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6" r:id="rId9"/>
    <p:sldId id="262" r:id="rId10"/>
    <p:sldId id="263" r:id="rId11"/>
    <p:sldId id="264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10"/>
  </p:normalViewPr>
  <p:slideViewPr>
    <p:cSldViewPr snapToGrid="0" snapToObjects="1">
      <p:cViewPr varScale="1">
        <p:scale>
          <a:sx n="138" d="100"/>
          <a:sy n="138" d="100"/>
        </p:scale>
        <p:origin x="8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988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A1A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8A96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20040" y="411480"/>
            <a:ext cx="85039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400" dirty="0">
                <a:solidFill>
                  <a:srgbClr val="C8A96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ПОЕТИЧКИ АТЛАС ПРОСТОРА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320040" y="914400"/>
            <a:ext cx="5943600" cy="1920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15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У ПРОЗИ ЛАЗЕ</a:t>
            </a:r>
            <a:endParaRPr lang="en-US" sz="4200" dirty="0"/>
          </a:p>
          <a:p>
            <a:pPr marL="0" indent="0">
              <a:lnSpc>
                <a:spcPct val="115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К. ЛАЗАРЕВИЋА</a:t>
            </a:r>
            <a:endParaRPr lang="en-US" sz="4200" dirty="0"/>
          </a:p>
        </p:txBody>
      </p:sp>
      <p:sp>
        <p:nvSpPr>
          <p:cNvPr id="5" name="Text 3"/>
          <p:cNvSpPr/>
          <p:nvPr/>
        </p:nvSpPr>
        <p:spPr>
          <a:xfrm>
            <a:off x="320040" y="2926080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320040" y="4160520"/>
            <a:ext cx="2103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2743200" y="4160520"/>
            <a:ext cx="2103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5166360" y="4160520"/>
            <a:ext cx="2103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6858000" y="1097280"/>
            <a:ext cx="2011680" cy="2560320"/>
          </a:xfrm>
          <a:prstGeom prst="rect">
            <a:avLst/>
          </a:prstGeom>
          <a:solidFill>
            <a:srgbClr val="2D3561"/>
          </a:solidFill>
          <a:ln w="12700">
            <a:solidFill>
              <a:srgbClr val="7B6FA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6858000" y="1371600"/>
            <a:ext cx="20116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C8A96E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1879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6858000" y="1920240"/>
            <a:ext cx="20116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B0A8C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—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6858000" y="2286000"/>
            <a:ext cx="20116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C8A96E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1898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6858000" y="2926080"/>
            <a:ext cx="20116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B0A8C4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9 приповедака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58368"/>
          </a:xfrm>
          <a:prstGeom prst="rect">
            <a:avLst/>
          </a:prstGeom>
          <a:solidFill>
            <a:srgbClr val="1A1A2E"/>
          </a:solidFill>
          <a:ln w="12700">
            <a:solidFill>
              <a:srgbClr val="1A1A2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4124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kern="0" spc="200" dirty="0">
                <a:solidFill>
                  <a:srgbClr val="C8A96E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AI АЛАТИ У СЛУЖБИ ФОРМАТИВНОГ ПРИКАЗА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457200" y="804672"/>
            <a:ext cx="8229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sr-Cyrl-RS" sz="1400" b="1" dirty="0"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М</a:t>
            </a:r>
            <a:r>
              <a:rPr lang="en-US" sz="1400" b="1" dirty="0" err="1"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огућности</a:t>
            </a:r>
            <a:r>
              <a:rPr lang="en-US" sz="1400" b="1" dirty="0"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 AI </a:t>
            </a:r>
            <a:r>
              <a:rPr lang="sr-Cyrl-RS" sz="1400" b="1" dirty="0"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алата</a:t>
            </a:r>
            <a:r>
              <a:rPr lang="en-US" sz="1400" b="1" dirty="0"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?</a:t>
            </a:r>
            <a:r>
              <a:rPr lang="sr-Cyrl-RS" sz="1400" b="1" dirty="0"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 </a:t>
            </a:r>
            <a:endParaRPr lang="sr-Latn-RS" sz="1400" b="1" dirty="0">
              <a:latin typeface="Times New Roman" panose="02020603050405020304" pitchFamily="18" charset="0"/>
              <a:ea typeface="Georgia" pitchFamily="34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1400" b="1" dirty="0"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Коришћени алати </a:t>
            </a:r>
            <a:r>
              <a:rPr lang="sr-Latn-RS" sz="1400" b="1" dirty="0" err="1"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Copilot</a:t>
            </a:r>
            <a:r>
              <a:rPr lang="sr-Latn-RS" sz="1400" b="1" dirty="0"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, </a:t>
            </a:r>
            <a:r>
              <a:rPr lang="sr-Latn-RS" sz="1400" b="1" dirty="0" err="1"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Claude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274320" y="1600200"/>
            <a:ext cx="2697480" cy="2606040"/>
          </a:xfrm>
          <a:prstGeom prst="rect">
            <a:avLst/>
          </a:prstGeom>
          <a:solidFill>
            <a:srgbClr val="FFFFFF"/>
          </a:solidFill>
          <a:ln w="12700">
            <a:solidFill>
              <a:srgbClr val="C8A96E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411480" y="1737360"/>
            <a:ext cx="502920" cy="502920"/>
          </a:xfrm>
          <a:prstGeom prst="ellipse">
            <a:avLst/>
          </a:prstGeom>
          <a:solidFill>
            <a:srgbClr val="2D3561"/>
          </a:solidFill>
          <a:ln w="12700">
            <a:solidFill>
              <a:srgbClr val="C8A96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411480" y="1737360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C8A9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1005840" y="1755648"/>
            <a:ext cx="18288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A1A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Табеларни приказ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411480" y="2331720"/>
            <a:ext cx="2423160" cy="1737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35000"/>
              </a:lnSpc>
              <a:buNone/>
            </a:pPr>
            <a:r>
              <a:rPr lang="en-US" sz="1050" dirty="0">
                <a:solidFill>
                  <a:srgbClr val="1A1A2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Систематизација података из текста у интерактивну табелу са кодираним категоријама (средина, функција, цитати). </a:t>
            </a:r>
            <a:endParaRPr lang="sr-Latn-RS" sz="1050" dirty="0">
              <a:solidFill>
                <a:srgbClr val="1A1A2E"/>
              </a:solidFill>
              <a:latin typeface="Times New Roman" panose="02020603050405020304" pitchFamily="18" charset="0"/>
              <a:ea typeface="Calibri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35000"/>
              </a:lnSpc>
              <a:buNone/>
            </a:pPr>
            <a:r>
              <a:rPr lang="en-US" sz="1050" dirty="0">
                <a:solidFill>
                  <a:srgbClr val="1A1A2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AI обезбеђује брзу синтезу и конзистентност.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3154680" y="1600200"/>
            <a:ext cx="2697480" cy="2606040"/>
          </a:xfrm>
          <a:prstGeom prst="rect">
            <a:avLst/>
          </a:prstGeom>
          <a:solidFill>
            <a:srgbClr val="FFFFFF"/>
          </a:solidFill>
          <a:ln w="12700">
            <a:solidFill>
              <a:srgbClr val="B0A8C4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3291840" y="1737360"/>
            <a:ext cx="502920" cy="502920"/>
          </a:xfrm>
          <a:prstGeom prst="ellipse">
            <a:avLst/>
          </a:prstGeom>
          <a:solidFill>
            <a:srgbClr val="1A1A2E"/>
          </a:solidFill>
          <a:ln w="12700">
            <a:solidFill>
              <a:srgbClr val="B0A8C4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3291840" y="1737360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B0A8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3886200" y="1755648"/>
            <a:ext cx="18288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A1A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Координатне осе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3291840" y="2331720"/>
            <a:ext cx="2423160" cy="1737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35000"/>
              </a:lnSpc>
              <a:buNone/>
            </a:pPr>
            <a:r>
              <a:rPr lang="en-US" sz="1050" dirty="0">
                <a:solidFill>
                  <a:srgbClr val="1A1A2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Визуализација </a:t>
            </a:r>
            <a:r>
              <a:rPr lang="en-US" sz="1050" dirty="0" err="1">
                <a:solidFill>
                  <a:srgbClr val="1A1A2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вишедимензионалних</a:t>
            </a:r>
            <a:r>
              <a:rPr lang="en-US" sz="1050" dirty="0">
                <a:solidFill>
                  <a:srgbClr val="1A1A2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1A1A2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параметара</a:t>
            </a:r>
            <a:r>
              <a:rPr lang="en-US" sz="1050" dirty="0">
                <a:solidFill>
                  <a:srgbClr val="1A1A2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(средина × функција простора). </a:t>
            </a:r>
            <a:endParaRPr lang="sr-Latn-RS" sz="1050" dirty="0">
              <a:solidFill>
                <a:srgbClr val="1A1A2E"/>
              </a:solidFill>
              <a:latin typeface="Times New Roman" panose="02020603050405020304" pitchFamily="18" charset="0"/>
              <a:ea typeface="Calibri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35000"/>
              </a:lnSpc>
              <a:buNone/>
            </a:pPr>
            <a:r>
              <a:rPr lang="en-US" sz="1050" dirty="0">
                <a:solidFill>
                  <a:srgbClr val="1A1A2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AI генерише распоред приповедака у семантичком координатном систему.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6035040" y="1600200"/>
            <a:ext cx="2697480" cy="2606040"/>
          </a:xfrm>
          <a:prstGeom prst="rect">
            <a:avLst/>
          </a:prstGeom>
          <a:solidFill>
            <a:srgbClr val="FFFFFF"/>
          </a:solidFill>
          <a:ln w="12700">
            <a:solidFill>
              <a:srgbClr val="7B6FA0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</p:sp>
      <p:sp>
        <p:nvSpPr>
          <p:cNvPr id="17" name="Shape 15"/>
          <p:cNvSpPr/>
          <p:nvPr/>
        </p:nvSpPr>
        <p:spPr>
          <a:xfrm>
            <a:off x="6172200" y="1737360"/>
            <a:ext cx="502920" cy="502920"/>
          </a:xfrm>
          <a:prstGeom prst="ellipse">
            <a:avLst/>
          </a:prstGeom>
          <a:solidFill>
            <a:srgbClr val="1A1A2E"/>
          </a:solidFill>
          <a:ln w="12700">
            <a:solidFill>
              <a:srgbClr val="7B6FA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6172200" y="1737360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7B6F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6766560" y="1755648"/>
            <a:ext cx="18288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A1A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Венов дијаграм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6172200" y="2331720"/>
            <a:ext cx="2423160" cy="1737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35000"/>
              </a:lnSpc>
              <a:buNone/>
            </a:pPr>
            <a:r>
              <a:rPr lang="en-US" sz="1050" dirty="0">
                <a:solidFill>
                  <a:srgbClr val="1A1A2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Приказ преклапања поетичких функција. </a:t>
            </a:r>
            <a:endParaRPr lang="sr-Latn-RS" sz="1050" dirty="0">
              <a:solidFill>
                <a:srgbClr val="1A1A2E"/>
              </a:solidFill>
              <a:latin typeface="Times New Roman" panose="02020603050405020304" pitchFamily="18" charset="0"/>
              <a:ea typeface="Calibri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35000"/>
              </a:lnSpc>
              <a:buNone/>
            </a:pPr>
            <a:r>
              <a:rPr lang="en-US" sz="1050" dirty="0">
                <a:solidFill>
                  <a:srgbClr val="1A1A2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AI истражује пресеке категорија које би ручном анализом захтевале дуго читање и класификацију.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274320" y="4389120"/>
            <a:ext cx="8595360" cy="594360"/>
          </a:xfrm>
          <a:prstGeom prst="rect">
            <a:avLst/>
          </a:prstGeom>
          <a:solidFill>
            <a:srgbClr val="1A1A2E"/>
          </a:solidFill>
          <a:ln w="12700">
            <a:solidFill>
              <a:srgbClr val="1A1A2E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457200" y="4389120"/>
            <a:ext cx="832104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sr-Cyrl-RS" sz="1050" b="1" dirty="0">
                <a:solidFill>
                  <a:srgbClr val="C8A96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Н</a:t>
            </a:r>
            <a:r>
              <a:rPr lang="en-US" sz="1050" b="1" dirty="0" err="1">
                <a:solidFill>
                  <a:srgbClr val="C8A96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апомена</a:t>
            </a:r>
            <a:r>
              <a:rPr lang="en-US" sz="1050" b="1" dirty="0">
                <a:solidFill>
                  <a:srgbClr val="C8A96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: </a:t>
            </a:r>
            <a:r>
              <a:rPr lang="en-US" sz="105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AI не замењује аналитичко читање — убрзава формативни приказ резултата анализе и омогућава интерактивну </a:t>
            </a:r>
            <a:r>
              <a:rPr lang="en-US" sz="105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презентацију</a:t>
            </a:r>
            <a:r>
              <a:rPr lang="en-US" sz="105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105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за</a:t>
            </a:r>
            <a:r>
              <a:rPr lang="en-US" sz="105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образовне и научне сврхе.</a:t>
            </a:r>
            <a:endParaRPr lang="en-US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A1A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8A96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457200"/>
            <a:ext cx="45720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kern="0" spc="500" dirty="0">
                <a:solidFill>
                  <a:srgbClr val="C8A96E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ЗАКЉУЧАК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365760" y="1097280"/>
            <a:ext cx="5303520" cy="2560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Простор у приповеткама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Лазе Лазаревића делује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као структурни механизам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психолошког реализма,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а не као пасивна сценографија</a:t>
            </a: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.</a:t>
            </a:r>
            <a:endParaRPr lang="en-US" sz="2000" dirty="0"/>
          </a:p>
        </p:txBody>
      </p:sp>
      <p:sp>
        <p:nvSpPr>
          <p:cNvPr id="5" name="Shape 3"/>
          <p:cNvSpPr/>
          <p:nvPr/>
        </p:nvSpPr>
        <p:spPr>
          <a:xfrm>
            <a:off x="5760720" y="777240"/>
            <a:ext cx="3108960" cy="3977640"/>
          </a:xfrm>
          <a:prstGeom prst="rect">
            <a:avLst/>
          </a:prstGeom>
          <a:solidFill>
            <a:srgbClr val="2D3561"/>
          </a:solidFill>
          <a:ln w="12700">
            <a:solidFill>
              <a:srgbClr val="7B6FA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943600" y="1005840"/>
            <a:ext cx="201168" cy="201168"/>
          </a:xfrm>
          <a:prstGeom prst="ellipse">
            <a:avLst/>
          </a:prstGeom>
          <a:solidFill>
            <a:srgbClr val="C8A96E"/>
          </a:solidFill>
          <a:ln w="12700">
            <a:solidFill>
              <a:srgbClr val="C8A96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6236208" y="960120"/>
            <a:ext cx="2514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2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Средина (село / паланка / град) условљава функцију простора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943600" y="1883664"/>
            <a:ext cx="201168" cy="201168"/>
          </a:xfrm>
          <a:prstGeom prst="ellipse">
            <a:avLst/>
          </a:prstGeom>
          <a:solidFill>
            <a:srgbClr val="C8A96E"/>
          </a:solidFill>
          <a:ln w="12700">
            <a:solidFill>
              <a:srgbClr val="C8A96E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6236208" y="1837944"/>
            <a:ext cx="2514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2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Ентеријер доминира — 7 од 9 приповедака у затвореном простору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5943600" y="2761488"/>
            <a:ext cx="201168" cy="201168"/>
          </a:xfrm>
          <a:prstGeom prst="ellipse">
            <a:avLst/>
          </a:prstGeom>
          <a:solidFill>
            <a:srgbClr val="C8A96E"/>
          </a:solidFill>
          <a:ln w="12700">
            <a:solidFill>
              <a:srgbClr val="C8A96E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6236208" y="2715768"/>
            <a:ext cx="2514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2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Паланка је централни психолошки подскуп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5943600" y="3639312"/>
            <a:ext cx="201168" cy="201168"/>
          </a:xfrm>
          <a:prstGeom prst="ellipse">
            <a:avLst/>
          </a:prstGeom>
          <a:solidFill>
            <a:srgbClr val="C8A96E"/>
          </a:solidFill>
          <a:ln w="12700">
            <a:solidFill>
              <a:srgbClr val="C8A96E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6236208" y="3593592"/>
            <a:ext cx="2514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2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AI омогућава брзу и систематску формативну визуализацију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365760" y="4754880"/>
            <a:ext cx="84124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kvir za tekst 3">
            <a:extLst>
              <a:ext uri="{FF2B5EF4-FFF2-40B4-BE49-F238E27FC236}">
                <a16:creationId xmlns:a16="http://schemas.microsoft.com/office/drawing/2014/main" id="{466FD419-A703-808B-9670-A96FCD0A66C5}"/>
              </a:ext>
            </a:extLst>
          </p:cNvPr>
          <p:cNvSpPr txBox="1"/>
          <p:nvPr/>
        </p:nvSpPr>
        <p:spPr>
          <a:xfrm>
            <a:off x="110836" y="442529"/>
            <a:ext cx="894310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latinLnBrk="0"/>
            <a:r>
              <a:rPr lang="ru-RU" sz="1800" b="1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Извор: Лазаревић, Л. (1956). </a:t>
            </a:r>
            <a:r>
              <a:rPr lang="ru-RU" sz="18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Сабрана дела </a:t>
            </a:r>
            <a:r>
              <a:rPr lang="ru-RU" sz="1800" b="1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Београд: Просвета.</a:t>
            </a:r>
            <a:endParaRPr lang="ru-RU" b="1" i="0" dirty="0">
              <a:solidFill>
                <a:srgbClr val="52525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latinLnBrk="0"/>
            <a:endParaRPr lang="en-US" sz="1800" b="1" i="0" dirty="0">
              <a:solidFill>
                <a:srgbClr val="231F2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latinLnBrk="0"/>
            <a:r>
              <a:rPr lang="ru-RU" sz="1800" b="1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Бал, М. (2000). </a:t>
            </a:r>
            <a:r>
              <a:rPr lang="ru-RU" sz="18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Наратологија: теорија приче и приповедања</a:t>
            </a:r>
            <a:r>
              <a:rPr lang="ru-RU" sz="1800" b="1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Београд: Народна књига, Алфа.</a:t>
            </a:r>
            <a:endParaRPr lang="ru-RU" b="1" i="0" dirty="0">
              <a:solidFill>
                <a:srgbClr val="52525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latinLnBrk="0"/>
            <a:r>
              <a:rPr lang="ru-RU" sz="1800" b="1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Бахтин, М. (1989). </a:t>
            </a:r>
            <a:r>
              <a:rPr lang="ru-RU" sz="18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 роману</a:t>
            </a:r>
            <a:r>
              <a:rPr lang="ru-RU" sz="1800" b="1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Београд: Нолит.</a:t>
            </a:r>
            <a:endParaRPr lang="ru-RU" b="1" i="0" dirty="0">
              <a:solidFill>
                <a:srgbClr val="52525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latinLnBrk="0"/>
            <a:r>
              <a:rPr lang="ru-RU" sz="1800" b="1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Лотман, Ј. (1976). </a:t>
            </a:r>
            <a:r>
              <a:rPr lang="ru-RU" sz="18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 уметничког текста</a:t>
            </a:r>
            <a:r>
              <a:rPr lang="ru-RU" sz="1800" b="1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Београд: Нолит.</a:t>
            </a:r>
            <a:endParaRPr lang="ru-RU" b="1" i="0" dirty="0">
              <a:solidFill>
                <a:srgbClr val="52525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latinLnBrk="0"/>
            <a:r>
              <a:rPr lang="ru-RU" sz="1800" b="1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Милосављевић Милић, С. (2012). </a:t>
            </a:r>
            <a:r>
              <a:rPr lang="ru-RU" sz="18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Простори приватности у роману српске модерне</a:t>
            </a:r>
            <a:r>
              <a:rPr lang="ru-RU" sz="1800" b="1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У: Димитријевић, Б. (ур.). Филологија и универзитет (280–295). Ниш: Филозофски факултет.</a:t>
            </a:r>
            <a:endParaRPr lang="ru-RU" b="1" i="0" dirty="0">
              <a:solidFill>
                <a:srgbClr val="52525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latinLnBrk="0"/>
            <a:r>
              <a:rPr lang="ru-RU" sz="1800" b="1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Вученов, Д. (1986). </a:t>
            </a:r>
            <a:r>
              <a:rPr lang="ru-RU" sz="18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Приповетке Лазе Лазаревића</a:t>
            </a:r>
            <a:r>
              <a:rPr lang="ru-RU" sz="1800" b="1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Београд: Завод за уџбенике и наставна средства. </a:t>
            </a:r>
            <a:endParaRPr lang="ru-RU" b="1" i="0" dirty="0">
              <a:solidFill>
                <a:srgbClr val="52525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71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0"/>
          </a:xfrm>
          <a:prstGeom prst="rect">
            <a:avLst/>
          </a:prstGeom>
          <a:solidFill>
            <a:srgbClr val="1A1A2E"/>
          </a:solidFill>
          <a:ln w="12700">
            <a:solidFill>
              <a:srgbClr val="1A1A2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4124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C8A96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ЛАЗА К. ЛАЗАРЕВИЋ 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274320" y="914400"/>
            <a:ext cx="5029200" cy="3749040"/>
          </a:xfrm>
          <a:prstGeom prst="rect">
            <a:avLst/>
          </a:prstGeom>
          <a:solidFill>
            <a:srgbClr val="FFFFFF"/>
          </a:solidFill>
          <a:ln w="12700">
            <a:solidFill>
              <a:srgbClr val="7B6FA0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457200" y="1051560"/>
            <a:ext cx="4663440" cy="34747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300" b="1" dirty="0">
                <a:solidFill>
                  <a:srgbClr val="1A1A2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Лаза К. Лазаревић (1851–1890)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1A1A2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Родоначелник српске психолошке приповетке и један од најбољих стилиста српског реализма. Рођен у Шапцу, школовао се у Београду, медицину студирао у Берлину (1872–1879).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1200" dirty="0">
                <a:solidFill>
                  <a:srgbClr val="1A1A2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Лекар и писац - н</a:t>
            </a:r>
            <a:r>
              <a:rPr lang="en-US" sz="1200" dirty="0" err="1">
                <a:solidFill>
                  <a:srgbClr val="1A1A2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аписао</a:t>
            </a:r>
            <a:r>
              <a:rPr lang="en-US" sz="1200" dirty="0">
                <a:solidFill>
                  <a:srgbClr val="1A1A2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је свега девет </a:t>
            </a:r>
            <a:r>
              <a:rPr lang="en-US" sz="1200" dirty="0" err="1">
                <a:solidFill>
                  <a:srgbClr val="1A1A2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завршених</a:t>
            </a:r>
            <a:r>
              <a:rPr lang="en-US" sz="1200" dirty="0">
                <a:solidFill>
                  <a:srgbClr val="1A1A2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A2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приповедака</a:t>
            </a:r>
            <a:r>
              <a:rPr lang="sr-Cyrl-RS" sz="1200" dirty="0">
                <a:solidFill>
                  <a:srgbClr val="1A1A2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.</a:t>
            </a:r>
            <a:r>
              <a:rPr lang="en-US" sz="1200" dirty="0">
                <a:solidFill>
                  <a:srgbClr val="1A1A2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endParaRPr lang="sr-Cyrl-RS" sz="1200" dirty="0">
              <a:solidFill>
                <a:srgbClr val="1A1A2E"/>
              </a:solidFill>
              <a:latin typeface="Times New Roman" panose="02020603050405020304" pitchFamily="18" charset="0"/>
              <a:ea typeface="Calibri" pitchFamily="34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1200" dirty="0">
              <a:solidFill>
                <a:srgbClr val="1A1A2E"/>
              </a:solidFill>
              <a:latin typeface="Times New Roman" panose="02020603050405020304" pitchFamily="18" charset="0"/>
              <a:ea typeface="Calibri" pitchFamily="34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1200" dirty="0">
                <a:solidFill>
                  <a:srgbClr val="1A1A2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Т</a:t>
            </a:r>
            <a:r>
              <a:rPr lang="en-US" sz="1200" dirty="0" err="1">
                <a:solidFill>
                  <a:srgbClr val="1A1A2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рансформисао</a:t>
            </a:r>
            <a:r>
              <a:rPr lang="en-US" sz="1200" dirty="0">
                <a:solidFill>
                  <a:srgbClr val="1A1A2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српску прозу 19. века. </a:t>
            </a:r>
            <a:endParaRPr lang="sr-Cyrl-RS" sz="1200" dirty="0">
              <a:solidFill>
                <a:srgbClr val="1A1A2E"/>
              </a:solidFill>
              <a:latin typeface="Times New Roman" panose="02020603050405020304" pitchFamily="18" charset="0"/>
              <a:ea typeface="Calibri" pitchFamily="34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1200" dirty="0">
              <a:solidFill>
                <a:srgbClr val="1A1A2E"/>
              </a:solidFill>
              <a:latin typeface="Times New Roman" panose="02020603050405020304" pitchFamily="18" charset="0"/>
              <a:ea typeface="Calibri" pitchFamily="34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1200" dirty="0">
              <a:solidFill>
                <a:srgbClr val="1A1A2E"/>
              </a:solidFill>
              <a:latin typeface="Times New Roman" panose="02020603050405020304" pitchFamily="18" charset="0"/>
              <a:ea typeface="Calibri" pitchFamily="34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00" dirty="0" err="1">
                <a:solidFill>
                  <a:srgbClr val="1A1A2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Новелистичка</a:t>
            </a:r>
            <a:r>
              <a:rPr lang="en-US" sz="1200" dirty="0">
                <a:solidFill>
                  <a:srgbClr val="1A1A2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форма, психолошка дескрипција и драмска напетост одликују његов стил.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577840" y="960120"/>
            <a:ext cx="1600200" cy="1508760"/>
          </a:xfrm>
          <a:prstGeom prst="rect">
            <a:avLst/>
          </a:prstGeom>
          <a:solidFill>
            <a:srgbClr val="2D3561"/>
          </a:solidFill>
          <a:ln w="12700">
            <a:solidFill>
              <a:srgbClr val="7B6FA0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</p:sp>
      <p:sp>
        <p:nvSpPr>
          <p:cNvPr id="7" name="Text 5"/>
          <p:cNvSpPr/>
          <p:nvPr/>
        </p:nvSpPr>
        <p:spPr>
          <a:xfrm>
            <a:off x="5577840" y="1143000"/>
            <a:ext cx="16002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C8A96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</a:t>
            </a:r>
            <a:endParaRPr lang="en-US" sz="2600" dirty="0"/>
          </a:p>
        </p:txBody>
      </p:sp>
      <p:sp>
        <p:nvSpPr>
          <p:cNvPr id="8" name="Text 6"/>
          <p:cNvSpPr/>
          <p:nvPr/>
        </p:nvSpPr>
        <p:spPr>
          <a:xfrm>
            <a:off x="5577840" y="1965960"/>
            <a:ext cx="1600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B0A8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завршених приповедака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7315200" y="960120"/>
            <a:ext cx="1600200" cy="1508760"/>
          </a:xfrm>
          <a:prstGeom prst="rect">
            <a:avLst/>
          </a:prstGeom>
          <a:solidFill>
            <a:srgbClr val="2D3561"/>
          </a:solidFill>
          <a:ln w="12700">
            <a:solidFill>
              <a:srgbClr val="7B6FA0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7315200" y="1143000"/>
            <a:ext cx="16002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C8A96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1851–1890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7315200" y="1965960"/>
            <a:ext cx="1600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B0A8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године живота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5577840" y="2788920"/>
            <a:ext cx="1600200" cy="1508760"/>
          </a:xfrm>
          <a:prstGeom prst="rect">
            <a:avLst/>
          </a:prstGeom>
          <a:solidFill>
            <a:srgbClr val="2D3561"/>
          </a:solidFill>
          <a:ln w="12700">
            <a:solidFill>
              <a:srgbClr val="7B6FA0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</p:sp>
      <p:sp>
        <p:nvSpPr>
          <p:cNvPr id="13" name="Text 11"/>
          <p:cNvSpPr/>
          <p:nvPr/>
        </p:nvSpPr>
        <p:spPr>
          <a:xfrm>
            <a:off x="5577840" y="2971800"/>
            <a:ext cx="16002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C8A96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77</a:t>
            </a:r>
            <a:endParaRPr lang="en-US" sz="2600" dirty="0"/>
          </a:p>
        </p:txBody>
      </p:sp>
      <p:sp>
        <p:nvSpPr>
          <p:cNvPr id="14" name="Text 12"/>
          <p:cNvSpPr/>
          <p:nvPr/>
        </p:nvSpPr>
        <p:spPr>
          <a:xfrm>
            <a:off x="5577840" y="3794760"/>
            <a:ext cx="1600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B0A8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медицинских радова</a:t>
            </a:r>
            <a:endParaRPr lang="en-US" sz="900" dirty="0"/>
          </a:p>
        </p:txBody>
      </p:sp>
      <p:sp>
        <p:nvSpPr>
          <p:cNvPr id="15" name="Shape 13"/>
          <p:cNvSpPr/>
          <p:nvPr/>
        </p:nvSpPr>
        <p:spPr>
          <a:xfrm>
            <a:off x="7315200" y="2788920"/>
            <a:ext cx="1600200" cy="1508760"/>
          </a:xfrm>
          <a:prstGeom prst="rect">
            <a:avLst/>
          </a:prstGeom>
          <a:solidFill>
            <a:srgbClr val="2D3561"/>
          </a:solidFill>
          <a:ln w="12700">
            <a:solidFill>
              <a:srgbClr val="7B6FA0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7315200" y="2971800"/>
            <a:ext cx="16002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C8A96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1879–1898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7315200" y="3794760"/>
            <a:ext cx="1600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B0A8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период стваралаштва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274320" y="4846320"/>
            <a:ext cx="85953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A1A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0"/>
          </a:xfrm>
          <a:prstGeom prst="rect">
            <a:avLst/>
          </a:prstGeom>
          <a:solidFill>
            <a:srgbClr val="2D3561"/>
          </a:solidFill>
          <a:ln w="12700">
            <a:solidFill>
              <a:srgbClr val="2D3561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4124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kern="0" spc="200" dirty="0">
                <a:solidFill>
                  <a:srgbClr val="C8A96E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ПРОСТОР КАО ПОЕТИЧКИ ПРИНЦИП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365760" y="914400"/>
            <a:ext cx="8412480" cy="1417320"/>
          </a:xfrm>
          <a:prstGeom prst="rect">
            <a:avLst/>
          </a:prstGeom>
          <a:solidFill>
            <a:srgbClr val="2D3561"/>
          </a:solidFill>
          <a:ln w="12700">
            <a:solidFill>
              <a:srgbClr val="C8A96E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65760" y="914400"/>
            <a:ext cx="73152" cy="1417320"/>
          </a:xfrm>
          <a:prstGeom prst="rect">
            <a:avLst/>
          </a:prstGeom>
          <a:solidFill>
            <a:srgbClr val="C8A96E"/>
          </a:solidFill>
          <a:ln w="12700">
            <a:solidFill>
              <a:srgbClr val="C8A96E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94360" y="1005840"/>
            <a:ext cx="80467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594360" y="1627632"/>
            <a:ext cx="8046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274320" y="2535967"/>
            <a:ext cx="2697480" cy="2331720"/>
          </a:xfrm>
          <a:prstGeom prst="rect">
            <a:avLst/>
          </a:prstGeom>
          <a:solidFill>
            <a:srgbClr val="2D3561"/>
          </a:solidFill>
          <a:ln w="12700">
            <a:solidFill>
              <a:srgbClr val="7B6FA0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274320" y="2560320"/>
            <a:ext cx="2697480" cy="73152"/>
          </a:xfrm>
          <a:prstGeom prst="rect">
            <a:avLst/>
          </a:prstGeom>
          <a:solidFill>
            <a:srgbClr val="7B6FA0"/>
          </a:solidFill>
          <a:ln w="12700">
            <a:solidFill>
              <a:srgbClr val="7B6FA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11480" y="2697480"/>
            <a:ext cx="2423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C000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Камерна сцена</a:t>
            </a:r>
            <a:endParaRPr lang="en-US" sz="13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411480" y="3200400"/>
            <a:ext cx="2423160" cy="1554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Радња се одвија у ограниченом просторном кругу. У 7 од 9 приповедака доминира затворени простор — соба, механа, пансион, болница.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3177540" y="2560320"/>
            <a:ext cx="2697480" cy="2331720"/>
          </a:xfrm>
          <a:prstGeom prst="rect">
            <a:avLst/>
          </a:prstGeom>
          <a:solidFill>
            <a:srgbClr val="2D3561"/>
          </a:solidFill>
          <a:ln w="12700">
            <a:solidFill>
              <a:srgbClr val="C8A96E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3154680" y="2560320"/>
            <a:ext cx="2697480" cy="73152"/>
          </a:xfrm>
          <a:prstGeom prst="rect">
            <a:avLst/>
          </a:prstGeom>
          <a:solidFill>
            <a:srgbClr val="C8A96E"/>
          </a:solidFill>
          <a:ln w="12700">
            <a:solidFill>
              <a:srgbClr val="C8A96E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3291840" y="2697480"/>
            <a:ext cx="2423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C000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Ентеријер = психа</a:t>
            </a:r>
            <a:endParaRPr lang="en-US" sz="13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3291840" y="3200400"/>
            <a:ext cx="2423160" cy="1554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Описи ентеријера нису декоративна позадина — они су симболичке пројекције унутрашњег стања јунака.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6035040" y="2560320"/>
            <a:ext cx="2697480" cy="2331720"/>
          </a:xfrm>
          <a:prstGeom prst="rect">
            <a:avLst/>
          </a:prstGeom>
          <a:solidFill>
            <a:srgbClr val="2D3561"/>
          </a:solidFill>
          <a:ln w="12700">
            <a:solidFill>
              <a:srgbClr val="B0A8C4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sr-Cyrl-RS" dirty="0"/>
          </a:p>
        </p:txBody>
      </p:sp>
      <p:sp>
        <p:nvSpPr>
          <p:cNvPr id="17" name="Shape 15"/>
          <p:cNvSpPr/>
          <p:nvPr/>
        </p:nvSpPr>
        <p:spPr>
          <a:xfrm>
            <a:off x="6035040" y="2560320"/>
            <a:ext cx="2697480" cy="73152"/>
          </a:xfrm>
          <a:prstGeom prst="rect">
            <a:avLst/>
          </a:prstGeom>
          <a:solidFill>
            <a:srgbClr val="B0A8C4"/>
          </a:solidFill>
          <a:ln w="12700">
            <a:solidFill>
              <a:srgbClr val="B0A8C4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6172200" y="2697480"/>
            <a:ext cx="2423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C000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Средина условљава функцију</a:t>
            </a:r>
            <a:endParaRPr lang="en-US" sz="13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6172200" y="3200400"/>
            <a:ext cx="2423160" cy="1554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Село, паланка и град одређују тип простора и начин на који простор делује у наративу.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414696" y="1202436"/>
            <a:ext cx="85953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 err="1">
                <a:solidFill>
                  <a:srgbClr val="C8A96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Простор</a:t>
            </a:r>
            <a:r>
              <a:rPr lang="en-US" sz="2000" dirty="0">
                <a:solidFill>
                  <a:srgbClr val="C8A96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у </a:t>
            </a:r>
            <a:r>
              <a:rPr lang="en-US" sz="2000" dirty="0" err="1">
                <a:solidFill>
                  <a:srgbClr val="C8A96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приповеткама</a:t>
            </a:r>
            <a:r>
              <a:rPr lang="en-US" sz="2000" dirty="0">
                <a:solidFill>
                  <a:srgbClr val="C8A96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8A96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Лазе</a:t>
            </a:r>
            <a:r>
              <a:rPr lang="en-US" sz="2000" dirty="0">
                <a:solidFill>
                  <a:srgbClr val="C8A96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8A96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Лазаревића</a:t>
            </a:r>
            <a:r>
              <a:rPr lang="en-US" sz="2000" dirty="0">
                <a:solidFill>
                  <a:srgbClr val="C8A96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8A96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делује</a:t>
            </a:r>
            <a:r>
              <a:rPr lang="en-US" sz="2000" dirty="0">
                <a:solidFill>
                  <a:srgbClr val="C8A96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8A96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као</a:t>
            </a:r>
            <a:r>
              <a:rPr lang="en-US" sz="2000" dirty="0">
                <a:solidFill>
                  <a:srgbClr val="C8A96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8A96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структурни</a:t>
            </a:r>
            <a:r>
              <a:rPr lang="en-US" sz="2000" dirty="0">
                <a:solidFill>
                  <a:srgbClr val="C8A96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8A96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механизам</a:t>
            </a:r>
            <a:r>
              <a:rPr lang="en-US" sz="2000" dirty="0">
                <a:solidFill>
                  <a:srgbClr val="C8A96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8A96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психолошког</a:t>
            </a:r>
            <a:r>
              <a:rPr lang="en-US" sz="2000" dirty="0">
                <a:solidFill>
                  <a:srgbClr val="C8A96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8A96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реализма</a:t>
            </a:r>
            <a:r>
              <a:rPr lang="en-US" sz="2000" dirty="0">
                <a:solidFill>
                  <a:srgbClr val="C8A96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, а </a:t>
            </a:r>
            <a:r>
              <a:rPr lang="en-US" sz="2000" dirty="0" err="1">
                <a:solidFill>
                  <a:srgbClr val="C8A96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не</a:t>
            </a:r>
            <a:r>
              <a:rPr lang="en-US" sz="2000" dirty="0">
                <a:solidFill>
                  <a:srgbClr val="C8A96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8A96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као</a:t>
            </a:r>
            <a:r>
              <a:rPr lang="en-US" sz="2000" dirty="0">
                <a:solidFill>
                  <a:srgbClr val="C8A96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8A96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пасивна</a:t>
            </a:r>
            <a:r>
              <a:rPr lang="en-US" sz="2000" dirty="0">
                <a:solidFill>
                  <a:srgbClr val="C8A96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8A96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сценографија</a:t>
            </a:r>
            <a:r>
              <a:rPr lang="en-US" sz="2000" dirty="0">
                <a:solidFill>
                  <a:srgbClr val="C8A96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5465F7C-5654-A555-0F40-A9863DC40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224078"/>
            <a:ext cx="7995616" cy="477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84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58368"/>
          </a:xfrm>
          <a:prstGeom prst="rect">
            <a:avLst/>
          </a:prstGeom>
          <a:solidFill>
            <a:srgbClr val="1A1A2E"/>
          </a:solidFill>
          <a:ln w="12700">
            <a:solidFill>
              <a:srgbClr val="1A1A2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4124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FFC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ТАБЕЛАРНИ ПРИКАЗ — ФОРМАТИВНИ АТЛАС ПРОСТОРА</a:t>
            </a:r>
            <a:endParaRPr lang="en-US" sz="1300" dirty="0">
              <a:solidFill>
                <a:srgbClr val="FFC000"/>
              </a:solidFill>
            </a:endParaRPr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842649"/>
              </p:ext>
            </p:extLst>
          </p:nvPr>
        </p:nvGraphicFramePr>
        <p:xfrm>
          <a:off x="242887" y="777240"/>
          <a:ext cx="8672513" cy="3902301"/>
        </p:xfrm>
        <a:graphic>
          <a:graphicData uri="http://schemas.openxmlformats.org/drawingml/2006/table">
            <a:tbl>
              <a:tblPr/>
              <a:tblGrid>
                <a:gridCol w="2180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06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503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b="1" dirty="0">
                          <a:solidFill>
                            <a:srgbClr val="C8A96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Приповетка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56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b="1" dirty="0">
                          <a:solidFill>
                            <a:srgbClr val="C8A96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Год.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56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b="1" dirty="0">
                          <a:solidFill>
                            <a:srgbClr val="C8A96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Кључни ентеријер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56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b="1" dirty="0">
                          <a:solidFill>
                            <a:srgbClr val="C8A96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Средина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56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b="1" dirty="0">
                          <a:solidFill>
                            <a:srgbClr val="C8A96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Тип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56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b="1" dirty="0">
                          <a:solidFill>
                            <a:srgbClr val="C8A96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Функција простора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5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503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b="1" dirty="0">
                          <a:solidFill>
                            <a:srgbClr val="1A1A2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Први пут с оцем на јутрење</a:t>
                      </a:r>
                      <a:endParaRPr lang="en-US" sz="950" b="1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1A1A2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1879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A1A2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Породична соба (после коцкања)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854F0B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паланка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77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1A1A2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ентер.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712B13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Симболика психолошког стања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503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b="1" dirty="0">
                          <a:solidFill>
                            <a:srgbClr val="1A1A2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Школска икона</a:t>
                      </a:r>
                      <a:endParaRPr lang="en-US" sz="950" b="1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1A1A2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1880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A1A2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Школа, двориште, кућа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3B6D11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село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D9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1A1A2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ент.+екст.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444441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Реалистичка слика + атмосфера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503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b="1" dirty="0">
                          <a:solidFill>
                            <a:srgbClr val="1A1A2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У добри час хајдуци!</a:t>
                      </a:r>
                      <a:endParaRPr lang="en-US" sz="950" b="1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1A1A2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1880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A1A2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Две собе сеоске куће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1A1A2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—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1A1A2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ентеријер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444441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Реалистичка слика места радње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503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b="1" dirty="0">
                          <a:solidFill>
                            <a:srgbClr val="1A1A2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На бунару</a:t>
                      </a:r>
                      <a:endParaRPr lang="en-US" sz="950" b="1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1A1A2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1881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A1A2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Сеоско двориште / задруга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3B6D11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село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D9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1A1A2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екстер.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444441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Реалистичка слика + атмосфера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503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b="1" dirty="0">
                          <a:solidFill>
                            <a:srgbClr val="1A1A2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Вертер</a:t>
                      </a:r>
                      <a:endParaRPr lang="en-US" sz="950" b="1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1A1A2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1881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A1A2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Бањски пансион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0C447C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град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D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1A1A2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ентеријер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633806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Атмосфера тренутка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503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b="1" dirty="0">
                          <a:solidFill>
                            <a:srgbClr val="1A1A2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Све ће то народ позлатити</a:t>
                      </a:r>
                      <a:endParaRPr lang="en-US" sz="950" b="1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1A1A2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1882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A1A2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Механа на пристаништу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854F0B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паланка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77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1A1A2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ентеријер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712B13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Симболика психолошког стања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503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b="1" dirty="0">
                          <a:solidFill>
                            <a:srgbClr val="1A1A2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Ветар</a:t>
                      </a:r>
                      <a:endParaRPr lang="en-US" sz="950" b="1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1A1A2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1889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A1A2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Болница и породична соба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0C447C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град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D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1A1A2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ентеријер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712B13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Симболика психолошког стања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503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b="1" dirty="0">
                          <a:solidFill>
                            <a:srgbClr val="1A1A2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Он зна све</a:t>
                      </a:r>
                      <a:endParaRPr lang="en-US" sz="950" b="1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1A1A2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1890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A1A2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Породична кућа / </a:t>
                      </a:r>
                      <a:r>
                        <a:rPr lang="en-US" sz="950" dirty="0" err="1">
                          <a:solidFill>
                            <a:srgbClr val="1A1A2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спољаш</a:t>
                      </a:r>
                      <a:r>
                        <a:rPr lang="sr-Cyrl-RS" sz="950" dirty="0">
                          <a:solidFill>
                            <a:srgbClr val="1A1A2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њ</a:t>
                      </a:r>
                      <a:r>
                        <a:rPr lang="en-US" sz="950" dirty="0" err="1">
                          <a:solidFill>
                            <a:srgbClr val="1A1A2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ост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854F0B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паланка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77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1A1A2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ент.+екст.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444441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Реалистичка слика места радње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134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b="1" dirty="0">
                          <a:solidFill>
                            <a:srgbClr val="1A1A2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Швабица</a:t>
                      </a:r>
                      <a:endParaRPr lang="en-US" sz="950" b="1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1A1A2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1898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A1A2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Студентски пансион у Берлину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0C447C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град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D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1A1A2E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ентеријер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 err="1">
                          <a:solidFill>
                            <a:srgbClr val="712B13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Симболика</a:t>
                      </a:r>
                      <a:r>
                        <a:rPr lang="en-US" sz="950" dirty="0">
                          <a:solidFill>
                            <a:srgbClr val="712B13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50" dirty="0" err="1">
                          <a:solidFill>
                            <a:srgbClr val="712B13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психолошког</a:t>
                      </a:r>
                      <a:r>
                        <a:rPr lang="en-US" sz="950" dirty="0">
                          <a:solidFill>
                            <a:srgbClr val="712B13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50" dirty="0" err="1">
                          <a:solidFill>
                            <a:srgbClr val="712B13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стања</a:t>
                      </a:r>
                      <a:r>
                        <a:rPr lang="sr-Cyrl-RS" sz="950" dirty="0">
                          <a:solidFill>
                            <a:srgbClr val="712B13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950" dirty="0" err="1">
                          <a:solidFill>
                            <a:srgbClr val="633806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Атмосфера</a:t>
                      </a:r>
                      <a:r>
                        <a:rPr lang="en-US" sz="950" dirty="0">
                          <a:solidFill>
                            <a:srgbClr val="633806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50" dirty="0" err="1">
                          <a:solidFill>
                            <a:srgbClr val="633806"/>
                          </a:solidFill>
                          <a:latin typeface="Times New Roman" panose="02020603050405020304" pitchFamily="18" charset="0"/>
                          <a:ea typeface="Calibri" pitchFamily="34" charset="-122"/>
                          <a:cs typeface="Times New Roman" panose="02020603050405020304" pitchFamily="18" charset="0"/>
                        </a:rPr>
                        <a:t>тренутка</a:t>
                      </a: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50" dirty="0">
                        <a:latin typeface="Times New Roman" panose="02020603050405020304" pitchFamily="18" charset="0"/>
                        <a:ea typeface="Calibri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A1A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58368"/>
          </a:xfrm>
          <a:prstGeom prst="rect">
            <a:avLst/>
          </a:prstGeom>
          <a:solidFill>
            <a:srgbClr val="2D3561"/>
          </a:solidFill>
          <a:ln w="12700">
            <a:solidFill>
              <a:srgbClr val="2D3561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4124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400" b="1" kern="0" spc="200" dirty="0">
                <a:solidFill>
                  <a:srgbClr val="C8A96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ПОЕТИКА ПРОСТОРА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 rot="16200000">
            <a:off x="-144812" y="1088136"/>
            <a:ext cx="1005840" cy="307238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kern="0" spc="100" dirty="0">
                <a:solidFill>
                  <a:srgbClr val="B0A8C4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ФУНКЦИЈА</a:t>
            </a:r>
            <a:r>
              <a:rPr lang="en-US" sz="900" b="1" kern="0" spc="100" dirty="0">
                <a:solidFill>
                  <a:srgbClr val="B0A8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900" b="1" kern="0" spc="100" dirty="0">
                <a:solidFill>
                  <a:srgbClr val="B0A8C4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ПРОСТОРА →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581912" y="4888308"/>
            <a:ext cx="46634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850" dirty="0">
                <a:solidFill>
                  <a:srgbClr val="B0A8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←</a:t>
            </a:r>
            <a:r>
              <a:rPr lang="en-US" sz="850" b="1" dirty="0">
                <a:solidFill>
                  <a:srgbClr val="B0A8C4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РЕАЛИЗАМ         АТМОСФЕРА</a:t>
            </a:r>
            <a:r>
              <a:rPr lang="sr-Cyrl-RS" sz="850" b="1" dirty="0">
                <a:solidFill>
                  <a:srgbClr val="B0A8C4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                               </a:t>
            </a:r>
            <a:r>
              <a:rPr lang="en-US" sz="850" b="1" dirty="0">
                <a:solidFill>
                  <a:srgbClr val="B0A8C4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СИМБОЛИКА→</a:t>
            </a:r>
            <a:endParaRPr lang="en-US" sz="8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1234440" y="4480560"/>
            <a:ext cx="7132320" cy="0"/>
          </a:xfrm>
          <a:prstGeom prst="line">
            <a:avLst/>
          </a:prstGeom>
          <a:noFill/>
          <a:ln w="12700">
            <a:solidFill>
              <a:srgbClr val="B0A8C4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1325880" y="822960"/>
            <a:ext cx="0" cy="3611880"/>
          </a:xfrm>
          <a:prstGeom prst="line">
            <a:avLst/>
          </a:prstGeom>
          <a:noFill/>
          <a:ln w="12700">
            <a:solidFill>
              <a:srgbClr val="B0A8C4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345661" y="4526281"/>
            <a:ext cx="1097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kern="0" spc="100" dirty="0">
                <a:solidFill>
                  <a:srgbClr val="3B6D11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СЕЛО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3593592" y="4532626"/>
            <a:ext cx="1097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kern="0" spc="100" dirty="0">
                <a:solidFill>
                  <a:srgbClr val="854F0B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ПАЛАНКА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6423753" y="4480560"/>
            <a:ext cx="1097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kern="0" spc="100" dirty="0">
                <a:solidFill>
                  <a:srgbClr val="0C447C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ГРАД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1792224" y="3849624"/>
            <a:ext cx="256032" cy="256032"/>
          </a:xfrm>
          <a:prstGeom prst="ellipse">
            <a:avLst/>
          </a:prstGeom>
          <a:solidFill>
            <a:srgbClr val="C0DD97"/>
          </a:solidFill>
          <a:ln w="12700">
            <a:solidFill>
              <a:srgbClr val="3B6D11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084832" y="3776472"/>
            <a:ext cx="1645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Школска икона</a:t>
            </a:r>
            <a:endParaRPr lang="en-US" sz="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(1880)</a:t>
            </a:r>
            <a:endParaRPr lang="en-US" sz="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2203704" y="3255264"/>
            <a:ext cx="256032" cy="256032"/>
          </a:xfrm>
          <a:prstGeom prst="ellipse">
            <a:avLst/>
          </a:prstGeom>
          <a:solidFill>
            <a:srgbClr val="C0DD97"/>
          </a:solidFill>
          <a:ln w="12700">
            <a:solidFill>
              <a:srgbClr val="3B6D11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2496312" y="3182112"/>
            <a:ext cx="1645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На бунару</a:t>
            </a:r>
            <a:endParaRPr lang="en-US" sz="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(1881)</a:t>
            </a:r>
            <a:endParaRPr lang="en-US" sz="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2478024" y="2889504"/>
            <a:ext cx="256032" cy="256032"/>
          </a:xfrm>
          <a:prstGeom prst="ellipse">
            <a:avLst/>
          </a:prstGeom>
          <a:solidFill>
            <a:srgbClr val="C0DD97"/>
          </a:solidFill>
          <a:ln w="12700">
            <a:solidFill>
              <a:srgbClr val="3B6D11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2770632" y="2816352"/>
            <a:ext cx="1645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У добри час хајдуци!</a:t>
            </a:r>
            <a:endParaRPr lang="en-US" sz="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(1880)</a:t>
            </a:r>
            <a:endParaRPr lang="en-US" sz="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4032504" y="3986784"/>
            <a:ext cx="256032" cy="256032"/>
          </a:xfrm>
          <a:prstGeom prst="ellipse">
            <a:avLst/>
          </a:prstGeom>
          <a:solidFill>
            <a:srgbClr val="FAC775"/>
          </a:solidFill>
          <a:ln w="12700">
            <a:solidFill>
              <a:srgbClr val="854F0B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4325112" y="3913632"/>
            <a:ext cx="1645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Он зна све</a:t>
            </a:r>
            <a:endParaRPr lang="en-US" sz="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(1890)</a:t>
            </a:r>
            <a:endParaRPr lang="en-US" sz="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4306824" y="2203704"/>
            <a:ext cx="256032" cy="256032"/>
          </a:xfrm>
          <a:prstGeom prst="ellipse">
            <a:avLst/>
          </a:prstGeom>
          <a:solidFill>
            <a:srgbClr val="FAC775"/>
          </a:solidFill>
          <a:ln w="12700">
            <a:solidFill>
              <a:srgbClr val="854F0B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4599432" y="2130552"/>
            <a:ext cx="1645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Све ће то </a:t>
            </a:r>
            <a:r>
              <a:rPr lang="en-US" sz="85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народ</a:t>
            </a:r>
            <a:r>
              <a:rPr lang="en-US" sz="85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85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поз</a:t>
            </a:r>
            <a:r>
              <a:rPr lang="sr-Cyrl-RS" sz="85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латити</a:t>
            </a:r>
            <a:endParaRPr lang="en-US" sz="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(1882)</a:t>
            </a:r>
            <a:endParaRPr lang="en-US" sz="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3803904" y="1700784"/>
            <a:ext cx="256032" cy="256032"/>
          </a:xfrm>
          <a:prstGeom prst="ellipse">
            <a:avLst/>
          </a:prstGeom>
          <a:solidFill>
            <a:srgbClr val="FAC775"/>
          </a:solidFill>
          <a:ln w="12700">
            <a:solidFill>
              <a:srgbClr val="854F0B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4096512" y="1627632"/>
            <a:ext cx="1645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Први пут с </a:t>
            </a:r>
            <a:r>
              <a:rPr lang="en-US" sz="85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оцем</a:t>
            </a:r>
            <a:r>
              <a:rPr lang="sr-Cyrl-RS" sz="85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на јутрење</a:t>
            </a:r>
            <a:endParaRPr lang="en-US" sz="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(1879)</a:t>
            </a:r>
            <a:endParaRPr lang="en-US" sz="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hape 21"/>
          <p:cNvSpPr/>
          <p:nvPr/>
        </p:nvSpPr>
        <p:spPr>
          <a:xfrm>
            <a:off x="6227064" y="2706624"/>
            <a:ext cx="256032" cy="256032"/>
          </a:xfrm>
          <a:prstGeom prst="ellipse">
            <a:avLst/>
          </a:prstGeom>
          <a:solidFill>
            <a:srgbClr val="B5D4F4"/>
          </a:solidFill>
          <a:ln w="12700">
            <a:solidFill>
              <a:srgbClr val="0C447C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6519672" y="2633472"/>
            <a:ext cx="1645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Вертер</a:t>
            </a:r>
            <a:endParaRPr lang="en-US" sz="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(1881)</a:t>
            </a:r>
            <a:endParaRPr lang="en-US" sz="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hape 23"/>
          <p:cNvSpPr/>
          <p:nvPr/>
        </p:nvSpPr>
        <p:spPr>
          <a:xfrm>
            <a:off x="6455664" y="2020824"/>
            <a:ext cx="256032" cy="256032"/>
          </a:xfrm>
          <a:prstGeom prst="ellipse">
            <a:avLst/>
          </a:prstGeom>
          <a:solidFill>
            <a:srgbClr val="B5D4F4"/>
          </a:solidFill>
          <a:ln w="12700">
            <a:solidFill>
              <a:srgbClr val="0C447C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6748272" y="1947672"/>
            <a:ext cx="1645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Швабица</a:t>
            </a:r>
            <a:endParaRPr lang="en-US" sz="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(1898)</a:t>
            </a:r>
            <a:endParaRPr lang="en-US" sz="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hape 25"/>
          <p:cNvSpPr/>
          <p:nvPr/>
        </p:nvSpPr>
        <p:spPr>
          <a:xfrm>
            <a:off x="6684264" y="1243584"/>
            <a:ext cx="256032" cy="256032"/>
          </a:xfrm>
          <a:prstGeom prst="ellipse">
            <a:avLst/>
          </a:prstGeom>
          <a:solidFill>
            <a:srgbClr val="B5D4F4"/>
          </a:solidFill>
          <a:ln w="12700">
            <a:solidFill>
              <a:srgbClr val="0C447C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6976872" y="1170432"/>
            <a:ext cx="1645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Ветар</a:t>
            </a:r>
            <a:endParaRPr lang="en-US" sz="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(1889)</a:t>
            </a:r>
            <a:endParaRPr lang="en-US" sz="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228600" y="3931920"/>
            <a:ext cx="1005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B0A8C4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Реалистичка слика</a:t>
            </a:r>
            <a:endParaRPr lang="en-US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228600" y="2743200"/>
            <a:ext cx="1005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B0A8C4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Атмосфера</a:t>
            </a:r>
            <a:endParaRPr lang="en-US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29"/>
          <p:cNvSpPr/>
          <p:nvPr/>
        </p:nvSpPr>
        <p:spPr>
          <a:xfrm>
            <a:off x="228600" y="1508760"/>
            <a:ext cx="1005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B0A8C4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Симболика психе</a:t>
            </a:r>
            <a:endParaRPr lang="en-US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Shape 30"/>
          <p:cNvSpPr/>
          <p:nvPr/>
        </p:nvSpPr>
        <p:spPr>
          <a:xfrm>
            <a:off x="1371600" y="822960"/>
            <a:ext cx="164592" cy="164592"/>
          </a:xfrm>
          <a:prstGeom prst="ellipse">
            <a:avLst/>
          </a:prstGeom>
          <a:solidFill>
            <a:srgbClr val="C0DD97"/>
          </a:solidFill>
          <a:ln w="12700">
            <a:solidFill>
              <a:srgbClr val="3B6D11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1581912" y="795528"/>
            <a:ext cx="10972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3B6D11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СЕЛО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Shape 32"/>
          <p:cNvSpPr/>
          <p:nvPr/>
        </p:nvSpPr>
        <p:spPr>
          <a:xfrm>
            <a:off x="2697480" y="822960"/>
            <a:ext cx="164592" cy="164592"/>
          </a:xfrm>
          <a:prstGeom prst="ellipse">
            <a:avLst/>
          </a:prstGeom>
          <a:solidFill>
            <a:srgbClr val="FAC775"/>
          </a:solidFill>
          <a:ln w="12700">
            <a:solidFill>
              <a:srgbClr val="854F0B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2907792" y="795528"/>
            <a:ext cx="10972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854F0B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ПАЛАНКА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Shape 34"/>
          <p:cNvSpPr/>
          <p:nvPr/>
        </p:nvSpPr>
        <p:spPr>
          <a:xfrm>
            <a:off x="4023360" y="822960"/>
            <a:ext cx="164592" cy="164592"/>
          </a:xfrm>
          <a:prstGeom prst="ellipse">
            <a:avLst/>
          </a:prstGeom>
          <a:solidFill>
            <a:srgbClr val="B5D4F4"/>
          </a:solidFill>
          <a:ln w="12700">
            <a:solidFill>
              <a:srgbClr val="0C447C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4233672" y="795528"/>
            <a:ext cx="10972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0C447C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ГРАД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0E6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58368"/>
          </a:xfrm>
          <a:prstGeom prst="rect">
            <a:avLst/>
          </a:prstGeom>
          <a:solidFill>
            <a:srgbClr val="1A1A2E"/>
          </a:solidFill>
          <a:ln w="12700">
            <a:solidFill>
              <a:srgbClr val="1A1A2E"/>
            </a:solidFill>
            <a:prstDash val="solid"/>
          </a:ln>
        </p:spPr>
        <p:txBody>
          <a:bodyPr/>
          <a:lstStyle/>
          <a:p>
            <a:r>
              <a:rPr lang="en-US" b="1" kern="0" spc="200" dirty="0">
                <a:solidFill>
                  <a:srgbClr val="C8A96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ФУНКЦИЈЕ ПРОСТОРА</a:t>
            </a:r>
            <a:r>
              <a:rPr lang="sr-Cyrl-RS" b="1" kern="0" spc="200" dirty="0">
                <a:solidFill>
                  <a:srgbClr val="C8A96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- </a:t>
            </a:r>
            <a:r>
              <a:rPr lang="en-US" b="1" kern="0" spc="200" dirty="0">
                <a:solidFill>
                  <a:srgbClr val="C8A96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ДИЈАГРАМ  </a:t>
            </a:r>
            <a:endParaRPr lang="en-US" dirty="0"/>
          </a:p>
          <a:p>
            <a:endParaRPr lang="sr-Cyrl-RS" b="1" kern="0" spc="200" dirty="0">
              <a:solidFill>
                <a:srgbClr val="C8A96E"/>
              </a:solidFill>
              <a:latin typeface="Georgia" pitchFamily="34" charset="0"/>
              <a:ea typeface="Georgia" pitchFamily="34" charset="-122"/>
              <a:cs typeface="Georgia" pitchFamily="34" charset="-120"/>
            </a:endParaRPr>
          </a:p>
          <a:p>
            <a:endParaRPr lang="sr-Cyrl-RS" dirty="0"/>
          </a:p>
        </p:txBody>
      </p:sp>
      <p:sp>
        <p:nvSpPr>
          <p:cNvPr id="3" name="Text 1"/>
          <p:cNvSpPr/>
          <p:nvPr/>
        </p:nvSpPr>
        <p:spPr>
          <a:xfrm>
            <a:off x="365760" y="0"/>
            <a:ext cx="84124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971550" y="1081624"/>
            <a:ext cx="3383280" cy="2743200"/>
          </a:xfrm>
          <a:prstGeom prst="ellipse">
            <a:avLst/>
          </a:prstGeom>
          <a:solidFill>
            <a:srgbClr val="3B6D11">
              <a:alpha val="25000"/>
            </a:srgbClr>
          </a:solidFill>
          <a:ln w="12700">
            <a:solidFill>
              <a:srgbClr val="27500A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800600" y="1181405"/>
            <a:ext cx="3383280" cy="2743200"/>
          </a:xfrm>
          <a:prstGeom prst="ellipse">
            <a:avLst/>
          </a:prstGeom>
          <a:solidFill>
            <a:srgbClr val="854F0B">
              <a:alpha val="25000"/>
            </a:srgbClr>
          </a:solidFill>
          <a:ln w="12700">
            <a:solidFill>
              <a:srgbClr val="633806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2720339" y="1851660"/>
            <a:ext cx="3586519" cy="2899615"/>
          </a:xfrm>
          <a:prstGeom prst="ellipse">
            <a:avLst/>
          </a:prstGeom>
          <a:solidFill>
            <a:srgbClr val="0C447C">
              <a:alpha val="25000"/>
            </a:srgbClr>
          </a:solidFill>
          <a:ln w="12700">
            <a:solidFill>
              <a:srgbClr val="042C5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5720" y="1371600"/>
            <a:ext cx="118872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3B6D11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РЕАЛИСТИЧКА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900" b="1" dirty="0">
                <a:solidFill>
                  <a:srgbClr val="3B6D11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СЛИКА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909560" y="1371600"/>
            <a:ext cx="118872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854F0B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АТМОСФЕРА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900" b="1" dirty="0">
                <a:solidFill>
                  <a:srgbClr val="854F0B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ТРЕНУТКА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3977640" y="4709160"/>
            <a:ext cx="1188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C447C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СИМБОЛИКА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900" b="1" dirty="0">
                <a:solidFill>
                  <a:srgbClr val="0C447C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ПСИХЕ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685800" y="2194560"/>
            <a:ext cx="155448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b="1" i="1" dirty="0" err="1">
                <a:solidFill>
                  <a:srgbClr val="1A1A2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Школска</a:t>
            </a:r>
            <a:r>
              <a:rPr lang="en-US" sz="850" b="1" i="1" dirty="0">
                <a:solidFill>
                  <a:srgbClr val="1A1A2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850" b="1" i="1" dirty="0" err="1">
                <a:solidFill>
                  <a:srgbClr val="1A1A2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икона</a:t>
            </a:r>
            <a:endParaRPr lang="sr-Cyrl-RS" sz="850" b="1" i="1" dirty="0">
              <a:solidFill>
                <a:srgbClr val="1A1A2E"/>
              </a:solidFill>
              <a:latin typeface="Times New Roman" panose="02020603050405020304" pitchFamily="18" charset="0"/>
              <a:ea typeface="Calibri" pitchFamily="34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Cyrl-RS" sz="850" b="1" i="1" dirty="0">
                <a:solidFill>
                  <a:srgbClr val="1A1A2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На бунару</a:t>
            </a:r>
            <a:endParaRPr lang="en-US" sz="8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6903720" y="2194560"/>
            <a:ext cx="12801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b="1" i="1" dirty="0">
                <a:solidFill>
                  <a:srgbClr val="1A1A2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Швабица</a:t>
            </a:r>
            <a:endParaRPr lang="en-US" sz="8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50" b="1" i="1" dirty="0">
                <a:solidFill>
                  <a:srgbClr val="1A1A2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Вертер</a:t>
            </a:r>
            <a:endParaRPr lang="en-US" sz="8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649258" y="4054449"/>
            <a:ext cx="36576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b="1" i="1" dirty="0">
                <a:solidFill>
                  <a:srgbClr val="1A1A2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Све ће то </a:t>
            </a:r>
            <a:r>
              <a:rPr lang="en-US" sz="850" b="1" i="1" dirty="0" err="1">
                <a:solidFill>
                  <a:srgbClr val="1A1A2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народ</a:t>
            </a:r>
            <a:r>
              <a:rPr lang="en-US" sz="850" b="1" i="1" dirty="0">
                <a:solidFill>
                  <a:srgbClr val="1A1A2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850" b="1" i="1" dirty="0" err="1">
                <a:solidFill>
                  <a:srgbClr val="1A1A2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поз</a:t>
            </a:r>
            <a:r>
              <a:rPr lang="sr-Cyrl-RS" sz="850" b="1" i="1" dirty="0">
                <a:solidFill>
                  <a:srgbClr val="1A1A2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латити</a:t>
            </a:r>
            <a:endParaRPr lang="en-US" sz="8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50" b="1" i="1" dirty="0">
                <a:solidFill>
                  <a:srgbClr val="1A1A2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Први пут с </a:t>
            </a:r>
            <a:r>
              <a:rPr lang="en-US" sz="850" b="1" i="1" dirty="0" err="1">
                <a:solidFill>
                  <a:srgbClr val="1A1A2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оцем</a:t>
            </a:r>
            <a:r>
              <a:rPr lang="sr-Cyrl-RS" sz="850" b="1" i="1" dirty="0">
                <a:solidFill>
                  <a:srgbClr val="1A1A2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на јутрење</a:t>
            </a:r>
            <a:endParaRPr lang="en-US" sz="8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3520440" y="1417320"/>
            <a:ext cx="210312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5669280" y="3291840"/>
            <a:ext cx="18288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554480" y="3291840"/>
            <a:ext cx="15544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b="1" i="1" dirty="0">
                <a:solidFill>
                  <a:srgbClr val="1A1A2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Он зна све</a:t>
            </a:r>
            <a:endParaRPr lang="en-US" sz="8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3840480" y="2606040"/>
            <a:ext cx="14630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b="1" i="1" dirty="0">
                <a:solidFill>
                  <a:srgbClr val="1A1A2E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Ветар</a:t>
            </a:r>
            <a:endParaRPr lang="en-US" sz="9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71818" y="673801"/>
            <a:ext cx="84124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B126711-C621-92D9-8C13-E80ADF948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3" y="143027"/>
            <a:ext cx="7343775" cy="489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14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58368"/>
          </a:xfrm>
          <a:prstGeom prst="rect">
            <a:avLst/>
          </a:prstGeom>
          <a:solidFill>
            <a:srgbClr val="2D3561"/>
          </a:solidFill>
          <a:ln w="12700">
            <a:solidFill>
              <a:srgbClr val="2D3561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4124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kern="0" spc="200" dirty="0">
                <a:solidFill>
                  <a:srgbClr val="C8A96E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ЕНТЕРИЈЕР КАО СИМБОЛИЧКА СЛИКА — ПРИМЕРИ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274320" y="777240"/>
            <a:ext cx="8595360" cy="1280160"/>
          </a:xfrm>
          <a:prstGeom prst="rect">
            <a:avLst/>
          </a:prstGeom>
          <a:solidFill>
            <a:srgbClr val="2D3561"/>
          </a:solidFill>
          <a:ln w="12700">
            <a:solidFill>
              <a:srgbClr val="854F0B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274320" y="777240"/>
            <a:ext cx="64008" cy="1280160"/>
          </a:xfrm>
          <a:prstGeom prst="rect">
            <a:avLst/>
          </a:prstGeom>
          <a:solidFill>
            <a:srgbClr val="854F0B"/>
          </a:solidFill>
          <a:ln w="12700">
            <a:solidFill>
              <a:srgbClr val="854F0B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57200" y="841248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i="1" dirty="0">
                <a:solidFill>
                  <a:srgbClr val="FAC775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Први пут с оцем на јутрење </a:t>
            </a:r>
            <a:r>
              <a:rPr lang="en-US" sz="1000" b="1" dirty="0">
                <a:solidFill>
                  <a:srgbClr val="FAC775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(1879) — симболика помућене свести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457200" y="1124712"/>
            <a:ext cx="822960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i="1" dirty="0">
                <a:solidFill>
                  <a:srgbClr val="FFFFFF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„Сто насред собе. Около њега разбацане столице... по поду лежи тисућу карата, разгажене и неразгажене цигаре,једна разбијена кавена шоља, и испод једне карте вири дукат."</a:t>
            </a:r>
            <a:endParaRPr lang="en-US" sz="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457200" y="1737360"/>
            <a:ext cx="82296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chemeClr val="accent4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Ентеријер открива Митрово душевно растројство и неред у мислима.</a:t>
            </a:r>
            <a:endParaRPr lang="en-US" sz="9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274320" y="2194560"/>
            <a:ext cx="8595360" cy="1280160"/>
          </a:xfrm>
          <a:prstGeom prst="rect">
            <a:avLst/>
          </a:prstGeom>
          <a:solidFill>
            <a:srgbClr val="2D3561"/>
          </a:solidFill>
          <a:ln w="12700">
            <a:solidFill>
              <a:srgbClr val="0C447C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274320" y="2194560"/>
            <a:ext cx="64008" cy="1280160"/>
          </a:xfrm>
          <a:prstGeom prst="rect">
            <a:avLst/>
          </a:prstGeom>
          <a:solidFill>
            <a:srgbClr val="0C447C"/>
          </a:solidFill>
          <a:ln w="12700">
            <a:solidFill>
              <a:srgbClr val="0C447C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57200" y="2258568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i="1" dirty="0">
                <a:solidFill>
                  <a:srgbClr val="B5D4F4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Све ће то народ позлатити </a:t>
            </a:r>
            <a:r>
              <a:rPr lang="en-US" sz="1000" b="1" dirty="0">
                <a:solidFill>
                  <a:srgbClr val="B5D4F4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(1882) — симболика </a:t>
            </a:r>
            <a:r>
              <a:rPr lang="en-US" sz="1000" b="1" dirty="0" err="1">
                <a:solidFill>
                  <a:srgbClr val="B5D4F4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запуштеног</a:t>
            </a:r>
            <a:r>
              <a:rPr lang="en-US" sz="1000" b="1" dirty="0">
                <a:solidFill>
                  <a:srgbClr val="B5D4F4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rgbClr val="B5D4F4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живота</a:t>
            </a:r>
            <a:r>
              <a:rPr lang="sr-Cyrl-RS" sz="1000" b="1" dirty="0">
                <a:solidFill>
                  <a:srgbClr val="B5D4F4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и стрепње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457200" y="2542032"/>
            <a:ext cx="822960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i="1" dirty="0">
                <a:solidFill>
                  <a:srgbClr val="FFFFFF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„Уђоше у механу с масним дугачким столовима, чађавим зидовима и од муха упљуваним сахатом... насред среде стајаше дрвена столица са сломљеном ногом као да хоће да се фотографише."</a:t>
            </a:r>
            <a:endParaRPr lang="en-US" sz="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457200" y="3154680"/>
            <a:ext cx="82296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br>
              <a:rPr lang="sr-Cyrl-RS" sz="900" dirty="0">
                <a:solidFill>
                  <a:srgbClr val="B5D4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sr-Cyrl-RS" sz="900" dirty="0">
                <a:solidFill>
                  <a:schemeClr val="accent4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Ентеријер </a:t>
            </a:r>
            <a:r>
              <a:rPr lang="en-US" sz="900" dirty="0" err="1">
                <a:solidFill>
                  <a:schemeClr val="accent4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механе</a:t>
            </a:r>
            <a:r>
              <a:rPr lang="en-US" sz="900" dirty="0">
                <a:solidFill>
                  <a:schemeClr val="accent4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chemeClr val="accent4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одражава</a:t>
            </a:r>
            <a:r>
              <a:rPr lang="en-US" sz="900" dirty="0">
                <a:solidFill>
                  <a:schemeClr val="accent4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chemeClr val="accent4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унутрашњ</a:t>
            </a:r>
            <a:r>
              <a:rPr lang="sr-Cyrl-RS" sz="900" dirty="0">
                <a:solidFill>
                  <a:schemeClr val="accent4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и немир главног јунака</a:t>
            </a:r>
            <a:r>
              <a:rPr lang="en-US" sz="900" dirty="0">
                <a:solidFill>
                  <a:schemeClr val="accent4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.</a:t>
            </a:r>
            <a:endParaRPr lang="en-US" sz="9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338328" y="3611880"/>
            <a:ext cx="8595360" cy="1280160"/>
          </a:xfrm>
          <a:prstGeom prst="rect">
            <a:avLst/>
          </a:prstGeom>
          <a:solidFill>
            <a:srgbClr val="2D3561"/>
          </a:solidFill>
          <a:ln w="12700">
            <a:solidFill>
              <a:srgbClr val="3B6D11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274320" y="3611880"/>
            <a:ext cx="64008" cy="1280160"/>
          </a:xfrm>
          <a:prstGeom prst="rect">
            <a:avLst/>
          </a:prstGeom>
          <a:solidFill>
            <a:srgbClr val="3B6D11"/>
          </a:solidFill>
          <a:ln w="12700">
            <a:solidFill>
              <a:srgbClr val="3B6D11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57200" y="3675888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i="1" dirty="0">
                <a:solidFill>
                  <a:srgbClr val="C0DD97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Ветар </a:t>
            </a:r>
            <a:r>
              <a:rPr lang="en-US" sz="1000" b="1" dirty="0">
                <a:solidFill>
                  <a:srgbClr val="C0DD97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(1889) — болничка соба као метафора подсвести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457200" y="3959352"/>
            <a:ext cx="822960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i="1" dirty="0">
                <a:solidFill>
                  <a:srgbClr val="FFFFFF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„Видео сам једну велику, светлу, високу, чисту собу. С обе стране кревети с белом простирком. Крај кревета мали сточић с чашама, пљуваоницама, медицинама и понудама."</a:t>
            </a:r>
            <a:endParaRPr lang="en-US" sz="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457200" y="4572000"/>
            <a:ext cx="82296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chemeClr val="accent4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Чистоћа и ред болнице наспрам јунаковог унутрашњег нереда — </a:t>
            </a:r>
            <a:r>
              <a:rPr lang="en-US" sz="900" dirty="0" err="1">
                <a:solidFill>
                  <a:schemeClr val="accent4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иронија</a:t>
            </a:r>
            <a:r>
              <a:rPr lang="en-US" sz="900" dirty="0">
                <a:solidFill>
                  <a:schemeClr val="accent4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chemeClr val="accent4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простора</a:t>
            </a:r>
            <a:r>
              <a:rPr lang="sr-Cyrl-RS" sz="900" dirty="0">
                <a:solidFill>
                  <a:schemeClr val="accent4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; болница као извор страха</a:t>
            </a:r>
            <a:endParaRPr lang="en-US" sz="9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911</Words>
  <Application>Microsoft Office PowerPoint</Application>
  <PresentationFormat>Projekcija na ekranu (16:9)</PresentationFormat>
  <Paragraphs>193</Paragraphs>
  <Slides>12</Slides>
  <Notes>9</Notes>
  <HiddenSlides>0</HiddenSlides>
  <MMClips>0</MMClips>
  <ScaleCrop>false</ScaleCrop>
  <HeadingPairs>
    <vt:vector size="6" baseType="variant">
      <vt:variant>
        <vt:lpstr>Korišćeni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Arial</vt:lpstr>
      <vt:lpstr>Calibri</vt:lpstr>
      <vt:lpstr>Georgia</vt:lpstr>
      <vt:lpstr>Times New Roman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Поетички атлас простора у прози Лазе Лазаревића</dc:title>
  <dc:subject>PptxGenJS Presentation</dc:subject>
  <dc:creator>PptxGenJS</dc:creator>
  <cp:lastModifiedBy>Petar Solesa</cp:lastModifiedBy>
  <cp:revision>5</cp:revision>
  <dcterms:created xsi:type="dcterms:W3CDTF">2026-04-05T20:39:54Z</dcterms:created>
  <dcterms:modified xsi:type="dcterms:W3CDTF">2026-04-09T21:33:42Z</dcterms:modified>
</cp:coreProperties>
</file>