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444" r:id="rId3"/>
    <p:sldId id="467" r:id="rId4"/>
    <p:sldId id="453" r:id="rId5"/>
    <p:sldId id="454" r:id="rId6"/>
    <p:sldId id="456" r:id="rId7"/>
    <p:sldId id="468" r:id="rId8"/>
    <p:sldId id="455" r:id="rId9"/>
    <p:sldId id="469" r:id="rId10"/>
    <p:sldId id="446" r:id="rId11"/>
    <p:sldId id="457" r:id="rId12"/>
    <p:sldId id="470" r:id="rId13"/>
    <p:sldId id="44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2"/>
    <p:restoredTop sz="96405"/>
  </p:normalViewPr>
  <p:slideViewPr>
    <p:cSldViewPr snapToGrid="0">
      <p:cViewPr varScale="1">
        <p:scale>
          <a:sx n="112" d="100"/>
          <a:sy n="112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29D19-FC91-AA23-BEE8-9039F16B3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DF5F2-93FA-A9D6-DBBA-D0EE6BDF2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ACA19-D0CE-6F7F-A138-646B6A6B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06ABC6-3E67-1525-79D0-D58B5E5F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D52A8-9157-C7AA-9C2A-24C00B2A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57E2D-277B-61DC-2AC7-0197BADA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540BDF-2080-8CA9-00F5-25A544C7D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04EF9-BA1B-898C-DE8E-3812E04A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4B265C-803D-A029-EDBA-1D07A603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AA0C1-C7EE-0C85-724A-D99526F2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1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32A907-0556-AA44-0EB2-1A383892F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51684-D6D8-78F3-F644-913C5C19D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79F21-3721-83DE-E12F-4635BB69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9BDE2-DA8C-9C4B-545D-FDAF7D07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DBFC3-81D2-D87A-8CFD-071CF43A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1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654208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5E8BA-9781-B3B5-4F18-FF593826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B5DAC-3C5C-F262-F2AD-FE11B3A2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C4228-B6F1-058A-94B2-22A4C938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DCA39-731C-CD71-3095-E281A76E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58AFF-B8E9-AEC9-72C1-5C2437DC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73FF0-1F22-8CD8-84AE-75846D30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2D1F6-C153-EEC6-6EF1-BB062D0F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31D55-88DF-1C82-81AF-1FFDCC1D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24B9A-9E6B-983A-8A93-E3206BA2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F17C6-7769-E2D1-DCF3-6D9EA783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D813-27B4-AB51-CE7A-F04AC0A0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5D051-CF26-AF5E-6112-6A42A256D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16C432-76FD-F60D-DB1C-74CEEC09D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3245-E179-1506-EF4E-AEA3A43B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3F003-84F8-3CB0-FF3E-18272701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CF59D-F4BD-427B-3A9F-49E595D9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6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46B9A-1155-2DA6-C40C-379C6732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0D559-1ACF-A789-102E-83297B8C7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1A4C95-6A50-CE1E-05D5-1AB204222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5EA98B-4F95-4A81-645F-270BD403F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6472AC-BA07-93E2-E994-E5439A7EC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F5218B-8F2D-8D5D-BE35-6FB8B3B0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631B6E-8CC8-8BFB-7859-ED25F00C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4DA521-B2EF-1D2E-0778-2089EAD4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5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F803F-5BC0-8E38-EA6A-864EC60F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D34CE8-F04E-ABCA-67A7-9DB60CDB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46585D-A6D0-F7B2-1CFF-F4AFA540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1DCDF-DB43-A570-83D6-611EC2FF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4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37E9C7-F891-97F7-DBEC-8668C91B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385B26-D6AE-7010-502A-9684F39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353B31-6A5D-177E-6AFE-3A09D88E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4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1E5BA-E729-3122-D094-7F9951E9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30693-E7F7-A029-3F59-AC87A33B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A010AA-229C-37A4-F312-AC5747EA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4F8EC-788A-E0D2-4F03-E03C95AF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8921B-E47F-02B7-EE24-6F1CED9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61266-DCCB-0D40-A0D8-CF3A95DB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3CC51-203E-114C-B420-28ECAF44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61BDE8-582F-D8F4-5AC8-6C7168E1E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44F57-E700-05EF-EC98-A8080CB6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24486-E72F-3853-2CC7-D5BEB759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2322-D530-B69A-5F52-158CB74D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2E5045-B651-BE92-C087-8DAB0B3D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7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069A7-0C15-3889-E1EA-30B395BD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8ADFE-3007-C7F8-41C5-F40922400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C36B0-97CF-5F24-8A5C-964ADF4F3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242-4585-8E40-A175-BECC38CDC3DA}" type="datetimeFigureOut">
              <a:rPr lang="ru-RU" smtClean="0"/>
              <a:t>11.04.2026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CE4B1-C3E6-3280-CC55-6A17D6A7E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E85FF-21A4-8902-9F17-2EDF3F005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.msu.by/bitstream/123456789/12059/1/3154n.pdf" TargetMode="External"/><Relationship Id="rId2" Type="http://schemas.openxmlformats.org/officeDocument/2006/relationships/hyperlink" Target="https://journals.uspu.ru/attachments/article/399/%D0%A4%D0%92_2013_2_%D0%A0%D0%9B_XX-XXI_%D1%81%D1%82.%201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98FA8D-518E-3318-DCAB-B9D8883E17C1}"/>
              </a:ext>
            </a:extLst>
          </p:cNvPr>
          <p:cNvSpPr txBox="1"/>
          <p:nvPr/>
        </p:nvSpPr>
        <p:spPr>
          <a:xfrm>
            <a:off x="3518170" y="5515583"/>
            <a:ext cx="8673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ndara" panose="020E0502030303020204" pitchFamily="34" charset="0"/>
              </a:rPr>
              <a:t>Рубцова Светлана Юрьевна, Санкт-Петербургский государственный университет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21EC0-0B8B-15D2-D142-79E3C1A66918}"/>
              </a:ext>
            </a:extLst>
          </p:cNvPr>
          <p:cNvSpPr txBox="1"/>
          <p:nvPr/>
        </p:nvSpPr>
        <p:spPr>
          <a:xfrm>
            <a:off x="1587635" y="1372892"/>
            <a:ext cx="86738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kern="100" dirty="0">
                <a:solidFill>
                  <a:schemeClr val="bg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СВЯЗЬ ЦИТАТНОГО МЫШЛЕНИЯ С КЛАССИЧЕСКОЙ ТРАДИЦИЕЙ ИНТЕРТЕКСТА В ЛИТЕРАТУРЕ РОССИИ И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AC5D8C-48D2-744D-0909-B24772A0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" y="2424464"/>
            <a:ext cx="7772400" cy="41662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96BD0-227B-AEF1-BCD5-3E20653C7791}"/>
              </a:ext>
            </a:extLst>
          </p:cNvPr>
          <p:cNvSpPr txBox="1"/>
          <p:nvPr/>
        </p:nvSpPr>
        <p:spPr>
          <a:xfrm>
            <a:off x="594360" y="445770"/>
            <a:ext cx="11281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ФУНКЦИОНИРОВАНИЯ ИНТЕРТЕКСТУАЛЬНОСТИ В БЕЛОРУССКОЙ ЛИТЕРАТУРЕ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571B21-A59F-789C-5915-594C73E8F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20" y="2424464"/>
            <a:ext cx="3511550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0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692285" y="402482"/>
            <a:ext cx="108074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ЛИНГВИСТИЧЕСКИЕ МЕХАНИЗМЫ ИНТЕРТЕКСТУАЛЬНОГО ДИАЛОГА: ИЗОМОРФИЗМ ФОРМЫ И СОДЕРЖАНИЯ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1D532A-D3DD-C487-53A3-6E7B7EB9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" y="1905000"/>
            <a:ext cx="2108200" cy="304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BEB048-6020-45A6-8258-11EEA2478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080" y="1905000"/>
            <a:ext cx="3350582" cy="22313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A6D82-E0AF-B12D-737F-BCCDFA9D4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630" y="1905000"/>
            <a:ext cx="3269437" cy="22313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CD4055-F808-0F02-478D-C5AC6CFA7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730" y="4149090"/>
            <a:ext cx="2712388" cy="27089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7B005E-5814-01E3-8902-36E130D49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770" y="4191103"/>
            <a:ext cx="2618268" cy="26182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4C68F87-39B4-7D8A-20FC-5803D5FCE0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8656" y="4914900"/>
            <a:ext cx="2921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7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EB8776-E69F-5FE9-1F64-1B5CB1CB9DED}"/>
              </a:ext>
            </a:extLst>
          </p:cNvPr>
          <p:cNvSpPr txBox="1"/>
          <p:nvPr/>
        </p:nvSpPr>
        <p:spPr>
          <a:xfrm>
            <a:off x="723900" y="342900"/>
            <a:ext cx="107442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Арцямёнак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Г. А.,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Турава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І. М. Ценностные ориентации и историческое сознание населения белорусско-российского приграничья : материалы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науч.-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заочной конференции, Витебск, 2 февраля 2017 г. – Витебск : ВГУ имени П. М. Машерова, 2017. – С. 141-144. –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Бібліягр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.: с. 144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Верина У.Ю. русскоязычная поэзия Беларуси: территория умолчания, повторения, творения // Уральский филологический вестник №2, 2013. </a:t>
            </a:r>
            <a:r>
              <a:rPr lang="ru-RU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https://journals.uspu.ru/attachments/article/399/%D0%A4%D0%92_2013_2_%D0%A0%D0%9B_XX-XXI_%D1%81%D1%82.%2012.pdf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Гоўзіч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І М.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Жанравая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стратэгія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творчасці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Людмілы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Рублеўскай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І М.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Гоўзіч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М. С. Рак // Труды БГТУ. – 2016. – № 5. – С. 190 – 194.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Короткевич, В. С. Собрание сочинений. В 25 т. Т. 1-5 / Владимир Короткевич. - Минск: Худ. лит., 2012-2013.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Олейник, Л. В. Художественная литература как фактор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инкультурации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Л. В. Олейник // София. – 2018. – № 1. – С. 133 – 139.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Рак, М. С.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Жанрава-тэматычны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дыяпазон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прозы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Людмілы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Рублеўскай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традыцыі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наватарства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М. С. Рак //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Весці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БДПУ. –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Серыя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– 2019. – № 1. – С. 118 – 123.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Рублеўская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Дагератып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дэкадансны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раман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Л.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Рублеўская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Мінск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А. М.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Янушкевіч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2017. – 246 с.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Сердюкова Е. И. БЕЛОРУССКАЯ ЛИТЕРАТУРА КАК ПРЕЦЕДЕНТНЫЙ ТЕКСТ В СОВРЕМЕННОЙ РУССКОЯЗЫЧНОЙ ПОЭЗИИ БЕЛАРУСИ </a:t>
            </a:r>
            <a:r>
              <a:rPr lang="ru-RU" sz="14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https://libr.msu.by/bitstream/123456789/12059/1/3154n.pdf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Сердюкова, Е. И. Интертекстуальность в современной русскоязычной поэзии Беларуси : монография / Е. И. Сердюкова. – Могилев : МГУ имени А.А. Кулешова, 2024. – 208 с.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Синкевич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 И.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Белорусизмы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повести А. С. Пушкина «Дубровский»: морфолого-семантический аспект / Т. И.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Синкевич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Т. П. Слесарева // Наследие А. С. Пушкина в современном мире : материалы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науч.-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Псков, 3-5 июня 2016 г. – Псков : Псковский государственный университет, 2016. – С. 113–121.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Супранкова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С. Истоки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топоса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фаустианы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германо-славянском межкультурном диалоге // Болгарская русистика. – 2019. – № 1. – С. 45–56.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Супранкова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 С. Мотивы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фаустианы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«Легенде о бедном дьяволе и об адвокатах сатаны» В. Короткевича // “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Filoloji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elmlər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innovativ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tədqiqatlar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kontekstində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adlı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Beynəlxalq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elmi-praktik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onlayn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konfrans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materialları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Bakı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Mütərcim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2020. –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509–512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Супрун, А. Е. Текстовые реминисценции как языковое явление / А. Е. Супрун // Вопросы языкознания. – 1995. – № 6. –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17–29.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Sidorenko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Konstantin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Berkov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Mokienko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Šuležkova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Большои</a:t>
            </a: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̆ словарь крылатых слов русского языка : около 4 000 единиц. 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In: Revue des </a:t>
            </a:r>
            <a:r>
              <a:rPr lang="en-US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études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slaves, tome 73, fascicule 4, 2001. La </a:t>
            </a:r>
            <a:r>
              <a:rPr lang="en-US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littérature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soviétique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aujourd'hui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pp. 842- 845; https://</a:t>
            </a:r>
            <a:r>
              <a:rPr lang="en-US" sz="1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www.persee.fr</a:t>
            </a:r>
            <a:r>
              <a:rPr lang="en-US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/doc/slave_0080-2557_2001_num_73_4_6766_t1_0842_0000_1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2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628801"/>
            <a:ext cx="7990656" cy="3528392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E2150-B5FE-3912-8BC3-B84F4A7D1645}"/>
              </a:ext>
            </a:extLst>
          </p:cNvPr>
          <p:cNvSpPr txBox="1"/>
          <p:nvPr/>
        </p:nvSpPr>
        <p:spPr>
          <a:xfrm>
            <a:off x="2947481" y="2324911"/>
            <a:ext cx="105739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kern="100" dirty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800" kern="100" dirty="0">
              <a:solidFill>
                <a:schemeClr val="bg1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502920" y="834876"/>
            <a:ext cx="11498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ФЕНОМЕН ЦИТАТНОГО МЫШЛЕНИЯ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3BCF85-A374-C99B-32E6-D943DB65F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190" y="1662455"/>
            <a:ext cx="7677150" cy="5069816"/>
          </a:xfrm>
        </p:spPr>
      </p:pic>
    </p:spTree>
    <p:extLst>
      <p:ext uri="{BB962C8B-B14F-4D97-AF65-F5344CB8AC3E}">
        <p14:creationId xmlns:p14="http://schemas.microsoft.com/office/powerpoint/2010/main" val="90333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0" y="846306"/>
            <a:ext cx="11498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 «диалогичности» М. М. Бахтина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концепция семиотической «вторичности» Ю. М. Лотмана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C29AF-13C2-3E67-3594-CFE2C3C08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94" y="2548255"/>
            <a:ext cx="5187296" cy="26987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10C0E0-CDA3-CC74-38B5-552AE3C5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30" y="2079625"/>
            <a:ext cx="591207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4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2959640" y="846306"/>
            <a:ext cx="6094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КУЛЬТУРНЫЙ КОД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E17A786-A808-D8F7-D66F-1B80CDF80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008" y="1633488"/>
            <a:ext cx="8072391" cy="4611568"/>
          </a:xfrm>
        </p:spPr>
      </p:pic>
    </p:spTree>
    <p:extLst>
      <p:ext uri="{BB962C8B-B14F-4D97-AF65-F5344CB8AC3E}">
        <p14:creationId xmlns:p14="http://schemas.microsoft.com/office/powerpoint/2010/main" val="243600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981627" y="846306"/>
            <a:ext cx="1032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 КОРОТКЕВИЧ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7B92BC-A2F7-6E4A-FE7B-703AE5416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77" y="1851660"/>
            <a:ext cx="3823307" cy="48348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099047-05FA-9A78-A048-0A1BD1A5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06" y="2674620"/>
            <a:ext cx="3942000" cy="25031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B486AD-8E62-DE7B-93F7-505BAA2F1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129" y="1369526"/>
            <a:ext cx="3074494" cy="48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8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981627" y="846306"/>
            <a:ext cx="1032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РУССКАЯ КЛАССИКА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E085AE-819B-FCF9-FF5E-AF94407EE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19355"/>
            <a:ext cx="3052926" cy="225531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E84078-5A29-6134-5DEF-FC5E69374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48" y="3954780"/>
            <a:ext cx="2213237" cy="27665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B58651-EB51-7750-E5D5-BE5C42767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26" y="3589506"/>
            <a:ext cx="2362200" cy="2857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AB1418-E1BF-57BC-B03F-5BE56EEA6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16" y="2038695"/>
            <a:ext cx="2235337" cy="32993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9DA755-BBB0-4DAD-306F-968874CB0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7037" y="1498350"/>
            <a:ext cx="1792419" cy="20911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7AE028-497C-41D3-24FD-64B297D9017E}"/>
              </a:ext>
            </a:extLst>
          </p:cNvPr>
          <p:cNvSpPr txBox="1"/>
          <p:nvPr/>
        </p:nvSpPr>
        <p:spPr>
          <a:xfrm>
            <a:off x="8867080" y="1408927"/>
            <a:ext cx="3052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умершими шагать так трудно в ногу,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них не путь, а узкая тропа,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Где свалены в беспамятстве убогом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Проклятья, упованья, черепа…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AEF736-C7CC-8484-7D4A-99C80604DB85}"/>
              </a:ext>
            </a:extLst>
          </p:cNvPr>
          <p:cNvSpPr txBox="1"/>
          <p:nvPr/>
        </p:nvSpPr>
        <p:spPr>
          <a:xfrm>
            <a:off x="8867080" y="4183891"/>
            <a:ext cx="3052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знаю, почему, но мнится мне Марина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в образе босой бедняжки на заре,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спутницей Христа у стен Иерусалима,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то хромающей собакой во дворе.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981627" y="846306"/>
            <a:ext cx="1032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РУССКАЯ КЛАССИКА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F4163A-6F83-ED47-7E4B-8E343032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570" y="404912"/>
            <a:ext cx="2426970" cy="33396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4285F8-5952-8EF0-C277-1E926288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1" y="2074750"/>
            <a:ext cx="5177790" cy="29099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19F282-909C-5293-B784-2FBDA1452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257" y="3828596"/>
            <a:ext cx="5077866" cy="28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43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-1235793" y="400536"/>
            <a:ext cx="1032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МИРОВАЯ ЛИТЕРАТУРА И КУЛЬТУРА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544A22-0369-8B5A-757D-8695A787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87" y="1755140"/>
            <a:ext cx="2540000" cy="387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7FCE21-5C0D-981B-7D27-3EB9D8EB0E90}"/>
              </a:ext>
            </a:extLst>
          </p:cNvPr>
          <p:cNvSpPr txBox="1"/>
          <p:nvPr/>
        </p:nvSpPr>
        <p:spPr>
          <a:xfrm>
            <a:off x="785253" y="5756255"/>
            <a:ext cx="28260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Сладкие абрикосы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Тают во рту, согретые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Утренним поцелуем</a:t>
            </a:r>
            <a:r>
              <a:rPr lang="ru-RU" sz="180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B2D0B4-FD95-C25D-65E6-AC5C01130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30" y="1759903"/>
            <a:ext cx="2540000" cy="381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AE1080-BD44-DCC0-5D1C-ABFC8A3F6BFD}"/>
              </a:ext>
            </a:extLst>
          </p:cNvPr>
          <p:cNvSpPr txBox="1"/>
          <p:nvPr/>
        </p:nvSpPr>
        <p:spPr>
          <a:xfrm>
            <a:off x="4126231" y="5960280"/>
            <a:ext cx="2826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l</a:t>
            </a:r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800" i="1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efant</a:t>
            </a:r>
            <a:r>
              <a:rPr lang="en-US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voyage</a:t>
            </a:r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C00AD31-D13E-3A95-A6BE-F840BC640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299" y="1269867"/>
            <a:ext cx="3109727" cy="20701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CD58E0-30A4-B524-3032-EFBD9570A072}"/>
              </a:ext>
            </a:extLst>
          </p:cNvPr>
          <p:cNvSpPr txBox="1"/>
          <p:nvPr/>
        </p:nvSpPr>
        <p:spPr>
          <a:xfrm>
            <a:off x="7419902" y="5411529"/>
            <a:ext cx="46561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i="1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Максвеллтон</a:t>
            </a:r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максвеллтон</a:t>
            </a:r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зеленых склонов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росе нарядной мне нет милей.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 Анна Лауре дала мне слово,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Честное слово, что будет моей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807B25-C977-02D9-66E8-9DD460BE7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970" y="2824388"/>
            <a:ext cx="1933660" cy="24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78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4F1CCD-84C6-FB7D-9CEA-F72BD5D2FF91}"/>
              </a:ext>
            </a:extLst>
          </p:cNvPr>
          <p:cNvSpPr txBox="1"/>
          <p:nvPr/>
        </p:nvSpPr>
        <p:spPr>
          <a:xfrm>
            <a:off x="-1235793" y="400536"/>
            <a:ext cx="103219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БИБЛИЯ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AF0776-4F24-090D-0BDD-25FBF402E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74" y="1220906"/>
            <a:ext cx="3479800" cy="3479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D5B938-C2B1-4DA3-72CC-C583389A8E05}"/>
              </a:ext>
            </a:extLst>
          </p:cNvPr>
          <p:cNvSpPr txBox="1"/>
          <p:nvPr/>
        </p:nvSpPr>
        <p:spPr>
          <a:xfrm>
            <a:off x="1453174" y="4997856"/>
            <a:ext cx="43015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тот, кто сроду немощен и наг,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Затерянный в безмерных временах,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Упрямо жаждет неизбежной кары,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Твердя: «Пребудь в веках и племенах,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неуловимых слухом именах,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пребудь десницей, щедрой на удары.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43F30B-62C3-8F36-4FC7-7B440C30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41" y="502920"/>
            <a:ext cx="2928357" cy="41376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AA9555-A935-8F8E-534A-886912143CC3}"/>
              </a:ext>
            </a:extLst>
          </p:cNvPr>
          <p:cNvSpPr txBox="1"/>
          <p:nvPr/>
        </p:nvSpPr>
        <p:spPr>
          <a:xfrm>
            <a:off x="6833489" y="5413354"/>
            <a:ext cx="5358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Поброди человеком, в песке оставляя следы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позволь мне себя хоть мгновенье почувствовать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i="1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Богом…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032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851</Words>
  <Application>Microsoft Macintosh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Оксана Михайловна Акай</dc:creator>
  <cp:lastModifiedBy>Оксана Михайловна Акай</cp:lastModifiedBy>
  <cp:revision>16</cp:revision>
  <dcterms:created xsi:type="dcterms:W3CDTF">2023-11-23T17:15:44Z</dcterms:created>
  <dcterms:modified xsi:type="dcterms:W3CDTF">2026-04-11T19:31:16Z</dcterms:modified>
</cp:coreProperties>
</file>