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4630400" cy="8229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6350" cap="flat">
              <a:solidFill>
                <a:schemeClr val="accent3"/>
              </a:solidFill>
              <a:prstDash val="solid"/>
              <a:miter lim="800000"/>
            </a:ln>
          </a:left>
          <a:right>
            <a:ln w="6350" cap="flat">
              <a:solidFill>
                <a:schemeClr val="accent3"/>
              </a:solidFill>
              <a:prstDash val="solid"/>
              <a:miter lim="8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3"/>
              </a:solidFill>
              <a:prstDash val="solid"/>
              <a:round/>
            </a:ln>
          </a:top>
          <a:bottom>
            <a:ln w="6350" cap="flat">
              <a:solidFill>
                <a:schemeClr val="accent3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3"/>
              </a:solidFill>
              <a:prstDash val="solid"/>
              <a:miter lim="800000"/>
            </a:ln>
          </a:top>
          <a:bottom>
            <a:ln w="6350" cap="flat">
              <a:solidFill>
                <a:schemeClr val="accent3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alpha val="20000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94681"/>
  </p:normalViewPr>
  <p:slideViewPr>
    <p:cSldViewPr snapToGrid="0" snapToObjects="1">
      <p:cViewPr varScale="1">
        <p:scale>
          <a:sx n="113" d="100"/>
          <a:sy n="113" d="100"/>
        </p:scale>
        <p:origin x="11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95" name="Image 1" descr="Image 1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39213" y="7749540"/>
            <a:ext cx="1722608" cy="411482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130137" y="7715701"/>
            <a:ext cx="443170" cy="43706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135982" y="7730820"/>
            <a:ext cx="443169" cy="43706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130137" y="7715701"/>
            <a:ext cx="443170" cy="43706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47" name="Image 1" descr="Image 1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39213" y="7749540"/>
            <a:ext cx="1722608" cy="411482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122885" y="7713886"/>
            <a:ext cx="443169" cy="43706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122885" y="7713886"/>
            <a:ext cx="443169" cy="43706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75" name="Image 1" descr="Image 1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39213" y="7749540"/>
            <a:ext cx="1722608" cy="41148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pic>
        <p:nvPicPr>
          <p:cNvPr id="85" name="Image 1" descr="Image 1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39213" y="7749540"/>
            <a:ext cx="1722608" cy="411482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192020" y="923925"/>
            <a:ext cx="11704320" cy="2002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166100" y="2926079"/>
            <a:ext cx="5730240" cy="5303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226498" y="7503467"/>
            <a:ext cx="258623" cy="248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760721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Text 2"/>
          <p:cNvSpPr txBox="1"/>
          <p:nvPr/>
        </p:nvSpPr>
        <p:spPr>
          <a:xfrm>
            <a:off x="5930050" y="1239899"/>
            <a:ext cx="8138161" cy="4356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6000">
                <a:solidFill>
                  <a:srgbClr val="2F4F4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Создание поэтического, стилистического и лингвистического атласа</a:t>
            </a:r>
          </a:p>
        </p:txBody>
      </p:sp>
      <p:sp>
        <p:nvSpPr>
          <p:cNvPr id="116" name="Text 4"/>
          <p:cNvSpPr txBox="1"/>
          <p:nvPr/>
        </p:nvSpPr>
        <p:spPr>
          <a:xfrm>
            <a:off x="5760718" y="6625452"/>
            <a:ext cx="8138161" cy="1526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2600" b="1">
                <a:latin typeface="Arial"/>
                <a:ea typeface="Arial"/>
                <a:cs typeface="Arial"/>
                <a:sym typeface="Arial"/>
              </a:defRPr>
            </a:pPr>
            <a:r>
              <a:t>Четвертый коллоквиум Комиссии по стилистике Международного комитета славистов</a:t>
            </a:r>
          </a:p>
          <a:p>
            <a:pPr algn="ctr"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 </a:t>
            </a:r>
            <a:br/>
            <a:r>
              <a:rPr sz="1800"/>
              <a:t>  </a:t>
            </a:r>
            <a:r>
              <a:rPr sz="2400"/>
              <a:t>  (Скопье, 16–18 апреля 2026) </a:t>
            </a:r>
          </a:p>
        </p:txBody>
      </p:sp>
      <p:sp>
        <p:nvSpPr>
          <p:cNvPr id="117" name="TextBox 8"/>
          <p:cNvSpPr txBox="1"/>
          <p:nvPr/>
        </p:nvSpPr>
        <p:spPr>
          <a:xfrm>
            <a:off x="12115800" y="7740491"/>
            <a:ext cx="2381250" cy="4370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30137" y="7715701"/>
            <a:ext cx="443170" cy="4370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63" name="Rounded Rectangle"/>
          <p:cNvSpPr/>
          <p:nvPr/>
        </p:nvSpPr>
        <p:spPr>
          <a:xfrm>
            <a:off x="543698" y="469555"/>
            <a:ext cx="13300534" cy="6707655"/>
          </a:xfrm>
          <a:prstGeom prst="roundRect">
            <a:avLst>
              <a:gd name="adj" fmla="val 7283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64" name="Rectangle 1"/>
          <p:cNvSpPr txBox="1"/>
          <p:nvPr/>
        </p:nvSpPr>
        <p:spPr>
          <a:xfrm>
            <a:off x="1359974" y="780534"/>
            <a:ext cx="8652707" cy="892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Характерные признаки поэтического перевода с русского на сербский</a:t>
            </a:r>
          </a:p>
        </p:txBody>
      </p:sp>
      <p:sp>
        <p:nvSpPr>
          <p:cNvPr id="165" name="Rectangle 2"/>
          <p:cNvSpPr txBox="1"/>
          <p:nvPr/>
        </p:nvSpPr>
        <p:spPr>
          <a:xfrm>
            <a:off x="1359973" y="1967001"/>
            <a:ext cx="10933063" cy="3017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indent="708025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buSzPct val="100000"/>
              <a:buAutoNum type="arabicPeriod" startAt="4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Синтаксическая гибкость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673100" indent="-280988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Оба языка допускают инверсию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673100" indent="-280988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673100" indent="-280988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342900" indent="-342900">
              <a:buSzPct val="100000"/>
              <a:buAutoNum type="arabicPeriod" startAt="5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Передача стилистики и поэтического тона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342900" indent="-342900">
              <a:buSzPct val="100000"/>
              <a:buAutoNum type="arabicPeriod" startAt="5"/>
              <a:defRPr b="1"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342900" indent="-342900">
              <a:buSzPct val="100000"/>
              <a:buAutoNum type="arabicPeriod" startAt="7"/>
              <a:defRPr b="1"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342900" indent="-342900">
              <a:buSzPct val="100000"/>
              <a:buAutoNum type="arabicPeriod" startAt="6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Баланс между точностью и естественностью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989012" indent="-280987">
              <a:buSzPct val="100000"/>
              <a:buFont typeface="Courier New"/>
              <a:buChar char="o"/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52759" y="7715701"/>
            <a:ext cx="420548" cy="4370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68" name="Shape 0"/>
          <p:cNvSpPr/>
          <p:nvPr/>
        </p:nvSpPr>
        <p:spPr>
          <a:xfrm>
            <a:off x="11046941" y="7245191"/>
            <a:ext cx="2797291" cy="495302"/>
          </a:xfrm>
          <a:prstGeom prst="roundRect">
            <a:avLst>
              <a:gd name="adj" fmla="val 41884"/>
            </a:avLst>
          </a:prstGeom>
          <a:solidFill>
            <a:srgbClr val="32455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69" name="Text 1"/>
          <p:cNvSpPr txBox="1"/>
          <p:nvPr/>
        </p:nvSpPr>
        <p:spPr>
          <a:xfrm>
            <a:off x="11236662" y="7362604"/>
            <a:ext cx="2467993" cy="257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000"/>
              </a:lnSpc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Автор: Юлия Попова</a:t>
            </a:r>
          </a:p>
        </p:txBody>
      </p:sp>
      <p:grpSp>
        <p:nvGrpSpPr>
          <p:cNvPr id="172" name="Shape 3"/>
          <p:cNvGrpSpPr/>
          <p:nvPr/>
        </p:nvGrpSpPr>
        <p:grpSpPr>
          <a:xfrm>
            <a:off x="543698" y="469555"/>
            <a:ext cx="13300534" cy="6707655"/>
            <a:chOff x="0" y="0"/>
            <a:chExt cx="13300533" cy="6707653"/>
          </a:xfrm>
        </p:grpSpPr>
        <p:sp>
          <p:nvSpPr>
            <p:cNvPr id="170" name="Rounded Rectangle"/>
            <p:cNvSpPr/>
            <p:nvPr/>
          </p:nvSpPr>
          <p:spPr>
            <a:xfrm>
              <a:off x="0" y="0"/>
              <a:ext cx="13300534" cy="6707654"/>
            </a:xfrm>
            <a:prstGeom prst="roundRect">
              <a:avLst>
                <a:gd name="adj" fmla="val 7283"/>
              </a:avLst>
            </a:prstGeom>
            <a:solidFill>
              <a:srgbClr val="D7EAE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1" name="Путей так много, где же мой.…"/>
            <p:cNvSpPr txBox="1"/>
            <p:nvPr/>
          </p:nvSpPr>
          <p:spPr>
            <a:xfrm>
              <a:off x="188800" y="143081"/>
              <a:ext cx="12922932" cy="5592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sz="2600">
                  <a:latin typeface="Arial"/>
                  <a:ea typeface="Arial"/>
                  <a:cs typeface="Arial"/>
                  <a:sym typeface="Arial"/>
                </a:defRPr>
              </a:pPr>
              <a:r>
                <a:t>Путей так много, где же мой.</a:t>
              </a:r>
            </a:p>
            <a:p>
              <a:pPr>
                <a:defRPr sz="2600">
                  <a:latin typeface="Arial"/>
                  <a:ea typeface="Arial"/>
                  <a:cs typeface="Arial"/>
                  <a:sym typeface="Arial"/>
                </a:defRPr>
              </a:pPr>
              <a:r>
                <a:t>Куда упасть, где все смогу я.</a:t>
              </a:r>
            </a:p>
            <a:p>
              <a:pPr>
                <a:defRPr sz="2600">
                  <a:latin typeface="Arial"/>
                  <a:ea typeface="Arial"/>
                  <a:cs typeface="Arial"/>
                  <a:sym typeface="Arial"/>
                </a:defRPr>
              </a:pPr>
              <a:r>
                <a:t>Где крылья гордые приобрету,</a:t>
              </a:r>
            </a:p>
            <a:p>
              <a:pPr>
                <a:defRPr sz="2600">
                  <a:latin typeface="Arial"/>
                  <a:ea typeface="Arial"/>
                  <a:cs typeface="Arial"/>
                  <a:sym typeface="Arial"/>
                </a:defRPr>
              </a:pPr>
              <a:r>
                <a:t>И дышать смогу я без сомненья.</a:t>
              </a:r>
            </a:p>
            <a:p>
              <a:pPr>
                <a:defRPr sz="2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defRPr sz="2600">
                  <a:latin typeface="Arial"/>
                  <a:ea typeface="Arial"/>
                  <a:cs typeface="Arial"/>
                  <a:sym typeface="Arial"/>
                </a:defRPr>
              </a:pPr>
              <a:r>
                <a:t>Хочу совета, может быть беседы,</a:t>
              </a:r>
            </a:p>
            <a:p>
              <a:pPr>
                <a:defRPr sz="2600">
                  <a:latin typeface="Arial"/>
                  <a:ea typeface="Arial"/>
                  <a:cs typeface="Arial"/>
                  <a:sym typeface="Arial"/>
                </a:defRPr>
              </a:pPr>
              <a:r>
                <a:t>Но с человеком, кто меня поймет.</a:t>
              </a:r>
            </a:p>
            <a:p>
              <a:pPr>
                <a:defRPr sz="2600">
                  <a:latin typeface="Arial"/>
                  <a:ea typeface="Arial"/>
                  <a:cs typeface="Arial"/>
                  <a:sym typeface="Arial"/>
                </a:defRPr>
              </a:pPr>
              <a:r>
                <a:t>Как трудно скитаться по планете,</a:t>
              </a:r>
            </a:p>
            <a:p>
              <a:pPr>
                <a:defRPr sz="2600">
                  <a:latin typeface="Arial"/>
                  <a:ea typeface="Arial"/>
                  <a:cs typeface="Arial"/>
                  <a:sym typeface="Arial"/>
                </a:defRPr>
              </a:pPr>
              <a:r>
                <a:t>Когда в ладони впивается стекло.</a:t>
              </a:r>
              <a:br/>
              <a:endParaRPr/>
            </a:p>
            <a:p>
              <a:pPr>
                <a:defRPr sz="2600">
                  <a:latin typeface="Arial"/>
                  <a:ea typeface="Arial"/>
                  <a:cs typeface="Arial"/>
                  <a:sym typeface="Arial"/>
                </a:defRPr>
              </a:pPr>
              <a:r>
                <a:t>А с ним за руку мне всяко было легче.</a:t>
              </a:r>
            </a:p>
            <a:p>
              <a:pPr>
                <a:defRPr sz="2600">
                  <a:latin typeface="Arial"/>
                  <a:ea typeface="Arial"/>
                  <a:cs typeface="Arial"/>
                  <a:sym typeface="Arial"/>
                </a:defRPr>
              </a:pPr>
              <a:r>
                <a:t>Уверенней, смелее я кажусь.</a:t>
              </a:r>
            </a:p>
            <a:p>
              <a:pPr>
                <a:defRPr sz="2600">
                  <a:latin typeface="Arial"/>
                  <a:ea typeface="Arial"/>
                  <a:cs typeface="Arial"/>
                  <a:sym typeface="Arial"/>
                </a:defRPr>
              </a:pPr>
              <a:r>
                <a:t>Кто подставит резко свои плечи,</a:t>
              </a:r>
            </a:p>
            <a:p>
              <a:pPr>
                <a:defRPr sz="2600">
                  <a:latin typeface="Arial"/>
                  <a:ea typeface="Arial"/>
                  <a:cs typeface="Arial"/>
                  <a:sym typeface="Arial"/>
                </a:defRPr>
              </a:pPr>
              <a:r>
                <a:t>И тихим шепотом решит, что я смогу.</a:t>
              </a:r>
            </a:p>
          </p:txBody>
        </p:sp>
      </p:grpSp>
      <p:sp>
        <p:nvSpPr>
          <p:cNvPr id="173" name="TextBox 3"/>
          <p:cNvSpPr txBox="1"/>
          <p:nvPr/>
        </p:nvSpPr>
        <p:spPr>
          <a:xfrm>
            <a:off x="7309594" y="585204"/>
            <a:ext cx="6464203" cy="3623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Твоя улыбка. Мой тихий смех.</a:t>
            </a:r>
          </a:p>
          <a:p>
            <a:pPr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Все плохое тут же раствориться.</a:t>
            </a:r>
          </a:p>
          <a:p>
            <a:pPr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Проблемы резко упадут.</a:t>
            </a:r>
          </a:p>
          <a:p>
            <a:pPr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И в воздух, в небо устремиться.</a:t>
            </a:r>
          </a:p>
          <a:p>
            <a:pPr>
              <a:defRPr sz="26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Найдись мой друг. С тобою все смогу я.</a:t>
            </a:r>
          </a:p>
          <a:p>
            <a:pPr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И стержень в голосе резко я возьму.</a:t>
            </a:r>
          </a:p>
          <a:p>
            <a:pPr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С тобой, смогу достигнуть все на свете.</a:t>
            </a:r>
          </a:p>
          <a:p>
            <a:pPr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И огонь в своем сердце яркий разведу.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9680" y="0"/>
            <a:ext cx="5760722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35981" y="7730820"/>
            <a:ext cx="443170" cy="4370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77" name="Shape 5"/>
          <p:cNvSpPr/>
          <p:nvPr/>
        </p:nvSpPr>
        <p:spPr>
          <a:xfrm>
            <a:off x="475153" y="931263"/>
            <a:ext cx="5293496" cy="1340310"/>
          </a:xfrm>
          <a:prstGeom prst="roundRect">
            <a:avLst>
              <a:gd name="adj" fmla="val 7020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78" name="Shape 8"/>
          <p:cNvSpPr/>
          <p:nvPr/>
        </p:nvSpPr>
        <p:spPr>
          <a:xfrm>
            <a:off x="1464607" y="2585104"/>
            <a:ext cx="5068422" cy="1206455"/>
          </a:xfrm>
          <a:prstGeom prst="roundRect">
            <a:avLst>
              <a:gd name="adj" fmla="val 7020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79" name="Text 9"/>
          <p:cNvSpPr txBox="1"/>
          <p:nvPr/>
        </p:nvSpPr>
        <p:spPr>
          <a:xfrm>
            <a:off x="1593686" y="1232621"/>
            <a:ext cx="2871094" cy="764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5400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ChatGPT</a:t>
            </a:r>
          </a:p>
        </p:txBody>
      </p:sp>
      <p:sp>
        <p:nvSpPr>
          <p:cNvPr id="180" name="Text 10"/>
          <p:cNvSpPr txBox="1"/>
          <p:nvPr/>
        </p:nvSpPr>
        <p:spPr>
          <a:xfrm>
            <a:off x="1950371" y="2805850"/>
            <a:ext cx="4096894" cy="764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5400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Gemini</a:t>
            </a:r>
          </a:p>
        </p:txBody>
      </p:sp>
      <p:sp>
        <p:nvSpPr>
          <p:cNvPr id="181" name="Shape 8"/>
          <p:cNvSpPr/>
          <p:nvPr/>
        </p:nvSpPr>
        <p:spPr>
          <a:xfrm>
            <a:off x="2219573" y="4077720"/>
            <a:ext cx="5068419" cy="1206455"/>
          </a:xfrm>
          <a:prstGeom prst="roundRect">
            <a:avLst>
              <a:gd name="adj" fmla="val 7020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2" name="Text 10"/>
          <p:cNvSpPr txBox="1"/>
          <p:nvPr/>
        </p:nvSpPr>
        <p:spPr>
          <a:xfrm>
            <a:off x="2219572" y="4372585"/>
            <a:ext cx="5068420" cy="616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Yandex translate AI</a:t>
            </a:r>
          </a:p>
        </p:txBody>
      </p:sp>
      <p:sp>
        <p:nvSpPr>
          <p:cNvPr id="183" name="Shape 8"/>
          <p:cNvSpPr/>
          <p:nvPr/>
        </p:nvSpPr>
        <p:spPr>
          <a:xfrm>
            <a:off x="3234439" y="5570334"/>
            <a:ext cx="5068421" cy="1206454"/>
          </a:xfrm>
          <a:prstGeom prst="roundRect">
            <a:avLst>
              <a:gd name="adj" fmla="val 7020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4" name="Text 10"/>
          <p:cNvSpPr txBox="1"/>
          <p:nvPr/>
        </p:nvSpPr>
        <p:spPr>
          <a:xfrm>
            <a:off x="3720203" y="5791077"/>
            <a:ext cx="4096893" cy="764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5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NotebookLM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22885" y="7713886"/>
            <a:ext cx="443169" cy="4370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87" name="Shape 0"/>
          <p:cNvSpPr/>
          <p:nvPr/>
        </p:nvSpPr>
        <p:spPr>
          <a:xfrm>
            <a:off x="441161" y="368069"/>
            <a:ext cx="3957846" cy="662348"/>
          </a:xfrm>
          <a:prstGeom prst="roundRect">
            <a:avLst>
              <a:gd name="adj" fmla="val 41884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8" name="Text 1"/>
          <p:cNvSpPr txBox="1"/>
          <p:nvPr/>
        </p:nvSpPr>
        <p:spPr>
          <a:xfrm>
            <a:off x="677682" y="695616"/>
            <a:ext cx="1918297" cy="30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000"/>
              </a:lnSpc>
              <a:defRPr sz="3600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ChatGPT</a:t>
            </a:r>
          </a:p>
        </p:txBody>
      </p:sp>
      <p:sp>
        <p:nvSpPr>
          <p:cNvPr id="189" name="Rectangle 6"/>
          <p:cNvSpPr txBox="1"/>
          <p:nvPr/>
        </p:nvSpPr>
        <p:spPr>
          <a:xfrm>
            <a:off x="45720" y="1357961"/>
            <a:ext cx="7820563" cy="5262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49263" indent="7938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sr-Cyrl-RS" dirty="0"/>
              <a:t>Путева је много — али где је мој?</a:t>
            </a:r>
            <a:br>
              <a:rPr lang="sr-Cyrl-RS" dirty="0"/>
            </a:br>
            <a:r>
              <a:rPr lang="sr-Cyrl-RS" dirty="0"/>
              <a:t>Где да паднем, где ћу моћи све?</a:t>
            </a:r>
            <a:br>
              <a:rPr lang="sr-Cyrl-RS" dirty="0"/>
            </a:br>
            <a:r>
              <a:rPr lang="sr-Cyrl-RS" dirty="0"/>
              <a:t>Где ћу крила поносна стећи,</a:t>
            </a:r>
            <a:br>
              <a:rPr lang="sr-Cyrl-RS" dirty="0"/>
            </a:br>
            <a:r>
              <a:rPr lang="sr-Cyrl-RS" dirty="0"/>
              <a:t>И без сумње моћи да дишем?</a:t>
            </a:r>
          </a:p>
          <a:p>
            <a:pPr marL="449263" indent="7938">
              <a:defRPr sz="2400">
                <a:latin typeface="Arial"/>
                <a:ea typeface="Arial"/>
                <a:cs typeface="Arial"/>
                <a:sym typeface="Arial"/>
              </a:defRPr>
            </a:pPr>
            <a:endParaRPr lang="sr-Cyrl-RS" dirty="0"/>
          </a:p>
          <a:p>
            <a:pPr marL="449263" indent="7938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sr-Cyrl-RS" dirty="0"/>
              <a:t>Желим савет — можда само разговор,</a:t>
            </a:r>
            <a:br>
              <a:rPr lang="sr-Cyrl-RS" dirty="0"/>
            </a:br>
            <a:r>
              <a:rPr lang="sr-Cyrl-RS" dirty="0"/>
              <a:t>Са неким ко ће ме заиста разумети.</a:t>
            </a:r>
            <a:br>
              <a:rPr lang="sr-Cyrl-RS" dirty="0"/>
            </a:br>
            <a:r>
              <a:rPr lang="sr-Cyrl-RS" dirty="0"/>
              <a:t>Како је тешко лутати светом,</a:t>
            </a:r>
            <a:br>
              <a:rPr lang="sr-Cyrl-RS" dirty="0"/>
            </a:br>
            <a:r>
              <a:rPr lang="sr-Cyrl-RS" dirty="0"/>
              <a:t>Кад се стакло у длан дубоко зарива.</a:t>
            </a:r>
          </a:p>
          <a:p>
            <a:pPr marL="449263" indent="7938">
              <a:defRPr sz="2400">
                <a:latin typeface="Arial"/>
                <a:ea typeface="Arial"/>
                <a:cs typeface="Arial"/>
                <a:sym typeface="Arial"/>
              </a:defRPr>
            </a:pPr>
            <a:endParaRPr lang="sr-Cyrl-RS" dirty="0"/>
          </a:p>
          <a:p>
            <a:pPr marL="449263" indent="7938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lang="sr-Cyrl-RS" dirty="0"/>
              <a:t>А с њим — држећи га за руку — било је лакше.</a:t>
            </a:r>
            <a:br>
              <a:rPr lang="sr-Cyrl-RS" dirty="0"/>
            </a:br>
            <a:r>
              <a:rPr lang="sr-Cyrl-RS" dirty="0"/>
              <a:t>Сигурније, храбрије сам деловао.</a:t>
            </a:r>
            <a:br>
              <a:rPr lang="sr-Cyrl-RS" dirty="0"/>
            </a:br>
            <a:r>
              <a:rPr lang="sr-Cyrl-RS" dirty="0"/>
              <a:t>Ко ће ми нагло подметнути своје раме,</a:t>
            </a:r>
            <a:br>
              <a:rPr lang="sr-Cyrl-RS" dirty="0"/>
            </a:br>
            <a:r>
              <a:rPr lang="sr-Cyrl-RS" dirty="0"/>
              <a:t>И тихим шапатом рећи да ја могу</a:t>
            </a:r>
            <a:r>
              <a:rPr dirty="0"/>
              <a:t>?</a:t>
            </a:r>
          </a:p>
        </p:txBody>
      </p:sp>
      <p:sp>
        <p:nvSpPr>
          <p:cNvPr id="190" name="Rectangle 7"/>
          <p:cNvSpPr txBox="1"/>
          <p:nvPr/>
        </p:nvSpPr>
        <p:spPr>
          <a:xfrm>
            <a:off x="7587460" y="1357961"/>
            <a:ext cx="6997219" cy="3281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11113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Твој осмех. Мој тихи смех.</a:t>
            </a:r>
            <a:br/>
            <a:r>
              <a:t>И све лоше одмах се растапа.</a:t>
            </a:r>
            <a:br/>
            <a:r>
              <a:t>Проблеми изненада падају,</a:t>
            </a:r>
            <a:br/>
            <a:r>
              <a:t>И у ваздух, ка небу, узлећу.</a:t>
            </a:r>
          </a:p>
          <a:p>
            <a:pPr indent="11113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indent="11113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Појави се, мој пријатељу — с тобом могу све.</a:t>
            </a:r>
            <a:br/>
            <a:r>
              <a:t>И чврстина у гласу одједном ће се јавити.</a:t>
            </a:r>
            <a:br/>
            <a:r>
              <a:t>С тобом могу достићи све на свету,</a:t>
            </a:r>
            <a:br/>
            <a:r>
              <a:t>И у свом срцу распламсати светлу ватру.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30137" y="7715701"/>
            <a:ext cx="443170" cy="4370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193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223278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0"/>
          <p:cNvSpPr/>
          <p:nvPr/>
        </p:nvSpPr>
        <p:spPr>
          <a:xfrm>
            <a:off x="441161" y="368069"/>
            <a:ext cx="3596002" cy="662348"/>
          </a:xfrm>
          <a:prstGeom prst="roundRect">
            <a:avLst>
              <a:gd name="adj" fmla="val 41884"/>
            </a:avLst>
          </a:prstGeom>
          <a:solidFill>
            <a:srgbClr val="32455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95" name="Text 1"/>
          <p:cNvSpPr txBox="1"/>
          <p:nvPr/>
        </p:nvSpPr>
        <p:spPr>
          <a:xfrm>
            <a:off x="677682" y="695616"/>
            <a:ext cx="1918297" cy="30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000"/>
              </a:lnSpc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ChatGPT</a:t>
            </a:r>
          </a:p>
        </p:txBody>
      </p:sp>
      <p:graphicFrame>
        <p:nvGraphicFramePr>
          <p:cNvPr id="196" name="Table 19"/>
          <p:cNvGraphicFramePr/>
          <p:nvPr/>
        </p:nvGraphicFramePr>
        <p:xfrm>
          <a:off x="441161" y="2438462"/>
          <a:ext cx="13809675" cy="4622686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490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7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0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15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05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70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924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3091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chemeClr val="accent3"/>
                      </a:solidFill>
                    </a:lnT>
                    <a:lnB w="12700">
                      <a:solidFill>
                        <a:schemeClr val="accent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I disati moći bez sumlje.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chemeClr val="accent3"/>
                      </a:solidFill>
                    </a:lnT>
                    <a:lnB w="12700">
                      <a:solidFill>
                        <a:schemeClr val="accent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Želim savet, možda i razgovor,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chemeClr val="accent3"/>
                      </a:solidFill>
                    </a:lnT>
                    <a:lnB w="12700">
                      <a:solidFill>
                        <a:schemeClr val="accent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Kad se staklo zabada u dlan.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chemeClr val="accent3"/>
                      </a:solidFill>
                    </a:lnT>
                    <a:lnB w="12700">
                      <a:solidFill>
                        <a:schemeClr val="accent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Sigurnije, hrabrije ja izgledam.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chemeClr val="accent3"/>
                      </a:solidFill>
                    </a:lnT>
                    <a:lnB w="12700">
                      <a:solidFill>
                        <a:schemeClr val="accent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Sve loše odmah će se rastvoriti.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chemeClr val="accent3"/>
                      </a:solidFill>
                    </a:lnT>
                    <a:lnB w="12700">
                      <a:solidFill>
                        <a:schemeClr val="accent3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S tobom ću moći da dostignem sve na svetu,</a:t>
                      </a:r>
                      <a:br/>
                      <a:r>
                        <a:t>I u svom srcu zapaliti jarku vatru.</a:t>
                      </a:r>
                    </a:p>
                    <a:p>
                      <a:pPr algn="l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 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chemeClr val="accent3"/>
                      </a:solidFill>
                    </a:lnT>
                    <a:lnB w="12700">
                      <a:solidFill>
                        <a:schemeClr val="accent3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4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 b="0"/>
                      </a:pPr>
                      <a:r>
                        <a:rPr b="1">
                          <a:latin typeface="Arial"/>
                          <a:ea typeface="Arial"/>
                          <a:cs typeface="Arial"/>
                          <a:sym typeface="Arial"/>
                        </a:rPr>
                        <a:t>II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chemeClr val="accent3"/>
                      </a:solidFill>
                    </a:lnT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I bez sumlje disati slobodno moći?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T w="12700">
                      <a:solidFill>
                        <a:schemeClr val="accent3"/>
                      </a:solidFill>
                    </a:lnT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Tražim savet, il’ razgovor blag,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chemeClr val="accent3"/>
                      </a:solidFill>
                    </a:lnT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Kad staklo dlanom počne nići.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chemeClr val="accent3"/>
                      </a:solidFill>
                    </a:lnT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U meni kao da je srce jače krilo.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chemeClr val="accent3"/>
                      </a:solidFill>
                    </a:lnT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I nestaje odmah svaki greh.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chemeClr val="accent3"/>
                      </a:solidFill>
                    </a:lnT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Snaga u glasu odjednom sja,</a:t>
                      </a:r>
                      <a:br/>
                      <a:r>
                        <a:t>S tobom mogu — sve mogu ja.</a:t>
                      </a:r>
                    </a:p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I vatru u srcu ponovo palim,</a:t>
                      </a:r>
                      <a:br/>
                      <a:r>
                        <a:t>Da svetlom svojim zauvek gorim.</a:t>
                      </a:r>
                    </a:p>
                  </a:txBody>
                  <a:tcPr marL="0" marR="0" marT="0" marB="0" horzOverflow="overflow">
                    <a:lnT w="12700">
                      <a:solidFill>
                        <a:schemeClr val="accent3"/>
                      </a:solidFill>
                    </a:lnT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6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 b="0"/>
                      </a:pPr>
                      <a:r>
                        <a:rPr b="1">
                          <a:latin typeface="Arial"/>
                          <a:ea typeface="Arial"/>
                          <a:cs typeface="Arial"/>
                          <a:sym typeface="Arial"/>
                        </a:rPr>
                        <a:t>III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I bez zebnje disati slobodno moći?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Žudim za savetom, za tihim razgovorom,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Kad se staklo duboko u dlan useče i peče.</a:t>
                      </a:r>
                    </a:p>
                    <a:p>
                      <a:pPr algn="l">
                        <a:lnSpc>
                          <a:spcPct val="115000"/>
                        </a:lnSpc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 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U meni se rađa sigurnost, hrabrost tiho raste.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I sve se tamno u trenu raspline.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I znam — uz tebe mogu dostići svaki spas.</a:t>
                      </a:r>
                    </a:p>
                    <a:p>
                      <a:pPr algn="l">
                        <a:defRPr sz="18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I zapaliću u srcu vatru jasnu, živu,</a:t>
                      </a:r>
                      <a:br/>
                      <a:r>
                        <a:t>Da gori snažno — i obasja put u tminu.</a:t>
                      </a:r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09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 b="0"/>
                      </a:pPr>
                      <a:r>
                        <a:rPr b="1">
                          <a:latin typeface="Arial"/>
                          <a:ea typeface="Arial"/>
                          <a:cs typeface="Arial"/>
                          <a:sym typeface="Arial"/>
                        </a:rPr>
                        <a:t>IV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solidFill>
                        <a:schemeClr val="accent3"/>
                      </a:solidFill>
                    </a:lnB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I bez sumnje moći da dišem?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B w="12700">
                      <a:solidFill>
                        <a:schemeClr val="accent3"/>
                      </a:solidFill>
                    </a:lnB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Želim savet — možda samo razgovor,</a:t>
                      </a:r>
                    </a:p>
                  </a:txBody>
                  <a:tcPr marL="0" marR="0" marT="0" marB="0" horzOverflow="overflow">
                    <a:lnB w="12700">
                      <a:solidFill>
                        <a:schemeClr val="accent3"/>
                      </a:solidFill>
                    </a:lnB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Kad se staklo u dlan duboko zariva.</a:t>
                      </a:r>
                    </a:p>
                  </a:txBody>
                  <a:tcPr marL="0" marR="0" marT="0" marB="0" horzOverflow="overflow">
                    <a:lnB w="12700">
                      <a:solidFill>
                        <a:schemeClr val="accent3"/>
                      </a:solidFill>
                    </a:lnB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Sigurnije, hrabrije sam delovao.</a:t>
                      </a:r>
                    </a:p>
                  </a:txBody>
                  <a:tcPr marL="0" marR="0" marT="0" marB="0" horzOverflow="overflow">
                    <a:lnB w="12700">
                      <a:solidFill>
                        <a:schemeClr val="accent3"/>
                      </a:solidFill>
                    </a:lnB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I sve loše odmah se rastapa.</a:t>
                      </a:r>
                    </a:p>
                  </a:txBody>
                  <a:tcPr marL="0" marR="0" marT="0" marB="0" horzOverflow="overflow">
                    <a:lnB w="12700">
                      <a:solidFill>
                        <a:schemeClr val="accent3"/>
                      </a:solidFill>
                    </a:lnB>
                    <a:solidFill>
                      <a:schemeClr val="accent3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S tobom mogu dostići sve na svetu, I u svom srcu rasplamsati svetlu vatru.</a:t>
                      </a:r>
                    </a:p>
                  </a:txBody>
                  <a:tcPr marL="0" marR="0" marT="0" marB="0" horzOverflow="overflow">
                    <a:lnB w="12700">
                      <a:solidFill>
                        <a:schemeClr val="accent3"/>
                      </a:solidFill>
                    </a:lnB>
                    <a:solidFill>
                      <a:schemeClr val="accent3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30137" y="7715701"/>
            <a:ext cx="443170" cy="4370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199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223278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0"/>
          <p:cNvSpPr/>
          <p:nvPr/>
        </p:nvSpPr>
        <p:spPr>
          <a:xfrm>
            <a:off x="441161" y="368069"/>
            <a:ext cx="3596002" cy="662348"/>
          </a:xfrm>
          <a:prstGeom prst="roundRect">
            <a:avLst>
              <a:gd name="adj" fmla="val 41884"/>
            </a:avLst>
          </a:prstGeom>
          <a:solidFill>
            <a:srgbClr val="32455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01" name="Text 1"/>
          <p:cNvSpPr txBox="1"/>
          <p:nvPr/>
        </p:nvSpPr>
        <p:spPr>
          <a:xfrm>
            <a:off x="677682" y="695616"/>
            <a:ext cx="1918297" cy="30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000"/>
              </a:lnSpc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ChatGPT</a:t>
            </a:r>
          </a:p>
        </p:txBody>
      </p:sp>
      <p:graphicFrame>
        <p:nvGraphicFramePr>
          <p:cNvPr id="202" name="Table 1"/>
          <p:cNvGraphicFramePr/>
          <p:nvPr/>
        </p:nvGraphicFramePr>
        <p:xfrm>
          <a:off x="677683" y="2600990"/>
          <a:ext cx="13188219" cy="428993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45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3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37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883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3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136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Критерий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2F41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Первый перевод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2F41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Второй перевод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2F41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Третий перевод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2F41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Четвёртый перевод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2F41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Вывод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2F41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Критерии перевода (дословность vs. свобода)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Более дословный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Частично свободный (стилизованный)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Самый свободный (интерпретативный)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Комбинированный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Заметен переход от дословного к поэтическому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Семантический стиль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Простой, прямой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Поэтический, слегка стилизованный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Глубоко эмоциональный и повествовательный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Нейтрально-поэтический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Третий перевод наиболее богат по значению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Меланхолия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Слабо выражена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Умеренная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Наиболее выражена (</a:t>
                      </a:r>
                      <a:r>
                        <a:rPr i="1"/>
                        <a:t>tmina, raspline, obasja put</a:t>
                      </a:r>
                      <a:r>
                        <a:t>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Умеренная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Третий перевод лучше всего сохраняет атмосферу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Мелодика (ритм)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Неровный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Ритм присутствует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Наиболее плавный и естественный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Стабильный, но менее выразительный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Второй и третий — лучшие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Рифма и звучность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Без рифмы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Частичная рифма («ja – sja»)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Свободная форма (без рифмы, но ритмичная)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Без рифмы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Только во втором есть попытка создания рифмы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Структура стихов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Неравномерная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Более понятные стихи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Наиболее организованная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Стабильная структура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Третий ближе всего к настоящей поэзии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Метафоры и символы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Базовые («огонь в сердце»)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Слегка расширенные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Наиболее проработанные и образные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Сохранены, но упрощены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Третий перевод наиболее богат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22885" y="7713886"/>
            <a:ext cx="443169" cy="4370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205" name="Shape 0"/>
          <p:cNvSpPr/>
          <p:nvPr/>
        </p:nvSpPr>
        <p:spPr>
          <a:xfrm>
            <a:off x="441161" y="368069"/>
            <a:ext cx="3957846" cy="662348"/>
          </a:xfrm>
          <a:prstGeom prst="roundRect">
            <a:avLst>
              <a:gd name="adj" fmla="val 41884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06" name="Text 1"/>
          <p:cNvSpPr txBox="1"/>
          <p:nvPr/>
        </p:nvSpPr>
        <p:spPr>
          <a:xfrm>
            <a:off x="677682" y="695616"/>
            <a:ext cx="1460874" cy="30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000"/>
              </a:lnSpc>
              <a:defRPr sz="3600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Gemini</a:t>
            </a:r>
          </a:p>
        </p:txBody>
      </p:sp>
      <p:sp>
        <p:nvSpPr>
          <p:cNvPr id="207" name="Rectangle 6"/>
          <p:cNvSpPr txBox="1"/>
          <p:nvPr/>
        </p:nvSpPr>
        <p:spPr>
          <a:xfrm>
            <a:off x="486882" y="1381392"/>
            <a:ext cx="7075897" cy="6175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t>Putevi i utočište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Puteva je bezbroj, a gde je moj put?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Gde da padnem, pa da uspem u svemu.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Gde da steknem krila ponosna i jaka,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I prodišem bez sumnje u ovom nevremenu.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 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Tražim savet, toplu reč il' razgovor tih,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Al' s nekim ko me dušom razume i čuje.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Kako je teško </a:t>
            </a:r>
            <a:r>
              <a:rPr i="1"/>
              <a:t>lutati</a:t>
            </a:r>
            <a:r>
              <a:t> svetom sam,</a:t>
            </a:r>
          </a:p>
          <a:p>
            <a:pPr>
              <a:defRPr sz="2800" i="1">
                <a:latin typeface="Arial"/>
                <a:ea typeface="Arial"/>
                <a:cs typeface="Arial"/>
                <a:sym typeface="Arial"/>
              </a:defRPr>
            </a:pPr>
            <a:r>
              <a:t>Dok se u dlan staklo oštro urezuje</a:t>
            </a:r>
            <a:r>
              <a:rPr i="0"/>
              <a:t>.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 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A s njim, ruku pod ruku, lakše je bilo sve.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Odvažnija sam tada, sigurnije koračam.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On će mi naglo podmetnuti pleća svoja,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I šapatom reći da mogu, dok me ojačava.</a:t>
            </a:r>
          </a:p>
        </p:txBody>
      </p:sp>
      <p:sp>
        <p:nvSpPr>
          <p:cNvPr id="208" name="TextBox 3"/>
          <p:cNvSpPr txBox="1"/>
          <p:nvPr/>
        </p:nvSpPr>
        <p:spPr>
          <a:xfrm>
            <a:off x="7993212" y="1381392"/>
            <a:ext cx="6729491" cy="4143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Tvoj osmeh. Moj tihi smeh.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Sve loše će u trenu da se izbriše.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Problemi će prosto nestati, pasti,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I u nebo, u visine se uzdići, ništa više.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 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Pronađi se, prijatelju. S tobom mogu sve.</a:t>
            </a:r>
          </a:p>
          <a:p>
            <a:pPr>
              <a:defRPr sz="2800" i="1">
                <a:latin typeface="Arial"/>
                <a:ea typeface="Arial"/>
                <a:cs typeface="Arial"/>
                <a:sym typeface="Arial"/>
              </a:defRPr>
            </a:pPr>
            <a:r>
              <a:t>I glas će mi dobiti čvrstinu i snagu</a:t>
            </a:r>
            <a:r>
              <a:rPr i="0"/>
              <a:t>.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S tobom ću dostići sve vrhove sveta,</a:t>
            </a:r>
          </a:p>
          <a:p>
            <a:pP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t>I u srcu zapaliti vatru najdražu i blagu.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30137" y="7715701"/>
            <a:ext cx="443170" cy="4370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211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223278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12" name="Table 15"/>
          <p:cNvGraphicFramePr/>
          <p:nvPr/>
        </p:nvGraphicFramePr>
        <p:xfrm>
          <a:off x="716692" y="2644344"/>
          <a:ext cx="13320584" cy="4055756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6660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60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11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</a:t>
                      </a:r>
                    </a:p>
                  </a:txBody>
                  <a:tcPr marL="0" marR="0" marT="0" marB="0" horzOverflow="overflow">
                    <a:lnL w="6350">
                      <a:solidFill>
                        <a:schemeClr val="accent3"/>
                      </a:solidFill>
                      <a:miter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II</a:t>
                      </a:r>
                    </a:p>
                  </a:txBody>
                  <a:tcPr marL="0" marR="0" marT="0" marB="0" horzOverflow="overflow">
                    <a:lnR w="6350">
                      <a:solidFill>
                        <a:schemeClr val="accent3"/>
                      </a:solidFill>
                      <a:miter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9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 b="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Gde ću gorda krila zadobiti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B w="6350">
                      <a:solidFill>
                        <a:schemeClr val="accent3"/>
                      </a:solidFill>
                      <a:miter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Gde da steknem krila ponosna i jaka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6350">
                      <a:solidFill>
                        <a:schemeClr val="accent3"/>
                      </a:solidFill>
                      <a:miter/>
                    </a:lnR>
                    <a:lnB w="6350">
                      <a:solidFill>
                        <a:schemeClr val="accent3"/>
                      </a:solidFill>
                      <a:miter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7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 b="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Ali sa čovekom koji me razume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6350">
                      <a:solidFill>
                        <a:schemeClr val="accent3"/>
                      </a:solidFill>
                      <a:miter/>
                    </a:lnT>
                    <a:lnB w="6350">
                      <a:solidFill>
                        <a:schemeClr val="accent3"/>
                      </a:solidFill>
                      <a:miter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Al' s nekim ko me dušom razume i čuje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6350">
                      <a:solidFill>
                        <a:schemeClr val="accent3"/>
                      </a:solidFill>
                      <a:miter/>
                    </a:lnR>
                    <a:lnT w="6350">
                      <a:solidFill>
                        <a:schemeClr val="accent3"/>
                      </a:solidFill>
                      <a:miter/>
                    </a:lnT>
                    <a:lnB w="6350">
                      <a:solidFill>
                        <a:schemeClr val="accent3"/>
                      </a:solidFill>
                      <a:miter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577">
                <a:tc>
                  <a:txBody>
                    <a:bodyPr/>
                    <a:lstStyle/>
                    <a:p>
                      <a:pPr algn="l">
                        <a:defRPr sz="1800" b="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Kada se u dlan zabija staklo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6350">
                      <a:solidFill>
                        <a:schemeClr val="accent3"/>
                      </a:solidFill>
                      <a:miter/>
                    </a:lnT>
                    <a:lnB w="6350">
                      <a:solidFill>
                        <a:schemeClr val="accent3"/>
                      </a:solidFill>
                      <a:miter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Dok se u dlan staklo oštro urezuje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6350">
                      <a:solidFill>
                        <a:schemeClr val="accent3"/>
                      </a:solidFill>
                      <a:miter/>
                    </a:lnR>
                    <a:lnT w="6350">
                      <a:solidFill>
                        <a:schemeClr val="accent3"/>
                      </a:solidFill>
                      <a:miter/>
                    </a:lnT>
                    <a:lnB w="6350">
                      <a:solidFill>
                        <a:schemeClr val="accent3"/>
                      </a:solidFill>
                      <a:miter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3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 b="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A sa njim za ruku mi je svakako bilo lakše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6350">
                      <a:solidFill>
                        <a:schemeClr val="accent3"/>
                      </a:solidFill>
                      <a:miter/>
                    </a:lnT>
                    <a:lnB w="6350">
                      <a:solidFill>
                        <a:schemeClr val="accent3"/>
                      </a:solidFill>
                      <a:miter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defRPr sz="180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A s njim, ruku pod ruku, lakše je bilo sve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6350">
                      <a:solidFill>
                        <a:schemeClr val="accent3"/>
                      </a:solidFill>
                      <a:miter/>
                    </a:lnR>
                    <a:lnT w="6350">
                      <a:solidFill>
                        <a:schemeClr val="accent3"/>
                      </a:solidFill>
                      <a:miter/>
                    </a:lnT>
                    <a:lnB w="6350">
                      <a:solidFill>
                        <a:schemeClr val="accent3"/>
                      </a:solidFill>
                      <a:miter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472">
                <a:tc>
                  <a:txBody>
                    <a:bodyPr/>
                    <a:lstStyle/>
                    <a:p>
                      <a:pPr algn="l">
                        <a:defRPr sz="1800" b="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I u vazduh, u nebo se vinuti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6350">
                      <a:solidFill>
                        <a:schemeClr val="accent3"/>
                      </a:solidFill>
                      <a:miter/>
                    </a:lnT>
                    <a:lnB w="6350">
                      <a:solidFill>
                        <a:schemeClr val="accent3"/>
                      </a:solidFill>
                      <a:miter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I u nebo, u visine se uzdići, ništa više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6350">
                      <a:solidFill>
                        <a:schemeClr val="accent3"/>
                      </a:solidFill>
                      <a:miter/>
                    </a:lnR>
                    <a:lnT w="6350">
                      <a:solidFill>
                        <a:schemeClr val="accent3"/>
                      </a:solidFill>
                      <a:miter/>
                    </a:lnT>
                    <a:lnB w="6350">
                      <a:solidFill>
                        <a:schemeClr val="accent3"/>
                      </a:solidFill>
                      <a:miter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7505">
                <a:tc>
                  <a:txBody>
                    <a:bodyPr/>
                    <a:lstStyle/>
                    <a:p>
                      <a:pPr algn="l">
                        <a:defRPr sz="1800" b="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I vatru u svom srcu jarku ću zapaliti</a:t>
                      </a:r>
                    </a:p>
                  </a:txBody>
                  <a:tcPr marL="0" marR="0" marT="0" marB="0" horzOverflow="overflow">
                    <a:lnR w="12700">
                      <a:miter lim="400000"/>
                    </a:lnR>
                    <a:lnT w="6350">
                      <a:solidFill>
                        <a:schemeClr val="accent3"/>
                      </a:solidFill>
                      <a:miter/>
                    </a:lnT>
                    <a:lnB w="6350">
                      <a:solidFill>
                        <a:schemeClr val="accent3"/>
                      </a:solidFill>
                      <a:miter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I u srcu zapaliti vatru najdražu i blagu</a:t>
                      </a:r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6350">
                      <a:solidFill>
                        <a:schemeClr val="accent3"/>
                      </a:solidFill>
                      <a:miter/>
                    </a:lnR>
                    <a:lnT w="6350">
                      <a:solidFill>
                        <a:schemeClr val="accent3"/>
                      </a:solidFill>
                      <a:miter/>
                    </a:lnT>
                    <a:lnB w="6350">
                      <a:solidFill>
                        <a:schemeClr val="accent3"/>
                      </a:solidFill>
                      <a:miter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3" name="Shape 0"/>
          <p:cNvSpPr/>
          <p:nvPr/>
        </p:nvSpPr>
        <p:spPr>
          <a:xfrm>
            <a:off x="441161" y="368069"/>
            <a:ext cx="3596002" cy="662348"/>
          </a:xfrm>
          <a:prstGeom prst="roundRect">
            <a:avLst>
              <a:gd name="adj" fmla="val 41884"/>
            </a:avLst>
          </a:prstGeom>
          <a:solidFill>
            <a:srgbClr val="32455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4" name="Text 1"/>
          <p:cNvSpPr txBox="1"/>
          <p:nvPr/>
        </p:nvSpPr>
        <p:spPr>
          <a:xfrm>
            <a:off x="677682" y="695616"/>
            <a:ext cx="1460874" cy="30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000"/>
              </a:lnSpc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Gemini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30137" y="7715701"/>
            <a:ext cx="443170" cy="4370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217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223278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0"/>
          <p:cNvSpPr/>
          <p:nvPr/>
        </p:nvSpPr>
        <p:spPr>
          <a:xfrm>
            <a:off x="441161" y="368069"/>
            <a:ext cx="3596002" cy="662348"/>
          </a:xfrm>
          <a:prstGeom prst="roundRect">
            <a:avLst>
              <a:gd name="adj" fmla="val 41884"/>
            </a:avLst>
          </a:prstGeom>
          <a:solidFill>
            <a:srgbClr val="32455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19" name="Text 1"/>
          <p:cNvSpPr txBox="1"/>
          <p:nvPr/>
        </p:nvSpPr>
        <p:spPr>
          <a:xfrm>
            <a:off x="677682" y="695616"/>
            <a:ext cx="1460874" cy="30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2000"/>
              </a:lnSpc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Gemini</a:t>
            </a:r>
          </a:p>
        </p:txBody>
      </p:sp>
      <p:graphicFrame>
        <p:nvGraphicFramePr>
          <p:cNvPr id="220" name="Table 1"/>
          <p:cNvGraphicFramePr/>
          <p:nvPr/>
        </p:nvGraphicFramePr>
        <p:xfrm>
          <a:off x="731837" y="3304099"/>
          <a:ext cx="13166724" cy="417599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615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2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8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07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 b="1">
                          <a:solidFill>
                            <a:srgbClr val="F7FDF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Критерий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2F41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 b="1">
                          <a:solidFill>
                            <a:srgbClr val="F7FDF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Первый перевод (дословный)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2F41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 b="1">
                          <a:solidFill>
                            <a:srgbClr val="F7FDF9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Второй перевод (поэтический / доработанный)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2F41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7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Критерии перевода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Строго следует оригиналу (дословный перевод)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Более свободный, но верный смыслу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Семантическая точность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Полностью сохранена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Сохранена с небольшим расширением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7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Меланхолия (по отношению к оригиналу)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Присутствует тот же тон, но выражен слабее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Усилены эмоция и теплота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7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Мелодика и ритм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Близка к структуре оригинала, но звучит как проза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Более естественный, плавный и поэтический ритм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Рифма и звучность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Без рифмы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Лёгкая звучность, без навязанной рифмы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Структура стихов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Полностью сохранена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Сохранена с стилистической доработкой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Метафоры и символы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Переданы дословно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800"/>
                        </a:spcBef>
                        <a:defRPr sz="1800"/>
                      </a:pPr>
                      <a:r>
                        <a:rPr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Уточнены и слегка стилизованы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9680" y="0"/>
            <a:ext cx="5760722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35981" y="7730820"/>
            <a:ext cx="443170" cy="4370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224" name="Shape 5"/>
          <p:cNvSpPr/>
          <p:nvPr/>
        </p:nvSpPr>
        <p:spPr>
          <a:xfrm>
            <a:off x="475153" y="931263"/>
            <a:ext cx="4585221" cy="939103"/>
          </a:xfrm>
          <a:prstGeom prst="roundRect">
            <a:avLst>
              <a:gd name="adj" fmla="val 7020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25" name="Text 9"/>
          <p:cNvSpPr txBox="1"/>
          <p:nvPr/>
        </p:nvSpPr>
        <p:spPr>
          <a:xfrm>
            <a:off x="1229316" y="1018332"/>
            <a:ext cx="2871094" cy="764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5400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ChatGPT</a:t>
            </a:r>
          </a:p>
        </p:txBody>
      </p:sp>
      <p:sp>
        <p:nvSpPr>
          <p:cNvPr id="226" name="Shape 5"/>
          <p:cNvSpPr/>
          <p:nvPr/>
        </p:nvSpPr>
        <p:spPr>
          <a:xfrm>
            <a:off x="928889" y="1972474"/>
            <a:ext cx="4585221" cy="939102"/>
          </a:xfrm>
          <a:prstGeom prst="roundRect">
            <a:avLst>
              <a:gd name="adj" fmla="val 7020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27" name="Shape 5"/>
          <p:cNvSpPr/>
          <p:nvPr/>
        </p:nvSpPr>
        <p:spPr>
          <a:xfrm>
            <a:off x="1462043" y="3013686"/>
            <a:ext cx="4585221" cy="939102"/>
          </a:xfrm>
          <a:prstGeom prst="roundRect">
            <a:avLst>
              <a:gd name="adj" fmla="val 7020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28" name="Shape 5"/>
          <p:cNvSpPr/>
          <p:nvPr/>
        </p:nvSpPr>
        <p:spPr>
          <a:xfrm>
            <a:off x="1950372" y="4040609"/>
            <a:ext cx="4585221" cy="939102"/>
          </a:xfrm>
          <a:prstGeom prst="roundRect">
            <a:avLst>
              <a:gd name="adj" fmla="val 7020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29" name="Shape 5"/>
          <p:cNvSpPr/>
          <p:nvPr/>
        </p:nvSpPr>
        <p:spPr>
          <a:xfrm>
            <a:off x="2461171" y="5067529"/>
            <a:ext cx="4585221" cy="939103"/>
          </a:xfrm>
          <a:prstGeom prst="roundRect">
            <a:avLst>
              <a:gd name="adj" fmla="val 7020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30" name="Shape 5"/>
          <p:cNvSpPr/>
          <p:nvPr/>
        </p:nvSpPr>
        <p:spPr>
          <a:xfrm>
            <a:off x="2873250" y="6094452"/>
            <a:ext cx="4585224" cy="939102"/>
          </a:xfrm>
          <a:prstGeom prst="roundRect">
            <a:avLst>
              <a:gd name="adj" fmla="val 7020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31" name="Text 10"/>
          <p:cNvSpPr txBox="1"/>
          <p:nvPr/>
        </p:nvSpPr>
        <p:spPr>
          <a:xfrm>
            <a:off x="2194535" y="4073911"/>
            <a:ext cx="4096894" cy="764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5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Eraser</a:t>
            </a:r>
          </a:p>
        </p:txBody>
      </p:sp>
      <p:sp>
        <p:nvSpPr>
          <p:cNvPr id="232" name="Text 10"/>
          <p:cNvSpPr txBox="1"/>
          <p:nvPr/>
        </p:nvSpPr>
        <p:spPr>
          <a:xfrm>
            <a:off x="1316526" y="2016303"/>
            <a:ext cx="3743849" cy="764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5400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Gemini</a:t>
            </a:r>
          </a:p>
        </p:txBody>
      </p:sp>
      <p:sp>
        <p:nvSpPr>
          <p:cNvPr id="233" name="Text 10"/>
          <p:cNvSpPr txBox="1"/>
          <p:nvPr/>
        </p:nvSpPr>
        <p:spPr>
          <a:xfrm>
            <a:off x="1119550" y="3094038"/>
            <a:ext cx="5068420" cy="764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5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Algor</a:t>
            </a:r>
          </a:p>
        </p:txBody>
      </p:sp>
      <p:sp>
        <p:nvSpPr>
          <p:cNvPr id="234" name="Text 10"/>
          <p:cNvSpPr txBox="1"/>
          <p:nvPr/>
        </p:nvSpPr>
        <p:spPr>
          <a:xfrm>
            <a:off x="2664863" y="5108743"/>
            <a:ext cx="4096894" cy="764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5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Mapify</a:t>
            </a:r>
          </a:p>
        </p:txBody>
      </p:sp>
      <p:sp>
        <p:nvSpPr>
          <p:cNvPr id="235" name="Text 10"/>
          <p:cNvSpPr txBox="1"/>
          <p:nvPr/>
        </p:nvSpPr>
        <p:spPr>
          <a:xfrm>
            <a:off x="3011926" y="6181521"/>
            <a:ext cx="4096894" cy="764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5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NotebookLM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760721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extBox 8"/>
          <p:cNvSpPr txBox="1"/>
          <p:nvPr/>
        </p:nvSpPr>
        <p:spPr>
          <a:xfrm>
            <a:off x="12115800" y="7740491"/>
            <a:ext cx="2381250" cy="43706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 </a:t>
            </a:r>
          </a:p>
        </p:txBody>
      </p:sp>
      <p:graphicFrame>
        <p:nvGraphicFramePr>
          <p:cNvPr id="121" name="Table 1"/>
          <p:cNvGraphicFramePr/>
          <p:nvPr/>
        </p:nvGraphicFramePr>
        <p:xfrm>
          <a:off x="5839743" y="3074265"/>
          <a:ext cx="8395546" cy="3318932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4197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7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6361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Мандич Анна </a:t>
                      </a:r>
                    </a:p>
                  </a:txBody>
                  <a:tcPr marL="45720" marR="4572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7FD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mandicana13@gmail.com</a:t>
                      </a:r>
                    </a:p>
                  </a:txBody>
                  <a:tcPr marL="45720" marR="4572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7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085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Попова Юлия</a:t>
                      </a:r>
                    </a:p>
                  </a:txBody>
                  <a:tcPr marL="45720" marR="45720" anchor="ctr" horzOverflow="overflow">
                    <a:lnT w="12700">
                      <a:miter lim="400000"/>
                    </a:lnT>
                    <a:solidFill>
                      <a:srgbClr val="F7FD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yuliya.popova.07@gmail.com</a:t>
                      </a:r>
                    </a:p>
                  </a:txBody>
                  <a:tcPr marL="45720" marR="45720" anchor="ctr" horzOverflow="overflow">
                    <a:lnT w="12700">
                      <a:miter lim="400000"/>
                    </a:lnT>
                    <a:solidFill>
                      <a:srgbClr val="F7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085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Рожнов Дмитрий</a:t>
                      </a:r>
                    </a:p>
                  </a:txBody>
                  <a:tcPr marL="45720" marR="45720" anchor="ctr" horzOverflow="overflow">
                    <a:solidFill>
                      <a:srgbClr val="F7FD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dmitrij.roznov@proton.me</a:t>
                      </a:r>
                    </a:p>
                  </a:txBody>
                  <a:tcPr marL="45720" marR="45720" anchor="ctr" horzOverflow="overflow">
                    <a:solidFill>
                      <a:srgbClr val="F7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085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 b="1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Милина Гавранчич</a:t>
                      </a:r>
                    </a:p>
                  </a:txBody>
                  <a:tcPr marL="45720" marR="45720" anchor="ctr" horzOverflow="overflow">
                    <a:solidFill>
                      <a:srgbClr val="F7FD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milina.gavrancic@ff.uns.ac.rs</a:t>
                      </a:r>
                    </a:p>
                  </a:txBody>
                  <a:tcPr marL="45720" marR="45720" anchor="ctr" horzOverflow="overflow">
                    <a:solidFill>
                      <a:srgbClr val="F7FD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2" name="Text 4"/>
          <p:cNvSpPr txBox="1"/>
          <p:nvPr/>
        </p:nvSpPr>
        <p:spPr>
          <a:xfrm>
            <a:off x="5839743" y="6986229"/>
            <a:ext cx="8138161" cy="754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2000"/>
              </a:lnSpc>
              <a:defRPr sz="1600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Отделение славистики</a:t>
            </a:r>
          </a:p>
          <a:p>
            <a:pPr algn="ctr">
              <a:lnSpc>
                <a:spcPts val="2000"/>
              </a:lnSpc>
              <a:defRPr sz="1600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Философский факультет</a:t>
            </a:r>
          </a:p>
          <a:p>
            <a:pPr algn="ctr">
              <a:lnSpc>
                <a:spcPts val="2000"/>
              </a:lnSpc>
              <a:defRPr sz="1600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Университет в Нови-Саде</a:t>
            </a:r>
          </a:p>
        </p:txBody>
      </p:sp>
      <p:sp>
        <p:nvSpPr>
          <p:cNvPr id="123" name="Shape 5"/>
          <p:cNvSpPr/>
          <p:nvPr/>
        </p:nvSpPr>
        <p:spPr>
          <a:xfrm>
            <a:off x="6056555" y="386662"/>
            <a:ext cx="8178735" cy="1340309"/>
          </a:xfrm>
          <a:prstGeom prst="roundRect">
            <a:avLst>
              <a:gd name="adj" fmla="val 7020"/>
            </a:avLst>
          </a:prstGeom>
          <a:solidFill>
            <a:srgbClr val="F7FDF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7FDF9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4" name="Text 9"/>
          <p:cNvSpPr txBox="1"/>
          <p:nvPr/>
        </p:nvSpPr>
        <p:spPr>
          <a:xfrm>
            <a:off x="6056555" y="793062"/>
            <a:ext cx="817873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4000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Над проектом работали: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22885" y="7713886"/>
            <a:ext cx="443169" cy="4370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238" name="Picture 22" descr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84783"/>
            <a:ext cx="14630400" cy="6860034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Rectangle 24"/>
          <p:cNvSpPr/>
          <p:nvPr/>
        </p:nvSpPr>
        <p:spPr>
          <a:xfrm>
            <a:off x="5095982" y="709621"/>
            <a:ext cx="7111370" cy="6810358"/>
          </a:xfrm>
          <a:prstGeom prst="rect">
            <a:avLst/>
          </a:prstGeom>
          <a:ln w="38100">
            <a:solidFill>
              <a:srgbClr val="CF1A12"/>
            </a:solidFill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rcRect l="32323"/>
          <a:stretch>
            <a:fillRect/>
          </a:stretch>
        </p:blipFill>
        <p:spPr>
          <a:xfrm>
            <a:off x="-1" y="0"/>
            <a:ext cx="14630402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22885" y="7713886"/>
            <a:ext cx="443169" cy="4370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243" name="TextBox 6"/>
          <p:cNvSpPr txBox="1"/>
          <p:nvPr/>
        </p:nvSpPr>
        <p:spPr>
          <a:xfrm>
            <a:off x="253537" y="189345"/>
            <a:ext cx="4502768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3245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Gemini (na osnovu šeme)</a:t>
            </a:r>
          </a:p>
        </p:txBody>
      </p:sp>
      <p:pic>
        <p:nvPicPr>
          <p:cNvPr id="24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4560" y="1021773"/>
            <a:ext cx="12641282" cy="592560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Circle"/>
          <p:cNvSpPr/>
          <p:nvPr/>
        </p:nvSpPr>
        <p:spPr>
          <a:xfrm>
            <a:off x="4949590" y="3605109"/>
            <a:ext cx="267519" cy="267521"/>
          </a:xfrm>
          <a:prstGeom prst="ellipse">
            <a:avLst/>
          </a:prstGeom>
          <a:ln w="38100">
            <a:solidFill>
              <a:srgbClr val="CF1A12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46" name="Circle"/>
          <p:cNvSpPr/>
          <p:nvPr/>
        </p:nvSpPr>
        <p:spPr>
          <a:xfrm>
            <a:off x="9567311" y="2665309"/>
            <a:ext cx="267519" cy="267521"/>
          </a:xfrm>
          <a:prstGeom prst="ellipse">
            <a:avLst/>
          </a:prstGeom>
          <a:ln w="38100">
            <a:solidFill>
              <a:srgbClr val="CF1A12"/>
            </a:solidFill>
            <a:miter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47" name="Rounded Rectangle"/>
          <p:cNvSpPr/>
          <p:nvPr/>
        </p:nvSpPr>
        <p:spPr>
          <a:xfrm>
            <a:off x="11419661" y="4775641"/>
            <a:ext cx="708269" cy="502107"/>
          </a:xfrm>
          <a:prstGeom prst="roundRect">
            <a:avLst>
              <a:gd name="adj" fmla="val 30078"/>
            </a:avLst>
          </a:prstGeom>
          <a:ln w="38100">
            <a:solidFill>
              <a:srgbClr val="CF1A12"/>
            </a:solidFill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48" name="Rounded Rectangle"/>
          <p:cNvSpPr/>
          <p:nvPr/>
        </p:nvSpPr>
        <p:spPr>
          <a:xfrm>
            <a:off x="7664312" y="4466316"/>
            <a:ext cx="1792729" cy="2176086"/>
          </a:xfrm>
          <a:prstGeom prst="roundRect">
            <a:avLst>
              <a:gd name="adj" fmla="val 20460"/>
            </a:avLst>
          </a:prstGeom>
          <a:ln w="38100">
            <a:solidFill>
              <a:srgbClr val="CF1A12"/>
            </a:solidFill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49" name="Rounded Rectangle"/>
          <p:cNvSpPr/>
          <p:nvPr/>
        </p:nvSpPr>
        <p:spPr>
          <a:xfrm>
            <a:off x="1508186" y="5743421"/>
            <a:ext cx="1129988" cy="877869"/>
          </a:xfrm>
          <a:prstGeom prst="roundRect">
            <a:avLst>
              <a:gd name="adj" fmla="val 21652"/>
            </a:avLst>
          </a:prstGeom>
          <a:ln w="38100">
            <a:solidFill>
              <a:srgbClr val="CF1A12"/>
            </a:solidFill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30137" y="7715701"/>
            <a:ext cx="443169" cy="4370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252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630400" cy="223278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0"/>
          <p:cNvSpPr/>
          <p:nvPr/>
        </p:nvSpPr>
        <p:spPr>
          <a:xfrm>
            <a:off x="441161" y="368069"/>
            <a:ext cx="5483766" cy="662348"/>
          </a:xfrm>
          <a:prstGeom prst="roundRect">
            <a:avLst>
              <a:gd name="adj" fmla="val 41884"/>
            </a:avLst>
          </a:prstGeom>
          <a:solidFill>
            <a:srgbClr val="32455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graphicFrame>
        <p:nvGraphicFramePr>
          <p:cNvPr id="254" name="Table 1"/>
          <p:cNvGraphicFramePr/>
          <p:nvPr/>
        </p:nvGraphicFramePr>
        <p:xfrm>
          <a:off x="677683" y="2600990"/>
          <a:ext cx="13275033" cy="5638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441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1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7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3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>
                        <a:defRPr sz="15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2F41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Автор стихотворения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2F41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Chat GPT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2F414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Gemini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2F41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Тема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Выбор жизненного пути / Желание найти </a:t>
                      </a:r>
                      <a:r>
                        <a:rPr b="1"/>
                        <a:t>близкого человека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Поиск жизненного пути и </a:t>
                      </a:r>
                      <a:r>
                        <a:rPr b="1"/>
                        <a:t>духовной опоры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5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Экзистенциальный поиск, </a:t>
                      </a:r>
                      <a:r>
                        <a:rPr b="1"/>
                        <a:t>глубокое одиночество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Эмоциональный фон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Печальный, даже больше отчаянный настрой → проблеск “надежды”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Растерянность → боль и одиночество → воспоминания/образ поддержки → надежда и вера в будущее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Вопросы и неопределенность → утвердительные конструкции в будущем времени
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Конфликт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Между человеком и его внутренними ощущениями, его страхами и мыслями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одиночество ↔ близость
сомнение ↔ уверенность
боль ↔ облегчение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Один ↔ Вдвоем
Сомнение и скитания ↔ Уверенность и смелость
Потерянный путь ↔ Достижение «всего на свете»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Динамика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От «я – против целого мира» до «мы – и целый мир для нас»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i="1">
                          <a:latin typeface="Arial"/>
                          <a:ea typeface="Arial"/>
                          <a:cs typeface="Arial"/>
                          <a:sym typeface="Arial"/>
                        </a:rPr>
                        <a:t>*Растерянность → боль и одиночество → воспоминания/образ поддержки → надежда и вера в будущее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Состояний «До» (без друга) и «После/С ним»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Ключевые образы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Приобретение крыльев, в ладони впивается стекло, взятие стержня в голосе, огонь в сердце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Путь, Крылья, дыхание, стекло в ладони, рука / плечо, улыбка и смех, огонь в сердце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Крылья и небо, стекло в ладони, 	стержень и огонь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5" name="Text 1"/>
          <p:cNvSpPr txBox="1"/>
          <p:nvPr/>
        </p:nvSpPr>
        <p:spPr>
          <a:xfrm>
            <a:off x="677682" y="681397"/>
            <a:ext cx="5010723" cy="300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000"/>
              </a:lnSpc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Семантический анализ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rcRect l="32323"/>
          <a:stretch>
            <a:fillRect/>
          </a:stretch>
        </p:blipFill>
        <p:spPr>
          <a:xfrm>
            <a:off x="-1" y="0"/>
            <a:ext cx="14630402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22885" y="7713886"/>
            <a:ext cx="443169" cy="4370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259" name="TextBox 4"/>
          <p:cNvSpPr txBox="1"/>
          <p:nvPr/>
        </p:nvSpPr>
        <p:spPr>
          <a:xfrm>
            <a:off x="253537" y="176644"/>
            <a:ext cx="1363289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3245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ChatGPT</a:t>
            </a:r>
          </a:p>
        </p:txBody>
      </p:sp>
      <p:pic>
        <p:nvPicPr>
          <p:cNvPr id="260" name="chat_gpt_analiz_1.png" descr="chat_gpt_analiz_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0693" y="190500"/>
            <a:ext cx="5232401" cy="784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chat_gpt_knots_1.png" descr="chat_gpt_knots_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6960" y="190499"/>
            <a:ext cx="5232401" cy="7848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rcRect l="32323"/>
          <a:stretch>
            <a:fillRect/>
          </a:stretch>
        </p:blipFill>
        <p:spPr>
          <a:xfrm>
            <a:off x="-1" y="0"/>
            <a:ext cx="14630402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22885" y="7713886"/>
            <a:ext cx="443169" cy="4370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265" name="TextBox 6"/>
          <p:cNvSpPr txBox="1"/>
          <p:nvPr/>
        </p:nvSpPr>
        <p:spPr>
          <a:xfrm>
            <a:off x="253537" y="176645"/>
            <a:ext cx="4757563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3245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Gemini</a:t>
            </a:r>
          </a:p>
        </p:txBody>
      </p:sp>
      <p:pic>
        <p:nvPicPr>
          <p:cNvPr id="266" name="gemini_analiz_1.jpeg" descr="gemini_analiz_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7327" y="650458"/>
            <a:ext cx="9033669" cy="4931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gemini_knots_1.jpeg" descr="gemini_knots_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93741" y="2912074"/>
            <a:ext cx="8549332" cy="4667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rcRect l="32323"/>
          <a:stretch>
            <a:fillRect/>
          </a:stretch>
        </p:blipFill>
        <p:spPr>
          <a:xfrm>
            <a:off x="-1" y="0"/>
            <a:ext cx="14630402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22885" y="7713886"/>
            <a:ext cx="443169" cy="4370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271" name="TextBox 6"/>
          <p:cNvSpPr txBox="1"/>
          <p:nvPr/>
        </p:nvSpPr>
        <p:spPr>
          <a:xfrm>
            <a:off x="253537" y="176644"/>
            <a:ext cx="1363289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3245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Algor</a:t>
            </a:r>
          </a:p>
        </p:txBody>
      </p:sp>
      <p:pic>
        <p:nvPicPr>
          <p:cNvPr id="27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199" y="1751725"/>
            <a:ext cx="14364003" cy="4726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rcRect l="32323"/>
          <a:stretch>
            <a:fillRect/>
          </a:stretch>
        </p:blipFill>
        <p:spPr>
          <a:xfrm>
            <a:off x="-1" y="0"/>
            <a:ext cx="14630402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22885" y="7713886"/>
            <a:ext cx="443169" cy="4370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276" name="TextBox 6"/>
          <p:cNvSpPr txBox="1"/>
          <p:nvPr/>
        </p:nvSpPr>
        <p:spPr>
          <a:xfrm>
            <a:off x="253537" y="176644"/>
            <a:ext cx="1363289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3245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Mapify</a:t>
            </a:r>
          </a:p>
        </p:txBody>
      </p:sp>
      <p:pic>
        <p:nvPicPr>
          <p:cNvPr id="27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24150" y="292100"/>
            <a:ext cx="9182100" cy="764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rcRect l="32323"/>
          <a:stretch>
            <a:fillRect/>
          </a:stretch>
        </p:blipFill>
        <p:spPr>
          <a:xfrm>
            <a:off x="-1" y="0"/>
            <a:ext cx="14630402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22885" y="7713886"/>
            <a:ext cx="443169" cy="4370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281" name="TextBox 6"/>
          <p:cNvSpPr txBox="1"/>
          <p:nvPr/>
        </p:nvSpPr>
        <p:spPr>
          <a:xfrm>
            <a:off x="253537" y="176644"/>
            <a:ext cx="1363289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3245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Mapify</a:t>
            </a:r>
          </a:p>
        </p:txBody>
      </p:sp>
      <p:pic>
        <p:nvPicPr>
          <p:cNvPr id="28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9872" y="88408"/>
            <a:ext cx="8172000" cy="8052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9680" y="0"/>
            <a:ext cx="5760722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35981" y="7730820"/>
            <a:ext cx="443170" cy="4370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286" name="Shape 5"/>
          <p:cNvSpPr/>
          <p:nvPr/>
        </p:nvSpPr>
        <p:spPr>
          <a:xfrm>
            <a:off x="475153" y="931263"/>
            <a:ext cx="4585221" cy="939103"/>
          </a:xfrm>
          <a:prstGeom prst="roundRect">
            <a:avLst>
              <a:gd name="adj" fmla="val 7020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7" name="Text 9"/>
          <p:cNvSpPr txBox="1"/>
          <p:nvPr/>
        </p:nvSpPr>
        <p:spPr>
          <a:xfrm>
            <a:off x="561265" y="1018332"/>
            <a:ext cx="4207198" cy="764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5400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Nano Banana</a:t>
            </a:r>
          </a:p>
        </p:txBody>
      </p:sp>
      <p:sp>
        <p:nvSpPr>
          <p:cNvPr id="288" name="Shape 5"/>
          <p:cNvSpPr/>
          <p:nvPr/>
        </p:nvSpPr>
        <p:spPr>
          <a:xfrm>
            <a:off x="1126317" y="2221858"/>
            <a:ext cx="4585223" cy="939102"/>
          </a:xfrm>
          <a:prstGeom prst="roundRect">
            <a:avLst>
              <a:gd name="adj" fmla="val 7020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9" name="Shape 5"/>
          <p:cNvSpPr/>
          <p:nvPr/>
        </p:nvSpPr>
        <p:spPr>
          <a:xfrm>
            <a:off x="1940029" y="3533237"/>
            <a:ext cx="4585221" cy="939102"/>
          </a:xfrm>
          <a:prstGeom prst="roundRect">
            <a:avLst>
              <a:gd name="adj" fmla="val 7020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0" name="Shape 5"/>
          <p:cNvSpPr/>
          <p:nvPr/>
        </p:nvSpPr>
        <p:spPr>
          <a:xfrm>
            <a:off x="2750479" y="4892671"/>
            <a:ext cx="4585221" cy="939102"/>
          </a:xfrm>
          <a:prstGeom prst="roundRect">
            <a:avLst>
              <a:gd name="adj" fmla="val 7020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1" name="Text 10"/>
          <p:cNvSpPr txBox="1"/>
          <p:nvPr/>
        </p:nvSpPr>
        <p:spPr>
          <a:xfrm>
            <a:off x="2994642" y="4925972"/>
            <a:ext cx="4096893" cy="764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5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HeyGen</a:t>
            </a:r>
          </a:p>
        </p:txBody>
      </p:sp>
      <p:sp>
        <p:nvSpPr>
          <p:cNvPr id="292" name="Text 10"/>
          <p:cNvSpPr txBox="1"/>
          <p:nvPr/>
        </p:nvSpPr>
        <p:spPr>
          <a:xfrm>
            <a:off x="1513956" y="2265687"/>
            <a:ext cx="3743848" cy="764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5400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ChatGPT</a:t>
            </a:r>
          </a:p>
        </p:txBody>
      </p:sp>
      <p:sp>
        <p:nvSpPr>
          <p:cNvPr id="293" name="Text 10"/>
          <p:cNvSpPr txBox="1"/>
          <p:nvPr/>
        </p:nvSpPr>
        <p:spPr>
          <a:xfrm>
            <a:off x="1597535" y="3613587"/>
            <a:ext cx="5068420" cy="764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5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NotebookLM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rcRect l="32789"/>
          <a:stretch>
            <a:fillRect/>
          </a:stretch>
        </p:blipFill>
        <p:spPr>
          <a:xfrm>
            <a:off x="-2" y="0"/>
            <a:ext cx="14630403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35981" y="7730820"/>
            <a:ext cx="443170" cy="4370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297" name="TextBox 10"/>
          <p:cNvSpPr txBox="1"/>
          <p:nvPr/>
        </p:nvSpPr>
        <p:spPr>
          <a:xfrm>
            <a:off x="253536" y="176644"/>
            <a:ext cx="2613762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3245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Nano Banana</a:t>
            </a:r>
          </a:p>
        </p:txBody>
      </p:sp>
      <p:pic>
        <p:nvPicPr>
          <p:cNvPr id="298" name="gemini_ill_2.jpeg" descr="gemini_ill_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800" y="1358900"/>
            <a:ext cx="13004801" cy="5511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299652" y="7715701"/>
            <a:ext cx="273655" cy="4370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27" name="Shape 5"/>
          <p:cNvSpPr/>
          <p:nvPr/>
        </p:nvSpPr>
        <p:spPr>
          <a:xfrm>
            <a:off x="630435" y="565733"/>
            <a:ext cx="4065135" cy="877124"/>
          </a:xfrm>
          <a:prstGeom prst="roundRect">
            <a:avLst>
              <a:gd name="adj" fmla="val 7020"/>
            </a:avLst>
          </a:prstGeom>
          <a:solidFill>
            <a:srgbClr val="324554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grpSp>
        <p:nvGrpSpPr>
          <p:cNvPr id="130" name="Shape 3"/>
          <p:cNvGrpSpPr/>
          <p:nvPr/>
        </p:nvGrpSpPr>
        <p:grpSpPr>
          <a:xfrm>
            <a:off x="630435" y="1750423"/>
            <a:ext cx="13266006" cy="5329154"/>
            <a:chOff x="0" y="0"/>
            <a:chExt cx="13266005" cy="5329153"/>
          </a:xfrm>
        </p:grpSpPr>
        <p:sp>
          <p:nvSpPr>
            <p:cNvPr id="128" name="Rounded Rectangle"/>
            <p:cNvSpPr/>
            <p:nvPr/>
          </p:nvSpPr>
          <p:spPr>
            <a:xfrm>
              <a:off x="0" y="0"/>
              <a:ext cx="13266006" cy="5329154"/>
            </a:xfrm>
            <a:prstGeom prst="roundRect">
              <a:avLst>
                <a:gd name="adj" fmla="val 7283"/>
              </a:avLst>
            </a:prstGeom>
            <a:solidFill>
              <a:srgbClr val="D7EAE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9" name="Введение…"/>
            <p:cNvSpPr txBox="1"/>
            <p:nvPr/>
          </p:nvSpPr>
          <p:spPr>
            <a:xfrm>
              <a:off x="159395" y="113676"/>
              <a:ext cx="12963952" cy="48770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342900" indent="-342900">
                <a:buSzPct val="100000"/>
                <a:buAutoNum type="arabicPeriod"/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r>
                <a:t> Введение</a:t>
              </a:r>
              <a:endParaRPr sz="4000"/>
            </a:p>
            <a:p>
              <a:pPr marL="342900" indent="-342900">
                <a:buSzPct val="100000"/>
                <a:buAutoNum type="arabicPeriod"/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r>
                <a:t> Особенности поэтического перевода</a:t>
              </a:r>
              <a:endParaRPr sz="4000"/>
            </a:p>
            <a:p>
              <a:pPr marL="342900" indent="-342900">
                <a:buSzPct val="100000"/>
                <a:buAutoNum type="arabicPeriod"/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r>
                <a:t> Предмет анализа</a:t>
              </a:r>
              <a:endParaRPr sz="4000"/>
            </a:p>
            <a:p>
              <a:pPr marL="342900" indent="-342900">
                <a:buSzPct val="100000"/>
                <a:buAutoNum type="arabicPeriod"/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r>
                <a:t> Обзор перевода стихотворения ИИ</a:t>
              </a:r>
              <a:endParaRPr sz="4000"/>
            </a:p>
            <a:p>
              <a:pPr marL="342900" indent="-342900">
                <a:buSzPct val="100000"/>
                <a:buAutoNum type="arabicPeriod"/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r>
                <a:t> Авторский семантический анализ</a:t>
              </a:r>
              <a:endParaRPr sz="4000"/>
            </a:p>
            <a:p>
              <a:pPr marL="342900" indent="-342900">
                <a:buSzPct val="100000"/>
                <a:buAutoNum type="arabicPeriod"/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r>
                <a:t> Визуальное представление стихотворения</a:t>
              </a:r>
              <a:endParaRPr sz="4000"/>
            </a:p>
            <a:p>
              <a:pPr marL="342900" indent="-342900">
                <a:buSzPct val="100000"/>
                <a:buAutoNum type="arabicPeriod"/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r>
                <a:t> Соавторское создание атласа</a:t>
              </a:r>
              <a:endParaRPr sz="4000"/>
            </a:p>
            <a:p>
              <a:pPr marL="342900" indent="-342900">
                <a:buSzPct val="100000"/>
                <a:buAutoNum type="arabicPeriod"/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r>
                <a:t> Создание атласа ИИ</a:t>
              </a:r>
              <a:endParaRPr sz="4000"/>
            </a:p>
            <a:p>
              <a:pPr marL="342900" indent="-342900">
                <a:buSzPct val="100000"/>
                <a:buAutoNum type="arabicPeriod"/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r>
                <a:t> Выводы</a:t>
              </a:r>
            </a:p>
          </p:txBody>
        </p:sp>
      </p:grpSp>
      <p:sp>
        <p:nvSpPr>
          <p:cNvPr id="131" name="TextBox 18"/>
          <p:cNvSpPr txBox="1"/>
          <p:nvPr/>
        </p:nvSpPr>
        <p:spPr>
          <a:xfrm>
            <a:off x="676155" y="522514"/>
            <a:ext cx="8239246" cy="769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Содержание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rcRect l="32789"/>
          <a:stretch>
            <a:fillRect/>
          </a:stretch>
        </p:blipFill>
        <p:spPr>
          <a:xfrm>
            <a:off x="-2" y="0"/>
            <a:ext cx="14630403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35981" y="7730820"/>
            <a:ext cx="443170" cy="4370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302" name="TextBox 10"/>
          <p:cNvSpPr txBox="1"/>
          <p:nvPr/>
        </p:nvSpPr>
        <p:spPr>
          <a:xfrm>
            <a:off x="253536" y="176644"/>
            <a:ext cx="2613762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3245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ChatGPT</a:t>
            </a:r>
          </a:p>
        </p:txBody>
      </p:sp>
      <p:pic>
        <p:nvPicPr>
          <p:cNvPr id="303" name="Рисунок 3" descr="Рисунок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51199" y="119094"/>
            <a:ext cx="5328002" cy="79914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rcRect l="32789"/>
          <a:stretch>
            <a:fillRect/>
          </a:stretch>
        </p:blipFill>
        <p:spPr>
          <a:xfrm>
            <a:off x="-2" y="0"/>
            <a:ext cx="14630403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35981" y="7730820"/>
            <a:ext cx="443170" cy="4370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307" name="TextBox 10"/>
          <p:cNvSpPr txBox="1"/>
          <p:nvPr/>
        </p:nvSpPr>
        <p:spPr>
          <a:xfrm>
            <a:off x="253536" y="176644"/>
            <a:ext cx="2613762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3245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NotebookLM</a:t>
            </a:r>
          </a:p>
        </p:txBody>
      </p:sp>
      <p:pic>
        <p:nvPicPr>
          <p:cNvPr id="308" name="Рисунок 1" descr="Рисунок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8714" y="407477"/>
            <a:ext cx="3952967" cy="70812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mage 0" descr="Image 0"/>
          <p:cNvPicPr>
            <a:picLocks noChangeAspect="1"/>
          </p:cNvPicPr>
          <p:nvPr/>
        </p:nvPicPr>
        <p:blipFill>
          <a:blip r:embed="rId6">
            <a:extLst/>
          </a:blip>
          <a:srcRect l="32789"/>
          <a:stretch>
            <a:fillRect/>
          </a:stretch>
        </p:blipFill>
        <p:spPr>
          <a:xfrm>
            <a:off x="-2" y="0"/>
            <a:ext cx="14630403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35981" y="7730820"/>
            <a:ext cx="443170" cy="4370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312" name="TextBox 10"/>
          <p:cNvSpPr txBox="1"/>
          <p:nvPr/>
        </p:nvSpPr>
        <p:spPr>
          <a:xfrm>
            <a:off x="253536" y="176644"/>
            <a:ext cx="2613762" cy="43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solidFill>
                  <a:srgbClr val="32455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HeyGen</a:t>
            </a:r>
          </a:p>
        </p:txBody>
      </p:sp>
      <p:pic>
        <p:nvPicPr>
          <p:cNvPr id="313" name="Heygen1" descr="Heygen1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2200436" y="407477"/>
            <a:ext cx="4104000" cy="729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Heygen2" descr="Heygen2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7531179" y="407477"/>
            <a:ext cx="4104000" cy="72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60" fill="hold"/>
                                        <p:tgtEl>
                                          <p:spTgt spid="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763" fill="hold"/>
                                        <p:tgtEl>
                                          <p:spTgt spid="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000" fill="hold"/>
                                        <p:tgtEl>
                                          <p:spTgt spid="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000" fill="hold"/>
                                        <p:tgtEl>
                                          <p:spTgt spid="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13"/>
                </p:tgtEl>
              </p:cMediaNode>
            </p:video>
            <p:seq concurrent="1" prevAc="none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14"/>
                </p:tgtEl>
              </p:cMediaNode>
            </p:video>
            <p:seq concurrent="1" prevAc="none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135981" y="7730820"/>
            <a:ext cx="443170" cy="4370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33</a:t>
            </a:fld>
            <a:endParaRPr/>
          </a:p>
        </p:txBody>
      </p:sp>
      <p:pic>
        <p:nvPicPr>
          <p:cNvPr id="317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9680" y="0"/>
            <a:ext cx="5760722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Text 2"/>
          <p:cNvSpPr txBox="1"/>
          <p:nvPr/>
        </p:nvSpPr>
        <p:spPr>
          <a:xfrm>
            <a:off x="548060" y="2830302"/>
            <a:ext cx="7629291" cy="2075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4800">
                <a:solidFill>
                  <a:srgbClr val="2F4F4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СПАСИБО</a:t>
            </a:r>
          </a:p>
          <a:p>
            <a:pPr algn="ctr">
              <a:defRPr sz="4800">
                <a:solidFill>
                  <a:srgbClr val="2F4F4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ЗА</a:t>
            </a:r>
          </a:p>
          <a:p>
            <a:pPr algn="ctr">
              <a:defRPr sz="4800">
                <a:solidFill>
                  <a:srgbClr val="2F4F4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305496" y="7730820"/>
            <a:ext cx="273654" cy="4370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34" name="Image 0" descr="Image 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9680" y="0"/>
            <a:ext cx="5760722" cy="8229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 2"/>
          <p:cNvSpPr txBox="1"/>
          <p:nvPr/>
        </p:nvSpPr>
        <p:spPr>
          <a:xfrm>
            <a:off x="548060" y="2830302"/>
            <a:ext cx="7629291" cy="2075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4800">
                <a:solidFill>
                  <a:srgbClr val="2F4F4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Поэтический перевод –попытка сохранить или искусство отпустить?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299652" y="7715701"/>
            <a:ext cx="273655" cy="4370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38" name="Rounded Rectangle"/>
          <p:cNvSpPr/>
          <p:nvPr/>
        </p:nvSpPr>
        <p:spPr>
          <a:xfrm>
            <a:off x="543698" y="469555"/>
            <a:ext cx="13300534" cy="6707655"/>
          </a:xfrm>
          <a:prstGeom prst="roundRect">
            <a:avLst>
              <a:gd name="adj" fmla="val 7283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9" name="Rectangle 1"/>
          <p:cNvSpPr txBox="1"/>
          <p:nvPr/>
        </p:nvSpPr>
        <p:spPr>
          <a:xfrm>
            <a:off x="1359974" y="780534"/>
            <a:ext cx="8652707" cy="892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Характерные признаки поэтического перевода с русского на сербский</a:t>
            </a:r>
          </a:p>
        </p:txBody>
      </p:sp>
      <p:sp>
        <p:nvSpPr>
          <p:cNvPr id="140" name="Rectangle 2"/>
          <p:cNvSpPr txBox="1"/>
          <p:nvPr/>
        </p:nvSpPr>
        <p:spPr>
          <a:xfrm>
            <a:off x="1359973" y="1967001"/>
            <a:ext cx="10933063" cy="115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AutoNum type="arabicPeriod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Относительная сохранность ритмико-метрической организации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673100" indent="-280988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Русский и сербский позволяют воспроизводить: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989012" indent="-280987">
              <a:buSzPct val="100000"/>
              <a:buFont typeface="Courier New"/>
              <a:buChar char="o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силлабо-тоническое стихосложение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989012" indent="-280987">
              <a:buSzPct val="100000"/>
              <a:buFont typeface="Courier New"/>
              <a:buChar char="o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стихотворный размер (ямб, хорей)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299652" y="7715701"/>
            <a:ext cx="273655" cy="4370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43" name="Rounded Rectangle"/>
          <p:cNvSpPr/>
          <p:nvPr/>
        </p:nvSpPr>
        <p:spPr>
          <a:xfrm>
            <a:off x="543698" y="469555"/>
            <a:ext cx="13300534" cy="6707655"/>
          </a:xfrm>
          <a:prstGeom prst="roundRect">
            <a:avLst>
              <a:gd name="adj" fmla="val 7283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4" name="Rectangle 1"/>
          <p:cNvSpPr txBox="1"/>
          <p:nvPr/>
        </p:nvSpPr>
        <p:spPr>
          <a:xfrm>
            <a:off x="1359974" y="780534"/>
            <a:ext cx="8652707" cy="892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Характерные признаки поэтического перевода с русского на сербский</a:t>
            </a:r>
          </a:p>
        </p:txBody>
      </p:sp>
      <p:sp>
        <p:nvSpPr>
          <p:cNvPr id="145" name="Rectangle 2"/>
          <p:cNvSpPr txBox="1"/>
          <p:nvPr/>
        </p:nvSpPr>
        <p:spPr>
          <a:xfrm>
            <a:off x="1359973" y="1967001"/>
            <a:ext cx="10933063" cy="2484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AutoNum type="arabicPeriod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Относительная сохранность ритмико-метрической организации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673100" indent="-280988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Русский и сербский позволяют воспроизводить: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989012" indent="-280987">
              <a:buSzPct val="100000"/>
              <a:buFont typeface="Courier New"/>
              <a:buChar char="o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силлабо-тоническое стихосложение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989012" indent="-280987">
              <a:buSzPct val="100000"/>
              <a:buFont typeface="Courier New"/>
              <a:buChar char="o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стихотворный размер (ямб, хорей)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989012" indent="-280987">
              <a:buSzPct val="100000"/>
              <a:buFont typeface="Courier New"/>
              <a:buChar char="o"/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342900" indent="-342900">
              <a:buSzPct val="100000"/>
              <a:buAutoNum type="arabicPeriod" startAt="2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Частичное сохранение рифмы</a:t>
            </a:r>
            <a:endParaRPr sz="1600"/>
          </a:p>
          <a:p>
            <a:pPr marL="673100" indent="-280988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Рифма часто: </a:t>
            </a:r>
          </a:p>
          <a:p>
            <a:pPr marL="1022350" lvl="1" indent="-303212">
              <a:buSzPct val="100000"/>
              <a:buFont typeface="Courier New"/>
              <a:buChar char="o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сохраняется </a:t>
            </a:r>
          </a:p>
          <a:p>
            <a:pPr marL="1022350" lvl="1" indent="-303212">
              <a:buSzPct val="100000"/>
              <a:buFont typeface="Courier New"/>
              <a:buChar char="o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может упрощаться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299652" y="7715701"/>
            <a:ext cx="273655" cy="4370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48" name="Rounded Rectangle"/>
          <p:cNvSpPr/>
          <p:nvPr/>
        </p:nvSpPr>
        <p:spPr>
          <a:xfrm>
            <a:off x="543698" y="469555"/>
            <a:ext cx="13300534" cy="6707655"/>
          </a:xfrm>
          <a:prstGeom prst="roundRect">
            <a:avLst>
              <a:gd name="adj" fmla="val 7283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9" name="Rectangle 1"/>
          <p:cNvSpPr txBox="1"/>
          <p:nvPr/>
        </p:nvSpPr>
        <p:spPr>
          <a:xfrm>
            <a:off x="1359974" y="780534"/>
            <a:ext cx="8652707" cy="892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Характерные признаки поэтического перевода с русского на сербский</a:t>
            </a:r>
          </a:p>
        </p:txBody>
      </p:sp>
      <p:sp>
        <p:nvSpPr>
          <p:cNvPr id="150" name="Rectangle 2"/>
          <p:cNvSpPr txBox="1"/>
          <p:nvPr/>
        </p:nvSpPr>
        <p:spPr>
          <a:xfrm>
            <a:off x="1359973" y="1967000"/>
            <a:ext cx="10933063" cy="3551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AutoNum type="arabicPeriod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Относительная сохранность ритмико-метрической организации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673100" indent="-280988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Русский и сербский позволяют воспроизводить: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989012" indent="-280987">
              <a:buSzPct val="100000"/>
              <a:buFont typeface="Courier New"/>
              <a:buChar char="o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силлабо-тоническое стихосложение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989012" indent="-280987">
              <a:buSzPct val="100000"/>
              <a:buFont typeface="Courier New"/>
              <a:buChar char="o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стихотворный размер (ямб, хорей)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989012" indent="-280987">
              <a:buSzPct val="100000"/>
              <a:buFont typeface="Courier New"/>
              <a:buChar char="o"/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342900" indent="-342900">
              <a:buSzPct val="100000"/>
              <a:buAutoNum type="arabicPeriod" startAt="2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Частичное сохранение рифмы</a:t>
            </a:r>
            <a:endParaRPr sz="1600"/>
          </a:p>
          <a:p>
            <a:pPr marL="673100" indent="-280988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Рифма часто: </a:t>
            </a:r>
          </a:p>
          <a:p>
            <a:pPr marL="1022350" lvl="1" indent="-303212">
              <a:buSzPct val="100000"/>
              <a:buFont typeface="Courier New"/>
              <a:buChar char="o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сохраняется </a:t>
            </a:r>
          </a:p>
          <a:p>
            <a:pPr marL="1022350" lvl="1" indent="-303212">
              <a:buSzPct val="100000"/>
              <a:buFont typeface="Courier New"/>
              <a:buChar char="o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может упрощаться 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1022350" lvl="1" indent="-303212">
              <a:buSzPct val="100000"/>
              <a:buFont typeface="Courier New"/>
              <a:buChar char="o"/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342900" indent="-342900">
              <a:buSzPct val="100000"/>
              <a:buAutoNum type="arabicPeriod" startAt="3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Лексико-семантическая близость</a:t>
            </a:r>
          </a:p>
          <a:p>
            <a:pPr marL="719137" indent="-292100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много общих корней и похожих слов </a:t>
            </a:r>
          </a:p>
          <a:p>
            <a:pPr marL="719137" indent="-292100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есть «ложные друзья»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299652" y="7715701"/>
            <a:ext cx="273655" cy="4370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53" name="Rounded Rectangle"/>
          <p:cNvSpPr/>
          <p:nvPr/>
        </p:nvSpPr>
        <p:spPr>
          <a:xfrm>
            <a:off x="543698" y="469555"/>
            <a:ext cx="13300534" cy="6707655"/>
          </a:xfrm>
          <a:prstGeom prst="roundRect">
            <a:avLst>
              <a:gd name="adj" fmla="val 7283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4" name="Rectangle 1"/>
          <p:cNvSpPr txBox="1"/>
          <p:nvPr/>
        </p:nvSpPr>
        <p:spPr>
          <a:xfrm>
            <a:off x="1359974" y="780534"/>
            <a:ext cx="8652707" cy="892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Характерные признаки поэтического перевода с русского на сербский</a:t>
            </a:r>
          </a:p>
        </p:txBody>
      </p:sp>
      <p:sp>
        <p:nvSpPr>
          <p:cNvPr id="155" name="Rectangle 2"/>
          <p:cNvSpPr txBox="1"/>
          <p:nvPr/>
        </p:nvSpPr>
        <p:spPr>
          <a:xfrm>
            <a:off x="1359973" y="1967001"/>
            <a:ext cx="10933063" cy="88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indent="708025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buSzPct val="100000"/>
              <a:buAutoNum type="arabicPeriod" startAt="4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Синтаксическая гибкость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673100" indent="-280988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Оба языка допускают инверсию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4299652" y="7715701"/>
            <a:ext cx="273655" cy="4370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58" name="Rounded Rectangle"/>
          <p:cNvSpPr/>
          <p:nvPr/>
        </p:nvSpPr>
        <p:spPr>
          <a:xfrm>
            <a:off x="543698" y="469555"/>
            <a:ext cx="13300534" cy="6707655"/>
          </a:xfrm>
          <a:prstGeom prst="roundRect">
            <a:avLst>
              <a:gd name="adj" fmla="val 7283"/>
            </a:avLst>
          </a:prstGeom>
          <a:solidFill>
            <a:srgbClr val="D7EA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9" name="Rectangle 1"/>
          <p:cNvSpPr txBox="1"/>
          <p:nvPr/>
        </p:nvSpPr>
        <p:spPr>
          <a:xfrm>
            <a:off x="1359974" y="780534"/>
            <a:ext cx="8652707" cy="892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Характерные признаки поэтического перевода с русского на сербский</a:t>
            </a:r>
          </a:p>
        </p:txBody>
      </p:sp>
      <p:sp>
        <p:nvSpPr>
          <p:cNvPr id="160" name="Rectangle 2"/>
          <p:cNvSpPr txBox="1"/>
          <p:nvPr/>
        </p:nvSpPr>
        <p:spPr>
          <a:xfrm>
            <a:off x="1359973" y="1967001"/>
            <a:ext cx="10933063" cy="1933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indent="708025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buSzPct val="100000"/>
              <a:buAutoNum type="arabicPeriod" startAt="4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Синтаксическая гибкость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673100" indent="-280988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Оба языка допускают инверсию</a:t>
            </a: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673100" indent="-280988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673100" indent="-280988">
              <a:buSzPct val="1000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endParaRPr>
              <a:latin typeface="+mn-lt"/>
              <a:ea typeface="+mn-ea"/>
              <a:cs typeface="+mn-cs"/>
              <a:sym typeface="Calibri"/>
            </a:endParaRPr>
          </a:p>
          <a:p>
            <a:pPr marL="342900" indent="-342900">
              <a:buSzPct val="100000"/>
              <a:buAutoNum type="arabicPeriod" startAt="5"/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Передача стилистики и поэтического тона</a:t>
            </a:r>
            <a:endParaRPr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d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1708</Words>
  <Application>Microsoft Macintosh PowerPoint</Application>
  <PresentationFormat>Custom</PresentationFormat>
  <Paragraphs>340</Paragraphs>
  <Slides>33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Courier New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Milina</cp:lastModifiedBy>
  <cp:revision>1</cp:revision>
  <dcterms:modified xsi:type="dcterms:W3CDTF">2026-04-15T17:08:09Z</dcterms:modified>
</cp:coreProperties>
</file>