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76" r:id="rId3"/>
    <p:sldId id="284" r:id="rId4"/>
    <p:sldId id="283" r:id="rId5"/>
    <p:sldId id="257" r:id="rId6"/>
    <p:sldId id="269" r:id="rId7"/>
    <p:sldId id="268" r:id="rId8"/>
    <p:sldId id="270" r:id="rId9"/>
    <p:sldId id="278" r:id="rId10"/>
    <p:sldId id="285" r:id="rId11"/>
    <p:sldId id="265" r:id="rId12"/>
    <p:sldId id="264" r:id="rId13"/>
    <p:sldId id="266" r:id="rId14"/>
    <p:sldId id="260" r:id="rId15"/>
    <p:sldId id="263" r:id="rId16"/>
    <p:sldId id="271" r:id="rId17"/>
    <p:sldId id="262" r:id="rId18"/>
    <p:sldId id="267" r:id="rId19"/>
    <p:sldId id="281" r:id="rId20"/>
    <p:sldId id="272" r:id="rId21"/>
    <p:sldId id="261" r:id="rId22"/>
    <p:sldId id="273" r:id="rId23"/>
    <p:sldId id="274" r:id="rId24"/>
    <p:sldId id="275" r:id="rId25"/>
    <p:sldId id="280" r:id="rId26"/>
    <p:sldId id="286" r:id="rId27"/>
    <p:sldId id="282" r:id="rId28"/>
    <p:sldId id="279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181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15D8B-2AA4-4928-A1E4-27EF25238D4A}" type="datetimeFigureOut">
              <a:rPr lang="ru-RU" smtClean="0"/>
              <a:t>12.04.2026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1B5F90-5F6F-4CE8-9387-F3741513B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567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B5F90-5F6F-4CE8-9387-F3741513B72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201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B5F90-5F6F-4CE8-9387-F3741513B72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412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B5F90-5F6F-4CE8-9387-F3741513B72F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848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.vk.com/video-60958526_456275265?ysclid=mmeykfjz586084728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8678" y="134076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Александр Сергеевич Пушкин «Зимний вечер»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tema_stihotvoreniya_zimniy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97" b="99724" l="1299" r="99221">
                        <a14:foregroundMark x1="11429" y1="5241" x2="91948" y2="12414"/>
                        <a14:foregroundMark x1="91948" y1="12414" x2="96494" y2="25793"/>
                        <a14:foregroundMark x1="96494" y1="25793" x2="88571" y2="80000"/>
                        <a14:foregroundMark x1="88571" y1="80000" x2="78571" y2="86483"/>
                        <a14:foregroundMark x1="78571" y1="86483" x2="19740" y2="96276"/>
                        <a14:foregroundMark x1="19740" y1="96276" x2="8182" y2="91448"/>
                        <a14:foregroundMark x1="8182" y1="91448" x2="6104" y2="35448"/>
                        <a14:foregroundMark x1="6104" y1="35448" x2="7013" y2="31862"/>
                        <a14:foregroundMark x1="19221" y1="40414" x2="51688" y2="54069"/>
                        <a14:foregroundMark x1="51688" y1="54069" x2="58831" y2="63172"/>
                        <a14:foregroundMark x1="58831" y1="63172" x2="15195" y2="60828"/>
                        <a14:foregroundMark x1="15195" y1="60828" x2="55974" y2="68828"/>
                        <a14:foregroundMark x1="55974" y1="68828" x2="59091" y2="80828"/>
                        <a14:foregroundMark x1="59091" y1="80828" x2="46623" y2="82897"/>
                        <a14:foregroundMark x1="46623" y1="82897" x2="64156" y2="80000"/>
                        <a14:foregroundMark x1="64156" y1="80000" x2="80000" y2="80414"/>
                        <a14:foregroundMark x1="80000" y1="80414" x2="68701" y2="82207"/>
                        <a14:foregroundMark x1="68701" y1="82207" x2="49870" y2="78069"/>
                        <a14:foregroundMark x1="49870" y1="78069" x2="64675" y2="66069"/>
                        <a14:foregroundMark x1="64675" y1="66069" x2="71818" y2="64552"/>
                        <a14:foregroundMark x1="94805" y1="10621" x2="94805" y2="74759"/>
                        <a14:foregroundMark x1="94805" y1="74759" x2="91948" y2="87310"/>
                        <a14:foregroundMark x1="91948" y1="87310" x2="19740" y2="92414"/>
                        <a14:foregroundMark x1="19740" y1="92414" x2="10260" y2="65241"/>
                        <a14:foregroundMark x1="10260" y1="65241" x2="10000" y2="49655"/>
                        <a14:foregroundMark x1="10000" y1="49655" x2="6234" y2="37379"/>
                        <a14:foregroundMark x1="6234" y1="37379" x2="15065" y2="11724"/>
                        <a14:foregroundMark x1="15065" y1="11724" x2="73377" y2="7034"/>
                        <a14:foregroundMark x1="73377" y1="7034" x2="85714" y2="7034"/>
                        <a14:foregroundMark x1="89091" y1="35034" x2="83117" y2="67310"/>
                        <a14:foregroundMark x1="83117" y1="67310" x2="70909" y2="67862"/>
                        <a14:foregroundMark x1="70909" y1="67862" x2="89351" y2="58207"/>
                        <a14:foregroundMark x1="89351" y1="58207" x2="68831" y2="49931"/>
                        <a14:foregroundMark x1="68831" y1="49931" x2="55974" y2="70621"/>
                        <a14:foregroundMark x1="55974" y1="70621" x2="29091" y2="78207"/>
                        <a14:foregroundMark x1="29091" y1="78207" x2="39610" y2="81793"/>
                        <a14:foregroundMark x1="19610" y1="5517" x2="30909" y2="4828"/>
                        <a14:foregroundMark x1="30909" y1="4828" x2="42857" y2="4828"/>
                        <a14:foregroundMark x1="42857" y1="4828" x2="54545" y2="4276"/>
                        <a14:foregroundMark x1="54545" y1="4276" x2="80390" y2="4966"/>
                        <a14:foregroundMark x1="80390" y1="4966" x2="91299" y2="4276"/>
                        <a14:foregroundMark x1="91299" y1="4276" x2="96234" y2="15448"/>
                        <a14:foregroundMark x1="96234" y1="15448" x2="92208" y2="78759"/>
                        <a14:foregroundMark x1="92208" y1="78759" x2="88052" y2="89655"/>
                        <a14:foregroundMark x1="88052" y1="89655" x2="67532" y2="97793"/>
                        <a14:foregroundMark x1="67532" y1="97793" x2="31948" y2="93793"/>
                        <a14:foregroundMark x1="31948" y1="93793" x2="8312" y2="97241"/>
                        <a14:foregroundMark x1="8312" y1="97241" x2="11818" y2="85655"/>
                        <a14:foregroundMark x1="11818" y1="85655" x2="4416" y2="76414"/>
                        <a14:foregroundMark x1="4416" y1="76414" x2="1299" y2="65241"/>
                        <a14:foregroundMark x1="1299" y1="65241" x2="7013" y2="14207"/>
                        <a14:foregroundMark x1="7013" y1="14207" x2="13117" y2="9931"/>
                        <a14:foregroundMark x1="90649" y1="91586" x2="77143" y2="91586"/>
                        <a14:foregroundMark x1="77143" y1="91586" x2="83377" y2="99862"/>
                        <a14:foregroundMark x1="83247" y1="91862" x2="95325" y2="90345"/>
                        <a14:foregroundMark x1="95325" y1="90345" x2="99221" y2="13517"/>
                        <a14:foregroundMark x1="81299" y1="96552" x2="91169" y2="98345"/>
                        <a14:foregroundMark x1="21039" y1="97931" x2="33636" y2="97379"/>
                        <a14:foregroundMark x1="33636" y1="97379" x2="36623" y2="97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876" y="2678940"/>
            <a:ext cx="4429124" cy="41702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764914-BB94-443C-A28A-656332105BA0}"/>
              </a:ext>
            </a:extLst>
          </p:cNvPr>
          <p:cNvSpPr txBox="1"/>
          <p:nvPr/>
        </p:nvSpPr>
        <p:spPr>
          <a:xfrm>
            <a:off x="8783758" y="6309320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9870ED-97E7-4EB0-9FA3-FE0BDE2CCB04}"/>
              </a:ext>
            </a:extLst>
          </p:cNvPr>
          <p:cNvSpPr txBox="1"/>
          <p:nvPr/>
        </p:nvSpPr>
        <p:spPr>
          <a:xfrm>
            <a:off x="0" y="916345"/>
            <a:ext cx="51699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имении Пушкин оказался изолированным от внешнего мира, а его отец был вынужден взять на себя роль надзирателя, в их отношениях нарастала напряженность.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Осенью 1825 года семья поэта переехала в Москву, и он провел зиму в Михайловском лишь в обществе няни Арины Родионовны. В стихотворении «Зимний вечер», созданном зимой 1825 года, прослеживаются автобиографические мотивы.</a:t>
            </a:r>
            <a:endParaRPr lang="ru-RU" sz="2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92522C-4001-424B-8C16-75A183DD1A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36" t="24800" r="4278" b="1800"/>
          <a:stretch/>
        </p:blipFill>
        <p:spPr>
          <a:xfrm>
            <a:off x="5076056" y="1412776"/>
            <a:ext cx="3923928" cy="3775348"/>
          </a:xfrm>
          <a:prstGeom prst="ellipse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7072448F-4BEB-4134-A819-0BCC6863068B}"/>
              </a:ext>
            </a:extLst>
          </p:cNvPr>
          <p:cNvSpPr/>
          <p:nvPr/>
        </p:nvSpPr>
        <p:spPr>
          <a:xfrm>
            <a:off x="7812360" y="1124744"/>
            <a:ext cx="971600" cy="928479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E3A41D41-4F83-43E7-8B6A-C81A1FBB92D5}"/>
              </a:ext>
            </a:extLst>
          </p:cNvPr>
          <p:cNvSpPr/>
          <p:nvPr/>
        </p:nvSpPr>
        <p:spPr>
          <a:xfrm>
            <a:off x="5508104" y="4653136"/>
            <a:ext cx="720080" cy="648072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3E83DA5D-1C96-421D-8637-275C89ACA5D3}"/>
              </a:ext>
            </a:extLst>
          </p:cNvPr>
          <p:cNvSpPr/>
          <p:nvPr/>
        </p:nvSpPr>
        <p:spPr>
          <a:xfrm>
            <a:off x="6156176" y="4869160"/>
            <a:ext cx="360040" cy="31896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D74C09-B80A-4FB7-AF6D-2CAC24525898}"/>
              </a:ext>
            </a:extLst>
          </p:cNvPr>
          <p:cNvSpPr txBox="1"/>
          <p:nvPr/>
        </p:nvSpPr>
        <p:spPr>
          <a:xfrm>
            <a:off x="8495928" y="6179324"/>
            <a:ext cx="5760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67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Обоснование выбора стихотворения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/>
              <a:t>Это произведение- бессмертная классика, которую любое поколение знает наизусть.</a:t>
            </a:r>
          </a:p>
          <a:p>
            <a:pPr>
              <a:buNone/>
            </a:pPr>
            <a:r>
              <a:rPr lang="ru-RU" dirty="0"/>
              <a:t>      Стихотворение позволяет раскрыть не только красоту русской поэзии, но и глубину человеческой души. Оно никогда не забудется, ведь «Зимний вечер» не про время, оно про русский народ, который несмотря на быстротечные изменения мира навсегда сохранит в себе особенный, неповторимый характер.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F458E356-05B2-434B-ADDC-F0EACE85E9F0}"/>
              </a:ext>
            </a:extLst>
          </p:cNvPr>
          <p:cNvSpPr/>
          <p:nvPr/>
        </p:nvSpPr>
        <p:spPr>
          <a:xfrm>
            <a:off x="107504" y="5805264"/>
            <a:ext cx="1008112" cy="92181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887D862C-C0A0-4402-9B51-65986AAFAC0D}"/>
              </a:ext>
            </a:extLst>
          </p:cNvPr>
          <p:cNvSpPr/>
          <p:nvPr/>
        </p:nvSpPr>
        <p:spPr>
          <a:xfrm>
            <a:off x="827584" y="6187217"/>
            <a:ext cx="720080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87DFB6A1-CD9D-4600-80B3-8076C3F7F68E}"/>
              </a:ext>
            </a:extLst>
          </p:cNvPr>
          <p:cNvSpPr/>
          <p:nvPr/>
        </p:nvSpPr>
        <p:spPr>
          <a:xfrm>
            <a:off x="8649478" y="15805"/>
            <a:ext cx="325354" cy="2361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770A5F53-6869-4E48-B3B7-254BA3153393}"/>
              </a:ext>
            </a:extLst>
          </p:cNvPr>
          <p:cNvSpPr/>
          <p:nvPr/>
        </p:nvSpPr>
        <p:spPr>
          <a:xfrm>
            <a:off x="8499175" y="92076"/>
            <a:ext cx="288032" cy="274042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949F6D52-C159-4433-BB16-57D133F87214}"/>
              </a:ext>
            </a:extLst>
          </p:cNvPr>
          <p:cNvSpPr/>
          <p:nvPr/>
        </p:nvSpPr>
        <p:spPr>
          <a:xfrm>
            <a:off x="8777876" y="248057"/>
            <a:ext cx="288032" cy="23612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5BB114-544E-4A01-80DF-51A290A40E94}"/>
              </a:ext>
            </a:extLst>
          </p:cNvPr>
          <p:cNvSpPr txBox="1"/>
          <p:nvPr/>
        </p:nvSpPr>
        <p:spPr>
          <a:xfrm>
            <a:off x="8561852" y="6271503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Живопись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57754" y="1285852"/>
            <a:ext cx="4040188" cy="1289882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Константин Алексеевич Коровин (1861-1939): иллюстрация к стихотворению 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А. С. Пушкина «Зимний вечер».</a:t>
            </a:r>
            <a:endParaRPr lang="ru-RU" sz="2000" dirty="0"/>
          </a:p>
        </p:txBody>
      </p:sp>
      <p:pic>
        <p:nvPicPr>
          <p:cNvPr id="7" name="Содержимое 6" descr="YQr1QCuoLm35MdANbUPiY-Lsm-htqKaPeUCzz068PRw_OI9QadXH07yoqJSKjjaa3oSJbs8PxosYp0h2OQFCa_Lh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142" y="1315012"/>
            <a:ext cx="4815198" cy="4807444"/>
          </a:xfrm>
        </p:spPr>
      </p:pic>
      <p:sp>
        <p:nvSpPr>
          <p:cNvPr id="8" name="TextBox 7"/>
          <p:cNvSpPr txBox="1"/>
          <p:nvPr/>
        </p:nvSpPr>
        <p:spPr>
          <a:xfrm>
            <a:off x="4983355" y="4910428"/>
            <a:ext cx="4143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Начало 20 века.  Государственный музей истории российской литературы имени В.И. Даля, Москва.</a:t>
            </a:r>
            <a:endParaRPr lang="ru-RU" sz="2000" b="1" dirty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7B8B8622-0F62-40C7-8085-FFAAE02FF847}"/>
              </a:ext>
            </a:extLst>
          </p:cNvPr>
          <p:cNvCxnSpPr>
            <a:stCxn id="7" idx="3"/>
          </p:cNvCxnSpPr>
          <p:nvPr/>
        </p:nvCxnSpPr>
        <p:spPr>
          <a:xfrm flipV="1">
            <a:off x="4885340" y="3717032"/>
            <a:ext cx="4241419" cy="1702"/>
          </a:xfrm>
          <a:prstGeom prst="lin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71CAD0A0-ACBD-4C51-B2EE-DC7D238A31C2}"/>
              </a:ext>
            </a:extLst>
          </p:cNvPr>
          <p:cNvCxnSpPr/>
          <p:nvPr/>
        </p:nvCxnSpPr>
        <p:spPr>
          <a:xfrm>
            <a:off x="4885340" y="3501008"/>
            <a:ext cx="1990916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1E78751-5BC7-4DF8-B8B4-144980898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3934757"/>
            <a:ext cx="2024047" cy="548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C6377D-E091-4715-9BB1-9FF990CE7F4C}"/>
              </a:ext>
            </a:extLst>
          </p:cNvPr>
          <p:cNvSpPr txBox="1"/>
          <p:nvPr/>
        </p:nvSpPr>
        <p:spPr>
          <a:xfrm>
            <a:off x="8553173" y="6235840"/>
            <a:ext cx="689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34EBE43-FE31-4F5E-BF9D-F12522B08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64704"/>
            <a:ext cx="4896544" cy="55446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665BE6-04EF-4FDB-915D-E64BE304B530}"/>
              </a:ext>
            </a:extLst>
          </p:cNvPr>
          <p:cNvSpPr txBox="1"/>
          <p:nvPr/>
        </p:nvSpPr>
        <p:spPr>
          <a:xfrm>
            <a:off x="5220072" y="733669"/>
            <a:ext cx="3816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Николай Васильевич Ильин (1894- 1954): иллюстрация к стихотворению А. С. Пушкина «Зимний вечер»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1F06D8-E7EA-4267-976B-3398A04DF3DE}"/>
              </a:ext>
            </a:extLst>
          </p:cNvPr>
          <p:cNvSpPr txBox="1"/>
          <p:nvPr/>
        </p:nvSpPr>
        <p:spPr>
          <a:xfrm>
            <a:off x="5307901" y="4687029"/>
            <a:ext cx="38164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Название: « Пушкин и няня» 1949. Иллюстрация «Пушкин и няня» Ильина хранится во Всероссийском музее А.С. Пушкина. 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DA9DA55-338D-4C7C-8D85-19226D64BBA6}"/>
              </a:ext>
            </a:extLst>
          </p:cNvPr>
          <p:cNvCxnSpPr/>
          <p:nvPr/>
        </p:nvCxnSpPr>
        <p:spPr>
          <a:xfrm>
            <a:off x="0" y="188640"/>
            <a:ext cx="912432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01960A-C86A-483D-8F03-5C1C3010C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4569"/>
            <a:ext cx="9144000" cy="547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63DE48-5C40-4DCB-BAA5-566697A50450}"/>
              </a:ext>
            </a:extLst>
          </p:cNvPr>
          <p:cNvSpPr txBox="1"/>
          <p:nvPr/>
        </p:nvSpPr>
        <p:spPr>
          <a:xfrm>
            <a:off x="8576355" y="6339138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302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7A24EDF-DAD4-4A66-A352-D2A91AC5526D}"/>
              </a:ext>
            </a:extLst>
          </p:cNvPr>
          <p:cNvSpPr/>
          <p:nvPr/>
        </p:nvSpPr>
        <p:spPr>
          <a:xfrm>
            <a:off x="1259632" y="1268760"/>
            <a:ext cx="6624736" cy="367240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Романс на стихи Александра Пушкина "Зимний вечер". Поет Олег Даль (1979)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1493" y="4952266"/>
            <a:ext cx="7901014" cy="164307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    В исполнении Олега Даля звучит романс Михаила Яковлева на знаменитое стихотворение Александра Сергеевича "Зимний вечер" 1825 года, в котором поэт обращается к своей няне Арине Родионовне.</a:t>
            </a:r>
          </a:p>
        </p:txBody>
      </p:sp>
      <p:pic>
        <p:nvPicPr>
          <p:cNvPr id="1026" name="Picture 2" descr="Picture background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87479" y="1464440"/>
            <a:ext cx="5969041" cy="3357586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A67D86-E650-4F7B-9583-73666173CA38}"/>
              </a:ext>
            </a:extLst>
          </p:cNvPr>
          <p:cNvSpPr txBox="1"/>
          <p:nvPr/>
        </p:nvSpPr>
        <p:spPr>
          <a:xfrm>
            <a:off x="8604448" y="6237312"/>
            <a:ext cx="621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0" y="980728"/>
            <a:ext cx="3816424" cy="1656184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Комета 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Jony. </a:t>
            </a:r>
            <a:br>
              <a:rPr lang="ru-RU" sz="3100" dirty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Альбом Комета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-180528" y="2060848"/>
            <a:ext cx="4286280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 «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Буря мглою небо кроет Вихри снежные крутя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То, как зверь, она завоет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То заплачет, как дитя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И если ты найдешь во мне Инь-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Янь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Останови это мучение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В тот миг, когда я потерял тебя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Там вдали падала Луна..»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 (18.09.2019)</a:t>
            </a:r>
          </a:p>
        </p:txBody>
      </p:sp>
      <p:pic>
        <p:nvPicPr>
          <p:cNvPr id="7" name="Содержимое 6" descr="adba606ef97236c769cf0f3e369fabdc.1000x1000x1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340680" y="1556792"/>
            <a:ext cx="4429156" cy="4429156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DA5FE4-8189-4155-AC68-455509A1F1CD}"/>
              </a:ext>
            </a:extLst>
          </p:cNvPr>
          <p:cNvSpPr txBox="1"/>
          <p:nvPr/>
        </p:nvSpPr>
        <p:spPr>
          <a:xfrm>
            <a:off x="1458048" y="0"/>
            <a:ext cx="7685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Музыкальные произведения </a:t>
            </a:r>
          </a:p>
        </p:txBody>
      </p:sp>
      <p:pic>
        <p:nvPicPr>
          <p:cNvPr id="5" name="Jony_Dzhoni_-_Kometa_75601779">
            <a:hlinkClick r:id="" action="ppaction://media"/>
            <a:extLst>
              <a:ext uri="{FF2B5EF4-FFF2-40B4-BE49-F238E27FC236}">
                <a16:creationId xmlns:a16="http://schemas.microsoft.com/office/drawing/2014/main" id="{0AE28E05-2E5F-49DC-ABCC-2DBF6A0965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305" end="77288.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11576" y="6165304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569451-9326-4A14-A0A5-8CD88C85C6D7}"/>
              </a:ext>
            </a:extLst>
          </p:cNvPr>
          <p:cNvSpPr txBox="1"/>
          <p:nvPr/>
        </p:nvSpPr>
        <p:spPr>
          <a:xfrm>
            <a:off x="8532440" y="6355978"/>
            <a:ext cx="690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B665E0E9-C400-4727-BE3E-D16D5BA17761}"/>
              </a:ext>
            </a:extLst>
          </p:cNvPr>
          <p:cNvSpPr/>
          <p:nvPr/>
        </p:nvSpPr>
        <p:spPr>
          <a:xfrm>
            <a:off x="251520" y="836712"/>
            <a:ext cx="4464496" cy="561662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CA8E86-CD50-4798-AD78-5FEB38147DA1}"/>
              </a:ext>
            </a:extLst>
          </p:cNvPr>
          <p:cNvSpPr txBox="1"/>
          <p:nvPr/>
        </p:nvSpPr>
        <p:spPr>
          <a:xfrm>
            <a:off x="539552" y="1556792"/>
            <a:ext cx="3168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1.</a:t>
            </a:r>
            <a:r>
              <a:rPr lang="en-US" sz="3600" dirty="0"/>
              <a:t>Gemini</a:t>
            </a:r>
            <a:endParaRPr lang="ru-RU" sz="3600" dirty="0"/>
          </a:p>
          <a:p>
            <a:endParaRPr lang="ru-RU" sz="3600" dirty="0"/>
          </a:p>
          <a:p>
            <a:r>
              <a:rPr lang="ru-RU" sz="3600" dirty="0"/>
              <a:t>2.</a:t>
            </a:r>
            <a:r>
              <a:rPr lang="en-US" sz="3600" dirty="0"/>
              <a:t>Grok</a:t>
            </a:r>
            <a:endParaRPr lang="ru-RU" sz="3600" dirty="0"/>
          </a:p>
          <a:p>
            <a:endParaRPr lang="ru-RU" sz="3600" dirty="0"/>
          </a:p>
          <a:p>
            <a:r>
              <a:rPr lang="ru-RU" sz="3600" dirty="0"/>
              <a:t>3.</a:t>
            </a:r>
            <a:r>
              <a:rPr lang="en-US" sz="3600" dirty="0"/>
              <a:t>DeepSeek</a:t>
            </a:r>
            <a:endParaRPr lang="ru-RU" sz="3600" dirty="0"/>
          </a:p>
          <a:p>
            <a:endParaRPr lang="ru-RU" sz="3600" dirty="0"/>
          </a:p>
          <a:p>
            <a:r>
              <a:rPr lang="ru-RU" sz="3600" dirty="0"/>
              <a:t>4.</a:t>
            </a:r>
            <a:r>
              <a:rPr lang="en-US" sz="3600" dirty="0"/>
              <a:t>Giga Chat</a:t>
            </a:r>
            <a:endParaRPr lang="ru-RU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F9FB73-2852-43C6-9C98-EB035A7FA172}"/>
              </a:ext>
            </a:extLst>
          </p:cNvPr>
          <p:cNvSpPr txBox="1"/>
          <p:nvPr/>
        </p:nvSpPr>
        <p:spPr>
          <a:xfrm>
            <a:off x="4830216" y="980728"/>
            <a:ext cx="42829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Искусственные интеллекты, которые мы использовали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B783BE-953F-4896-AA35-4C2E96AD0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43" b="90000" l="9968" r="89871">
                        <a14:foregroundMark x1="41640" y1="9714" x2="50000" y2="7143"/>
                        <a14:foregroundMark x1="50000" y1="7143" x2="55466" y2="7143"/>
                        <a14:foregroundMark x1="20257" y1="78571" x2="38907" y2="72571"/>
                        <a14:foregroundMark x1="38907" y1="72571" x2="73955" y2="75429"/>
                        <a14:foregroundMark x1="73955" y1="75429" x2="68328" y2="85714"/>
                        <a14:foregroundMark x1="68328" y1="85714" x2="42765" y2="87714"/>
                        <a14:foregroundMark x1="42765" y1="87714" x2="34084" y2="85143"/>
                        <a14:foregroundMark x1="34084" y1="85143" x2="25884" y2="74571"/>
                        <a14:backgroundMark x1="39228" y1="58286" x2="50804" y2="654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1207" y="3900115"/>
            <a:ext cx="5256584" cy="29578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1F0D12-B725-4ECE-B5A1-F4F4C59E20BD}"/>
              </a:ext>
            </a:extLst>
          </p:cNvPr>
          <p:cNvSpPr txBox="1"/>
          <p:nvPr/>
        </p:nvSpPr>
        <p:spPr>
          <a:xfrm>
            <a:off x="8563271" y="6309320"/>
            <a:ext cx="580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990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>
            <a:extLst>
              <a:ext uri="{FF2B5EF4-FFF2-40B4-BE49-F238E27FC236}">
                <a16:creationId xmlns:a16="http://schemas.microsoft.com/office/drawing/2014/main" id="{2BF9DC79-CFA6-49A5-AFCB-245CDD7521D0}"/>
              </a:ext>
            </a:extLst>
          </p:cNvPr>
          <p:cNvSpPr/>
          <p:nvPr/>
        </p:nvSpPr>
        <p:spPr>
          <a:xfrm>
            <a:off x="4655452" y="1268760"/>
            <a:ext cx="288032" cy="288032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861999-FDF5-4801-A2E3-8B8AA147F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561" y="3342498"/>
            <a:ext cx="310923" cy="3170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CC876E-49E9-42B2-8A23-EA50F8FB1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561" y="5445224"/>
            <a:ext cx="310923" cy="3170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EC0A58-4B22-4248-9948-3388D0863830}"/>
              </a:ext>
            </a:extLst>
          </p:cNvPr>
          <p:cNvSpPr txBox="1"/>
          <p:nvPr/>
        </p:nvSpPr>
        <p:spPr>
          <a:xfrm>
            <a:off x="5580112" y="2120814"/>
            <a:ext cx="31683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/>
              <a:t>Иллюстрации, созданные искусственным интеллектом (</a:t>
            </a:r>
            <a:r>
              <a:rPr lang="en-US" sz="3000" dirty="0"/>
              <a:t>Grok)</a:t>
            </a:r>
            <a:r>
              <a:rPr lang="ru-RU" sz="3000" dirty="0"/>
              <a:t> по мотивам стихотворения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3C5B78-97A4-4760-9DF1-5A032A85D372}"/>
              </a:ext>
            </a:extLst>
          </p:cNvPr>
          <p:cNvSpPr txBox="1"/>
          <p:nvPr/>
        </p:nvSpPr>
        <p:spPr>
          <a:xfrm>
            <a:off x="8518850" y="6279703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B430B3B0-46B6-4149-95B2-5CA581694B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74601" y="650751"/>
            <a:ext cx="4331928" cy="585978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32A006E-FD69-4610-85A4-1700019A3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86247"/>
            <a:ext cx="4248472" cy="62855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557C2D-DA6B-4EEB-B220-483D4AAD7EA8}"/>
              </a:ext>
            </a:extLst>
          </p:cNvPr>
          <p:cNvSpPr txBox="1"/>
          <p:nvPr/>
        </p:nvSpPr>
        <p:spPr>
          <a:xfrm>
            <a:off x="5148064" y="1916832"/>
            <a:ext cx="34563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/>
              <a:t>Иллюстрации, созданные искусственным интеллектом (Grok) по мотивам стихотворения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B8FA2B-F86C-4721-AB66-BE8FB6BA1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1331" y="620688"/>
            <a:ext cx="310923" cy="31092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4E3BA3-EDB9-47A3-A3AF-3E6B23131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192531"/>
            <a:ext cx="310923" cy="3109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9AADE3-5216-4183-9D29-8F09E06DC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556" y="5926389"/>
            <a:ext cx="310923" cy="3109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7EC032-D629-4649-A79E-83D5E60B5D42}"/>
              </a:ext>
            </a:extLst>
          </p:cNvPr>
          <p:cNvSpPr txBox="1"/>
          <p:nvPr/>
        </p:nvSpPr>
        <p:spPr>
          <a:xfrm>
            <a:off x="8520067" y="6294746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831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7E284C-33B0-4796-A06B-112A9FFCF8B1}"/>
              </a:ext>
            </a:extLst>
          </p:cNvPr>
          <p:cNvSpPr txBox="1"/>
          <p:nvPr/>
        </p:nvSpPr>
        <p:spPr>
          <a:xfrm>
            <a:off x="971600" y="96346"/>
            <a:ext cx="77257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Ментальная карта, созданная нашей командой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C15DF1-6788-47B4-819C-16F020C437D4}"/>
              </a:ext>
            </a:extLst>
          </p:cNvPr>
          <p:cNvSpPr txBox="1"/>
          <p:nvPr/>
        </p:nvSpPr>
        <p:spPr>
          <a:xfrm>
            <a:off x="8495928" y="6309320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C630BC-237B-4F2C-B456-ED0D5063F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55" y="1415228"/>
            <a:ext cx="8732489" cy="489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664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30916F-243D-4AF9-BD6C-05407E6D624B}"/>
              </a:ext>
            </a:extLst>
          </p:cNvPr>
          <p:cNvSpPr txBox="1"/>
          <p:nvPr/>
        </p:nvSpPr>
        <p:spPr>
          <a:xfrm>
            <a:off x="89756" y="1340768"/>
            <a:ext cx="896448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Бранко Тошович - идейный вдохновитель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Ицкович Татьяна Викторовна-научный руководитель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Бортников Владислав Игоревич-соруководитель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Вологжанина Виктория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vologzhaninaaa@mail.ru</a:t>
            </a:r>
            <a:endParaRPr lang="ru-RU" sz="2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itchFamily="18" charset="0"/>
              </a:rPr>
              <a:t>Крысанова Олеся  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olesya.krysanova@inbox.ru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Кулагина Алёна  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alena.kulagina.2024@mail.ru</a:t>
            </a:r>
            <a:endParaRPr lang="ru-RU" sz="2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itchFamily="18" charset="0"/>
              </a:rPr>
              <a:t>Чернова Софья  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sonyaachernova@gmail.com</a:t>
            </a:r>
            <a:endParaRPr lang="ru-RU" sz="2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itchFamily="18" charset="0"/>
              </a:rPr>
              <a:t>Шадрина Дарья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dashadrina07@gmail.com</a:t>
            </a:r>
            <a:endParaRPr lang="ru-RU" sz="2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7D3F9B-BD15-4C4A-BA79-129BC30E22BB}"/>
              </a:ext>
            </a:extLst>
          </p:cNvPr>
          <p:cNvSpPr txBox="1"/>
          <p:nvPr/>
        </p:nvSpPr>
        <p:spPr>
          <a:xfrm>
            <a:off x="2807804" y="-3246"/>
            <a:ext cx="35283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6CA8E4-50EF-4EAD-B80D-FD0B25FB3135}"/>
              </a:ext>
            </a:extLst>
          </p:cNvPr>
          <p:cNvSpPr txBox="1"/>
          <p:nvPr/>
        </p:nvSpPr>
        <p:spPr>
          <a:xfrm>
            <a:off x="8747044" y="630932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321DC7D7-9B9C-4AD4-A46B-69698D4D8EE2}"/>
              </a:ext>
            </a:extLst>
          </p:cNvPr>
          <p:cNvSpPr/>
          <p:nvPr/>
        </p:nvSpPr>
        <p:spPr>
          <a:xfrm>
            <a:off x="8375916" y="52180"/>
            <a:ext cx="646652" cy="64807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C4FC7AD9-87DE-4153-9C0A-3499E485F86F}"/>
              </a:ext>
            </a:extLst>
          </p:cNvPr>
          <p:cNvSpPr/>
          <p:nvPr/>
        </p:nvSpPr>
        <p:spPr>
          <a:xfrm>
            <a:off x="8454178" y="156414"/>
            <a:ext cx="490128" cy="43960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25C00C92-B6C1-409E-AC3A-E79C7E1FD8CA}"/>
              </a:ext>
            </a:extLst>
          </p:cNvPr>
          <p:cNvSpPr/>
          <p:nvPr/>
        </p:nvSpPr>
        <p:spPr>
          <a:xfrm>
            <a:off x="8172400" y="376216"/>
            <a:ext cx="490128" cy="43960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398BB03B-8D8E-4488-BF56-109DEFA3D913}"/>
              </a:ext>
            </a:extLst>
          </p:cNvPr>
          <p:cNvSpPr/>
          <p:nvPr/>
        </p:nvSpPr>
        <p:spPr>
          <a:xfrm>
            <a:off x="85242" y="94480"/>
            <a:ext cx="593812" cy="543838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3079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EA0011-9FB7-4C6E-B511-07138FE40E41}"/>
              </a:ext>
            </a:extLst>
          </p:cNvPr>
          <p:cNvSpPr txBox="1"/>
          <p:nvPr/>
        </p:nvSpPr>
        <p:spPr>
          <a:xfrm>
            <a:off x="1223628" y="2921844"/>
            <a:ext cx="669674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b="1"/>
              <a:t>«Сгенерируй изображение по описанию: ментальная карта по стихотворению А. С. Пушкина «Зимний вечер» на русском языке. Укажи стиль, настроение и ключевые детали.»</a:t>
            </a:r>
            <a:endParaRPr lang="ru-RU" sz="27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689EBB-D38D-4D31-8A00-60E19605BEEA}"/>
              </a:ext>
            </a:extLst>
          </p:cNvPr>
          <p:cNvSpPr txBox="1"/>
          <p:nvPr/>
        </p:nvSpPr>
        <p:spPr>
          <a:xfrm>
            <a:off x="107504" y="474345"/>
            <a:ext cx="6696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вводили один запрос во все нейронные сети, чтобы на наиболее честной основе сравнить ментальные карты, которые получаться в разных искусственных интеллектах.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ACB8F7-7F2F-4CE4-8ECD-B7ED05BE2735}"/>
              </a:ext>
            </a:extLst>
          </p:cNvPr>
          <p:cNvSpPr txBox="1"/>
          <p:nvPr/>
        </p:nvSpPr>
        <p:spPr>
          <a:xfrm>
            <a:off x="8567936" y="6237312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064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7745" y="2276872"/>
            <a:ext cx="3357554" cy="2664296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Ментальная карта, созданная ИИ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(Grok)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    </a:t>
            </a:r>
          </a:p>
        </p:txBody>
      </p:sp>
      <p:pic>
        <p:nvPicPr>
          <p:cNvPr id="4" name="Содержимое 3" descr="photo_2026-03-10_15-02-51.jpg"/>
          <p:cNvPicPr>
            <a:picLocks noGrp="1" noChangeAspect="1"/>
          </p:cNvPicPr>
          <p:nvPr>
            <p:ph idx="1"/>
          </p:nvPr>
        </p:nvPicPr>
        <p:blipFill>
          <a:blip r:embed="rId2"/>
          <a:srcRect t="7260" b="24868"/>
          <a:stretch>
            <a:fillRect/>
          </a:stretch>
        </p:blipFill>
        <p:spPr>
          <a:xfrm>
            <a:off x="179512" y="71426"/>
            <a:ext cx="5500726" cy="671514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7BD6F6-CB70-4E93-B381-CFBF60ED4B82}"/>
              </a:ext>
            </a:extLst>
          </p:cNvPr>
          <p:cNvSpPr txBox="1"/>
          <p:nvPr/>
        </p:nvSpPr>
        <p:spPr>
          <a:xfrm>
            <a:off x="8532440" y="6237312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7983F72-C7A7-45DB-B06E-E30141664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70384"/>
            <a:ext cx="5563857" cy="55172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238565-A9E5-46C0-B527-13A2AC86FB26}"/>
              </a:ext>
            </a:extLst>
          </p:cNvPr>
          <p:cNvSpPr txBox="1"/>
          <p:nvPr/>
        </p:nvSpPr>
        <p:spPr>
          <a:xfrm>
            <a:off x="5904656" y="1772816"/>
            <a:ext cx="305983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itchFamily="18" charset="0"/>
              </a:rPr>
              <a:t>Ментальная карта, созданная ИИ</a:t>
            </a:r>
          </a:p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itchFamily="18" charset="0"/>
              </a:rPr>
              <a:t>(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Gemini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EBB65E-CC8B-4BAE-B073-C2AE22499175}"/>
              </a:ext>
            </a:extLst>
          </p:cNvPr>
          <p:cNvSpPr txBox="1"/>
          <p:nvPr/>
        </p:nvSpPr>
        <p:spPr>
          <a:xfrm>
            <a:off x="8495928" y="6237312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3215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B58E27F-FF09-4A56-9A78-3424C64BA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345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74ECA8-48A9-4175-A587-D327A86BB2A5}"/>
              </a:ext>
            </a:extLst>
          </p:cNvPr>
          <p:cNvSpPr txBox="1"/>
          <p:nvPr/>
        </p:nvSpPr>
        <p:spPr>
          <a:xfrm>
            <a:off x="1835696" y="5373216"/>
            <a:ext cx="5760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itchFamily="18" charset="0"/>
              </a:rPr>
              <a:t>Ментальная карта, созданная ИИ (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DeepSeek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457AE2-2199-41BB-ADD4-3FAD1CE370C3}"/>
              </a:ext>
            </a:extLst>
          </p:cNvPr>
          <p:cNvSpPr txBox="1"/>
          <p:nvPr/>
        </p:nvSpPr>
        <p:spPr>
          <a:xfrm>
            <a:off x="8567936" y="6237312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820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A3D6F95-2844-4BC5-8EB9-3049A447F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06642"/>
            <a:ext cx="5868763" cy="64447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D2E1FC-16D6-4D9D-BDEC-A47DACA1382A}"/>
              </a:ext>
            </a:extLst>
          </p:cNvPr>
          <p:cNvSpPr txBox="1"/>
          <p:nvPr/>
        </p:nvSpPr>
        <p:spPr>
          <a:xfrm>
            <a:off x="5976267" y="2274838"/>
            <a:ext cx="30598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itchFamily="18" charset="0"/>
              </a:rPr>
              <a:t>Ментальная карта, созданная ИИ (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Giga Chat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586D6-7F6C-4F38-82F5-16BB1A25BECC}"/>
              </a:ext>
            </a:extLst>
          </p:cNvPr>
          <p:cNvSpPr txBox="1"/>
          <p:nvPr/>
        </p:nvSpPr>
        <p:spPr>
          <a:xfrm>
            <a:off x="8567936" y="6237312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176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0DAE201-859D-4E58-93EC-B628412483C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F5A50A-D4B7-4F35-9883-EE710AD313A6}"/>
              </a:ext>
            </a:extLst>
          </p:cNvPr>
          <p:cNvSpPr txBox="1"/>
          <p:nvPr/>
        </p:nvSpPr>
        <p:spPr>
          <a:xfrm>
            <a:off x="179512" y="1772816"/>
            <a:ext cx="48965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Самыми лучшими и удобными нейросетями мы выделяем “Grok” и “DeepSeek”, так как они были для нас более удобными в использовании и оперативно давали результаты на заданные вопросы.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всех, сгенерированных нами ментальных карт самая компактная и минималистичная получилась у ИИ “Gemini”.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BC8C07-DAAF-40AA-ABBD-9B227AA893D6}"/>
              </a:ext>
            </a:extLst>
          </p:cNvPr>
          <p:cNvSpPr txBox="1"/>
          <p:nvPr/>
        </p:nvSpPr>
        <p:spPr>
          <a:xfrm>
            <a:off x="1331640" y="0"/>
            <a:ext cx="6480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Сравнение ментальных карт, созданных разными ИИ: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EE6AED-3D3E-43C6-82C4-EB59935AABBE}"/>
              </a:ext>
            </a:extLst>
          </p:cNvPr>
          <p:cNvSpPr txBox="1"/>
          <p:nvPr/>
        </p:nvSpPr>
        <p:spPr>
          <a:xfrm>
            <a:off x="8244408" y="6228898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C67174-AE2F-45C1-94BD-32EA15F261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81" b="99682" l="4167" r="98000">
                        <a14:foregroundMark x1="15750" y1="12102" x2="4167" y2="4299"/>
                        <a14:foregroundMark x1="64167" y1="58280" x2="69250" y2="62261"/>
                        <a14:foregroundMark x1="69250" y1="62261" x2="88500" y2="98248"/>
                        <a14:foregroundMark x1="88500" y1="98248" x2="88583" y2="98248"/>
                        <a14:foregroundMark x1="73583" y1="84076" x2="66333" y2="82484"/>
                        <a14:foregroundMark x1="72833" y1="74522" x2="67583" y2="77548"/>
                        <a14:foregroundMark x1="67583" y1="77548" x2="65167" y2="87261"/>
                        <a14:foregroundMark x1="65167" y1="87261" x2="65417" y2="89650"/>
                        <a14:foregroundMark x1="72583" y1="76433" x2="92833" y2="99682"/>
                        <a14:foregroundMark x1="70750" y1="75000" x2="66250" y2="77389"/>
                        <a14:foregroundMark x1="70833" y1="79140" x2="74167" y2="80573"/>
                        <a14:foregroundMark x1="76833" y1="71338" x2="79500" y2="75796"/>
                        <a14:foregroundMark x1="94000" y1="97452" x2="98000" y2="99204"/>
                        <a14:backgroundMark x1="67833" y1="32962" x2="61333" y2="49045"/>
                        <a14:backgroundMark x1="61333" y1="49045" x2="82333" y2="32962"/>
                        <a14:backgroundMark x1="82333" y1="32962" x2="78833" y2="45382"/>
                        <a14:backgroundMark x1="78833" y1="45382" x2="84667" y2="46019"/>
                        <a14:backgroundMark x1="84667" y1="46019" x2="74167" y2="63694"/>
                        <a14:backgroundMark x1="74167" y1="63694" x2="78032" y2="69385"/>
                        <a14:backgroundMark x1="64196" y1="86438" x2="56417" y2="87898"/>
                        <a14:backgroundMark x1="63333" y1="46656" x2="64500" y2="57643"/>
                        <a14:backgroundMark x1="63890" y1="61545" x2="62833" y2="68312"/>
                        <a14:backgroundMark x1="62833" y1="68312" x2="68917" y2="68631"/>
                        <a14:backgroundMark x1="65785" y1="76896" x2="65417" y2="77866"/>
                        <a14:backgroundMark x1="68917" y1="68631" x2="66979" y2="73745"/>
                        <a14:backgroundMark x1="65417" y1="77866" x2="65575" y2="777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54380">
            <a:off x="4478804" y="2626100"/>
            <a:ext cx="5262448" cy="275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49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01197ADF-2FF6-4936-B877-1C64C55F130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692D50-7EA5-4887-BEB8-B1827C0B5A58}"/>
              </a:ext>
            </a:extLst>
          </p:cNvPr>
          <p:cNvSpPr txBox="1"/>
          <p:nvPr/>
        </p:nvSpPr>
        <p:spPr>
          <a:xfrm>
            <a:off x="395536" y="764704"/>
            <a:ext cx="820891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Результат «</a:t>
            </a:r>
            <a:r>
              <a:rPr lang="ru-RU" sz="2400" dirty="0" err="1"/>
              <a:t>Groka</a:t>
            </a:r>
            <a:r>
              <a:rPr lang="ru-RU" sz="2400" dirty="0"/>
              <a:t>» схож с ментальной картой, которую нам сгенерировал «</a:t>
            </a:r>
            <a:r>
              <a:rPr lang="ru-RU" sz="2400" dirty="0" err="1"/>
              <a:t>Giga</a:t>
            </a:r>
            <a:r>
              <a:rPr lang="ru-RU" sz="2400" dirty="0"/>
              <a:t> </a:t>
            </a:r>
            <a:r>
              <a:rPr lang="ru-RU" sz="2400" dirty="0" err="1"/>
              <a:t>Chat</a:t>
            </a:r>
            <a:r>
              <a:rPr lang="ru-RU" sz="2400" dirty="0"/>
              <a:t>», потому что в обеих картах большее внимание уделяется изоляции, уединению и одиночеству, царит настроение тоски и грусти. </a:t>
            </a:r>
            <a:r>
              <a:rPr lang="ru-RU" sz="2400" dirty="0" err="1"/>
              <a:t>DeepSeek</a:t>
            </a:r>
            <a:r>
              <a:rPr lang="ru-RU" sz="2400" dirty="0"/>
              <a:t> создал ментальную карту с акцентом на материальные вещи, затаривающиеся в произведении, а не на эмоции.</a:t>
            </a:r>
          </a:p>
          <a:p>
            <a:pPr algn="ctr"/>
            <a:r>
              <a:rPr lang="ru-RU" sz="2400" dirty="0"/>
              <a:t>Подводя итог, самая удачная ментальная карта, по нашему мнению, создана ИИ </a:t>
            </a:r>
            <a:r>
              <a:rPr lang="en-US" sz="2400" dirty="0"/>
              <a:t>Grok</a:t>
            </a:r>
            <a:r>
              <a:rPr lang="ru-RU" sz="2400" dirty="0"/>
              <a:t>.</a:t>
            </a:r>
          </a:p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CFA8FC-DB49-42B5-B38B-FD49805981CA}"/>
              </a:ext>
            </a:extLst>
          </p:cNvPr>
          <p:cNvSpPr txBox="1"/>
          <p:nvPr/>
        </p:nvSpPr>
        <p:spPr>
          <a:xfrm>
            <a:off x="8280920" y="6209010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344647-5B88-4DB0-8400-3F5AB501D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46" y="3886746"/>
            <a:ext cx="2280116" cy="27800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7DBF28-3063-4AF6-A4E8-8E067ED04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158" y="3886746"/>
            <a:ext cx="2526332" cy="27758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3F3835-51CF-4E6C-88BF-B8EE8B363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3548" y="4088691"/>
            <a:ext cx="2419842" cy="2398639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454C7B06-98A1-4911-A40C-054BEEBAAAE9}"/>
              </a:ext>
            </a:extLst>
          </p:cNvPr>
          <p:cNvSpPr/>
          <p:nvPr/>
        </p:nvSpPr>
        <p:spPr>
          <a:xfrm>
            <a:off x="2806590" y="5157192"/>
            <a:ext cx="432048" cy="360040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2BF465-33EC-4252-9486-9CC18C979E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3654" y="5095970"/>
            <a:ext cx="457240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755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B8C868-ED49-46B7-8E78-E6954F6501B0}"/>
              </a:ext>
            </a:extLst>
          </p:cNvPr>
          <p:cNvSpPr txBox="1"/>
          <p:nvPr/>
        </p:nvSpPr>
        <p:spPr>
          <a:xfrm>
            <a:off x="1475656" y="260648"/>
            <a:ext cx="6192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ментальной карты, которую создала наша команда и ментальной карты от Искусственного интеллекта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40A1AF-ACD1-447E-9BB8-4917BF5CD2E9}"/>
              </a:ext>
            </a:extLst>
          </p:cNvPr>
          <p:cNvSpPr txBox="1"/>
          <p:nvPr/>
        </p:nvSpPr>
        <p:spPr>
          <a:xfrm>
            <a:off x="179512" y="1988840"/>
            <a:ext cx="849694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/>
              <a:t> При сравнении двух ментальных карт крайне трудно сказать какая лучше, но можно выделить аспекты различий.</a:t>
            </a:r>
          </a:p>
          <a:p>
            <a:r>
              <a:rPr lang="ru-RU" sz="2200" dirty="0"/>
              <a:t> Создавая ментальную карту наша команда сделала акцент на анализе составляющих частей стихотворения и их группировке по тематике. В свою очередь почти все нейронные сети описали стихотворение наиболее обще, то есть затронули разные образы и вещи, просто включили их в ментальную карту не проанализировав.     Таким образом, можно сказать, что ИИ создали наиболее общую картину, но мы смогли провести исследование стихотворения и почувствовать тонкую разницу настроений, образов и деталей, которую может проследить лишь человек.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4FCF25-FC75-475A-890D-2082329FB47E}"/>
              </a:ext>
            </a:extLst>
          </p:cNvPr>
          <p:cNvSpPr txBox="1"/>
          <p:nvPr/>
        </p:nvSpPr>
        <p:spPr>
          <a:xfrm>
            <a:off x="8567936" y="6338362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9150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30916F-243D-4AF9-BD6C-05407E6D624B}"/>
              </a:ext>
            </a:extLst>
          </p:cNvPr>
          <p:cNvSpPr txBox="1"/>
          <p:nvPr/>
        </p:nvSpPr>
        <p:spPr>
          <a:xfrm>
            <a:off x="89756" y="1340768"/>
            <a:ext cx="896448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Бранко Тошович - идейный вдохновитель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Ицкович Татьяна Викторовна-научный руководитель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Бортников Владислав Игоревич-соруководитель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Вологжанина Виктория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vologzhaninaaa@mail.ru</a:t>
            </a:r>
            <a:endParaRPr lang="ru-RU" sz="2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itchFamily="18" charset="0"/>
              </a:rPr>
              <a:t>Крысанова Олеся  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olesya.krysanova@inbox.ru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Кулагина Алёна  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alena.kulagina.2024@mail.ru</a:t>
            </a:r>
            <a:endParaRPr lang="ru-RU" sz="2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itchFamily="18" charset="0"/>
              </a:rPr>
              <a:t>Чернова Софья  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sonyaachernova@gmail.com</a:t>
            </a:r>
            <a:endParaRPr lang="ru-RU" sz="2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itchFamily="18" charset="0"/>
              </a:rPr>
              <a:t>Шадрина Дарья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dashadrina07@gmail.com</a:t>
            </a:r>
            <a:endParaRPr lang="ru-RU" sz="2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7D3F9B-BD15-4C4A-BA79-129BC30E22BB}"/>
              </a:ext>
            </a:extLst>
          </p:cNvPr>
          <p:cNvSpPr txBox="1"/>
          <p:nvPr/>
        </p:nvSpPr>
        <p:spPr>
          <a:xfrm>
            <a:off x="2807804" y="-3246"/>
            <a:ext cx="35283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CB7A3D-7CCD-4000-9F8D-5748657E1DEF}"/>
              </a:ext>
            </a:extLst>
          </p:cNvPr>
          <p:cNvSpPr txBox="1"/>
          <p:nvPr/>
        </p:nvSpPr>
        <p:spPr>
          <a:xfrm>
            <a:off x="8604448" y="6309320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475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59DAF3-8E44-4BB4-875E-F51B3FED9D68}"/>
              </a:ext>
            </a:extLst>
          </p:cNvPr>
          <p:cNvSpPr txBox="1"/>
          <p:nvPr/>
        </p:nvSpPr>
        <p:spPr>
          <a:xfrm>
            <a:off x="2879812" y="44624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5317FA-E1F0-499F-89F4-709E4049BE73}"/>
              </a:ext>
            </a:extLst>
          </p:cNvPr>
          <p:cNvSpPr txBox="1"/>
          <p:nvPr/>
        </p:nvSpPr>
        <p:spPr>
          <a:xfrm>
            <a:off x="107504" y="1340768"/>
            <a:ext cx="9036496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 С. Пушкин   ……………………………………………........4                                                     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«Зимний вечер» на разных языках …………………………..5-8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создания произведения ……………………………..9-10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Обоснование выбора стихотворения ………………………...11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Живопись по мотивам произведения ………………………..12-13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Видео- и аудио- материал на основе «Зимнего вечера» ……14-15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искусственных интеллектов …………………………16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Иллюстрации, созданные искусственным интеллектом…….17-18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Ментальная карта нашей группы …………………………….19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Ментальные карты, созданные ИИ …………………………..21-24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ментальных карт ………………………………….25-27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9FE42E-6857-4C21-8ED3-F4F366409325}"/>
              </a:ext>
            </a:extLst>
          </p:cNvPr>
          <p:cNvSpPr txBox="1"/>
          <p:nvPr/>
        </p:nvSpPr>
        <p:spPr>
          <a:xfrm>
            <a:off x="8783960" y="6309320"/>
            <a:ext cx="3600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7211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727258-D982-4C72-8E7D-187667B3E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2696"/>
            <a:ext cx="4680519" cy="55892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BB06A5-BAD5-4AF0-9A69-B2F82581B276}"/>
              </a:ext>
            </a:extLst>
          </p:cNvPr>
          <p:cNvSpPr txBox="1"/>
          <p:nvPr/>
        </p:nvSpPr>
        <p:spPr>
          <a:xfrm>
            <a:off x="4932040" y="1412776"/>
            <a:ext cx="410445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/>
              <a:t>Александр Сергеевич Пушкин</a:t>
            </a:r>
            <a:r>
              <a:rPr lang="ru-RU" sz="2200" dirty="0"/>
              <a:t> — русский поэт, драматург и прозаик, заложивший основы русского реалистического направления, литературный критик и теоретик литературы, историк, публицист, журналист, редактор и издатель. Один из самых авторитетных литературных деятелей первой трети XIX века.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C0063B-B47E-4AE4-906E-EE92BAE808C0}"/>
              </a:ext>
            </a:extLst>
          </p:cNvPr>
          <p:cNvSpPr txBox="1"/>
          <p:nvPr/>
        </p:nvSpPr>
        <p:spPr>
          <a:xfrm>
            <a:off x="8711952" y="6281936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04600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:a16="http://schemas.microsoft.com/office/drawing/2014/main" id="{3639BBA7-22C5-4B74-84A7-9435C5DAD250}"/>
              </a:ext>
            </a:extLst>
          </p:cNvPr>
          <p:cNvSpPr/>
          <p:nvPr/>
        </p:nvSpPr>
        <p:spPr>
          <a:xfrm>
            <a:off x="107504" y="116632"/>
            <a:ext cx="576064" cy="50405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A6D76D-08DA-47A7-99B6-5CC95E180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8906" y="6210970"/>
            <a:ext cx="597460" cy="530398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7F2218D1-3FF4-4C3A-9A47-2CFB017B7FB8}"/>
              </a:ext>
            </a:extLst>
          </p:cNvPr>
          <p:cNvSpPr/>
          <p:nvPr/>
        </p:nvSpPr>
        <p:spPr>
          <a:xfrm>
            <a:off x="395536" y="440668"/>
            <a:ext cx="432048" cy="36004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C37CA6-2BCF-48D5-8FBE-41456A4FF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0286" y="6308458"/>
            <a:ext cx="457240" cy="384081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70330676-152F-48B8-8FAF-7D33F937BE86}"/>
              </a:ext>
            </a:extLst>
          </p:cNvPr>
          <p:cNvSpPr/>
          <p:nvPr/>
        </p:nvSpPr>
        <p:spPr>
          <a:xfrm>
            <a:off x="212736" y="6186901"/>
            <a:ext cx="576063" cy="48122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27EBC5-798F-4B37-97A5-F2969372C31B}"/>
              </a:ext>
            </a:extLst>
          </p:cNvPr>
          <p:cNvSpPr txBox="1"/>
          <p:nvPr/>
        </p:nvSpPr>
        <p:spPr>
          <a:xfrm>
            <a:off x="611560" y="959576"/>
            <a:ext cx="4176464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Буря мглою небо кроет,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Вихри снежные крутя;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То, как зверь, она завоет,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 заплачет, как дитя,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 по кровле обветшалой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Вдруг соломой зашумит,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То, как путник запоздалый,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 нам в окошко застучит.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ветхая лачужка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 печальна и темна.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 же ты, моя старушка,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Приумолкла у окна?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бури завываньем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Ты, мой друг, утомлена,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дремлешь под жужжаньем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Своего веретена?</a:t>
            </a:r>
          </a:p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218748-F74E-41A9-95C6-A283FA9684C0}"/>
              </a:ext>
            </a:extLst>
          </p:cNvPr>
          <p:cNvSpPr txBox="1"/>
          <p:nvPr/>
        </p:nvSpPr>
        <p:spPr>
          <a:xfrm>
            <a:off x="5076056" y="949029"/>
            <a:ext cx="4248472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Выпьем, добрая подружка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Бедной юности моей,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Выпьем с горя; где же кружка?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Сердцу будет веселей.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Спой мне песню, как синица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Тихо за морем жила;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Спой мне песню, как девица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 водой поутру шла.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Буря мглою небо кроет,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Вихри снежные крутя;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То, как зверь, она завоет,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 заплачет, как дитя.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Выпьем, добрая подружка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Бедной юности моей,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Выпьем с горя: где же кружка?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Сердцу будет веселей.</a:t>
            </a:r>
          </a:p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A959CC-897E-426F-BFD3-8B8C7635FA8C}"/>
              </a:ext>
            </a:extLst>
          </p:cNvPr>
          <p:cNvSpPr txBox="1"/>
          <p:nvPr/>
        </p:nvSpPr>
        <p:spPr>
          <a:xfrm>
            <a:off x="2879812" y="148280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«Зимний Вечер»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478CE9-C245-4862-A626-8A11EA543D00}"/>
              </a:ext>
            </a:extLst>
          </p:cNvPr>
          <p:cNvSpPr txBox="1"/>
          <p:nvPr/>
        </p:nvSpPr>
        <p:spPr>
          <a:xfrm>
            <a:off x="8680252" y="6269665"/>
            <a:ext cx="245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49C958-D51A-432E-BB28-FFD09F31BEA1}"/>
              </a:ext>
            </a:extLst>
          </p:cNvPr>
          <p:cNvSpPr txBox="1"/>
          <p:nvPr/>
        </p:nvSpPr>
        <p:spPr>
          <a:xfrm>
            <a:off x="107504" y="836712"/>
            <a:ext cx="4752528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storm covers the sky with mist,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Swirling snow whirlwinds;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Like an animal, she howls,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She'll cry like a child.,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That's on the dilapidated roof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Suddenly the straw will make a noise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Like a belated traveler,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There's a knock on our window.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dilapidated shack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sad and dark.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you, my old lady,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she fallen silent at the window?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is she weary of the storm's howling?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friend, are you tired?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are you dozing under the buzzing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your spinning wheel?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A2086B-DCFC-4BF2-A089-54986D0A8F53}"/>
              </a:ext>
            </a:extLst>
          </p:cNvPr>
          <p:cNvSpPr txBox="1"/>
          <p:nvPr/>
        </p:nvSpPr>
        <p:spPr>
          <a:xfrm>
            <a:off x="4716016" y="836712"/>
            <a:ext cx="4608512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Let's have a drink, my dear friend,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poor youth's companion,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Let's have a drink to ease our sorrow.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will make our hearts feel better.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 me a song about a titmouse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Living quietly across the sea,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 me a song about a maiden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went to fetch some water in the morning.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storm covers the sky with darkness,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snow swirls in the wind;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Sometimes it howls like a beast,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Sometimes it cries like a child.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Let's drink, my dear friend,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friend of my poor youth,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Let's drink to forget our sorrows.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FA761A-9B00-4F0F-8CF2-1501327D4FCF}"/>
              </a:ext>
            </a:extLst>
          </p:cNvPr>
          <p:cNvSpPr txBox="1"/>
          <p:nvPr/>
        </p:nvSpPr>
        <p:spPr>
          <a:xfrm>
            <a:off x="3059832" y="173533"/>
            <a:ext cx="43924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Winter evening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4D3A4C-EC9B-4D82-9C9F-DC317A33589B}"/>
              </a:ext>
            </a:extLst>
          </p:cNvPr>
          <p:cNvSpPr txBox="1"/>
          <p:nvPr/>
        </p:nvSpPr>
        <p:spPr>
          <a:xfrm>
            <a:off x="8748464" y="6251106"/>
            <a:ext cx="288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990225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D4FA51-4FCA-44F0-AF70-043F1DCA28A0}"/>
              </a:ext>
            </a:extLst>
          </p:cNvPr>
          <p:cNvSpPr txBox="1"/>
          <p:nvPr/>
        </p:nvSpPr>
        <p:spPr>
          <a:xfrm>
            <a:off x="323528" y="914236"/>
            <a:ext cx="3888432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Олуја мглоја небо кроје,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Вихри снежних крута;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Као звер, завија,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Плакаће као дете,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 је по крову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Одједном ће слама бучити,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 је путник закаснио,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прозору ће нас ухватити.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оронула колиба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тужна и мрачна.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Шта си ти, моја старица,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Ћути на прозору?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олује завијањем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Ти, пријатељу мој, уморан си,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спаваш испод зујања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Своје вретено?</a:t>
            </a:r>
            <a:br>
              <a:rPr lang="ru-RU" dirty="0"/>
            </a:b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8AF343-5417-4A4E-9DFA-E578C9B5DD3C}"/>
              </a:ext>
            </a:extLst>
          </p:cNvPr>
          <p:cNvSpPr txBox="1"/>
          <p:nvPr/>
        </p:nvSpPr>
        <p:spPr>
          <a:xfrm>
            <a:off x="5039544" y="914236"/>
            <a:ext cx="410445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Пиће, добра девојка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Јадна младост моја,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Пијмо од туге; где је шоља?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Срце ће бити весело.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Отпевај ми песму као Сиса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Тихо иза мора живела;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Певај ми песму као девојка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Ујутру сам ишла за водом.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Олуја мглоја небо кроје,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Вихри снежних крута;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Као звер, завија,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Плакаће као дете.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Пиће, добра девојка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Јадна младост моја,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Пијмо од туге: где је шоља?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Срце ће бити весело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45A6D5-534E-48D1-9D9A-23D4036DC45A}"/>
              </a:ext>
            </a:extLst>
          </p:cNvPr>
          <p:cNvSpPr txBox="1"/>
          <p:nvPr/>
        </p:nvSpPr>
        <p:spPr>
          <a:xfrm>
            <a:off x="2987824" y="142176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«Зимско вече»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F0CDF0-81C9-42C7-8314-94B0D21630CB}"/>
              </a:ext>
            </a:extLst>
          </p:cNvPr>
          <p:cNvSpPr txBox="1"/>
          <p:nvPr/>
        </p:nvSpPr>
        <p:spPr>
          <a:xfrm>
            <a:off x="8766212" y="6261406"/>
            <a:ext cx="288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137253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47BD3E-A18F-44EB-88E6-1CB81B1CB620}"/>
              </a:ext>
            </a:extLst>
          </p:cNvPr>
          <p:cNvSpPr txBox="1"/>
          <p:nvPr/>
        </p:nvSpPr>
        <p:spPr>
          <a:xfrm>
            <a:off x="312575" y="933301"/>
            <a:ext cx="4248472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Ciel de brume; la tempête</a:t>
            </a:r>
            <a:b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Tourbillonne en flocons blancs,</a:t>
            </a:r>
            <a:b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Vient hurler comme une bête,</a:t>
            </a:r>
            <a:b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 gémit comme un enfant,</a:t>
            </a:r>
            <a:b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soufflant soudain pénètre</a:t>
            </a:r>
            <a:b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Dans le vieux chaume avec bruit,</a:t>
            </a:r>
            <a:b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Elle frappe à la fenêtre,</a:t>
            </a:r>
            <a:b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Voyageur pris par la nuit.</a:t>
            </a:r>
          </a:p>
          <a:p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chaumière est triste et sombre,</a:t>
            </a:r>
            <a:b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Chère vieille, qu’as-tu donc</a:t>
            </a:r>
            <a:b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rester dans la pénombre,</a:t>
            </a:r>
            <a:b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Sans plus dire ta chanson?</a:t>
            </a:r>
            <a:b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C’est la bise qui résonne</a:t>
            </a:r>
            <a:b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Et, hurlant, t’abasourdit?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 la ronde monotone</a:t>
            </a:r>
            <a:b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 fuseau qui t’assoupit?</a:t>
            </a:r>
          </a:p>
          <a:p>
            <a:br>
              <a:rPr lang="fr-FR" dirty="0"/>
            </a:b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9B1041-8ABD-48FC-9D13-312D68AF206A}"/>
              </a:ext>
            </a:extLst>
          </p:cNvPr>
          <p:cNvSpPr txBox="1"/>
          <p:nvPr/>
        </p:nvSpPr>
        <p:spPr>
          <a:xfrm>
            <a:off x="4860032" y="933301"/>
            <a:ext cx="4355976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Mais buvons, compagne chère</a:t>
            </a:r>
            <a:b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D’une enfance de malheur!</a:t>
            </a:r>
            <a:b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Noyons tout chagrin! qu’un verre</a:t>
            </a:r>
            <a:b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Mette de la joie au cœur!</a:t>
            </a:r>
            <a:b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Chante comme l’hirondelle,</a:t>
            </a:r>
            <a:b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Doucement vivait au loin;</a:t>
            </a:r>
            <a:b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Chante-moi comme la belle</a:t>
            </a:r>
            <a:b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Puisait l’eau chaque matin.</a:t>
            </a:r>
          </a:p>
          <a:p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Ciel de brume; la tempête</a:t>
            </a:r>
            <a:b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Tourbillonne en flocons blancs,</a:t>
            </a:r>
            <a:b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Vient hurler comme une bête</a:t>
            </a:r>
            <a:b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 gémit comme un enfant.</a:t>
            </a:r>
            <a:b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Mais buvons, compagne chère</a:t>
            </a:r>
            <a:b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D’une enfance de malheur!</a:t>
            </a:r>
            <a:b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Noyons tout chagrin! qu’un verre</a:t>
            </a:r>
            <a:b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Mette de la joie au cœur!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4A7C6-9660-4548-B537-4D4AE6B222DB}"/>
              </a:ext>
            </a:extLst>
          </p:cNvPr>
          <p:cNvSpPr txBox="1"/>
          <p:nvPr/>
        </p:nvSpPr>
        <p:spPr>
          <a:xfrm>
            <a:off x="3275856" y="138500"/>
            <a:ext cx="3600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Soir d’hiver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4464A8-820F-413A-8FAA-5E4360B5129F}"/>
              </a:ext>
            </a:extLst>
          </p:cNvPr>
          <p:cNvSpPr txBox="1"/>
          <p:nvPr/>
        </p:nvSpPr>
        <p:spPr>
          <a:xfrm>
            <a:off x="8723413" y="6309319"/>
            <a:ext cx="216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504451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FE8FB7-62AE-4721-ADAF-6887DF520DEC}"/>
              </a:ext>
            </a:extLst>
          </p:cNvPr>
          <p:cNvSpPr txBox="1"/>
          <p:nvPr/>
        </p:nvSpPr>
        <p:spPr>
          <a:xfrm>
            <a:off x="467544" y="1412776"/>
            <a:ext cx="82089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 С. Пушкин написал «Зимний вечер» во время ссылки в Михайловское. В 1824 году поэт вернулся из южной ссылки, был полон надежд на встречу с друзьями и свободную жизнь, но не успел вполне насладиться светским обществом, как был обвинен в вольнодумстве и отправлен на два года в родовое имение.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3888EA-E6CA-4EDD-A9DF-8D0B4B5EE87E}"/>
              </a:ext>
            </a:extLst>
          </p:cNvPr>
          <p:cNvSpPr txBox="1"/>
          <p:nvPr/>
        </p:nvSpPr>
        <p:spPr>
          <a:xfrm>
            <a:off x="1277634" y="332656"/>
            <a:ext cx="6588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создания стихотворения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9AFD20-B3EF-44FF-BD7D-C532D591C7EA}"/>
              </a:ext>
            </a:extLst>
          </p:cNvPr>
          <p:cNvSpPr txBox="1"/>
          <p:nvPr/>
        </p:nvSpPr>
        <p:spPr>
          <a:xfrm>
            <a:off x="8784468" y="6306422"/>
            <a:ext cx="216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82F9FF-8208-4B35-A901-2E3D8742B9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84" t="31222" r="1181" b="27703"/>
          <a:stretch/>
        </p:blipFill>
        <p:spPr>
          <a:xfrm>
            <a:off x="359532" y="3933056"/>
            <a:ext cx="8424936" cy="2520280"/>
          </a:xfrm>
          <a:prstGeom prst="round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E3DDF9EE-5252-4307-9A66-2F5B01A4935D}"/>
              </a:ext>
            </a:extLst>
          </p:cNvPr>
          <p:cNvSpPr/>
          <p:nvPr/>
        </p:nvSpPr>
        <p:spPr>
          <a:xfrm>
            <a:off x="107504" y="3721100"/>
            <a:ext cx="648072" cy="57199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C4DC66-63A6-4379-96E4-D10B8B80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6154606"/>
            <a:ext cx="670618" cy="597460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F3ACF7F6-DCA7-4F40-8E46-2D2BF53A3AB7}"/>
              </a:ext>
            </a:extLst>
          </p:cNvPr>
          <p:cNvSpPr/>
          <p:nvPr/>
        </p:nvSpPr>
        <p:spPr>
          <a:xfrm>
            <a:off x="480728" y="6017220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7850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636</TotalTime>
  <Words>1907</Words>
  <Application>Microsoft Office PowerPoint</Application>
  <PresentationFormat>Экран (4:3)</PresentationFormat>
  <Paragraphs>135</Paragraphs>
  <Slides>28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Arial</vt:lpstr>
      <vt:lpstr>Calibri</vt:lpstr>
      <vt:lpstr>Times New Roman</vt:lpstr>
      <vt:lpstr>Тема Office</vt:lpstr>
      <vt:lpstr>Александр Сергеевич Пушкин «Зимний вечер»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Обоснование выбора стихотворения</vt:lpstr>
      <vt:lpstr>Живопись </vt:lpstr>
      <vt:lpstr>Презентация PowerPoint</vt:lpstr>
      <vt:lpstr>Романс на стихи Александра Пушкина "Зимний вечер". Поет Олег Даль (1979)</vt:lpstr>
      <vt:lpstr>Комета Jony.  Альбом Комета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Ментальная карта, созданная ИИ (Grok)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Александр Сергеевич Пушкин «Зимний вечер»</dc:title>
  <dc:creator>Алёна Кулагина</dc:creator>
  <cp:lastModifiedBy>Daria</cp:lastModifiedBy>
  <cp:revision>72</cp:revision>
  <dcterms:created xsi:type="dcterms:W3CDTF">2026-03-09T08:59:51Z</dcterms:created>
  <dcterms:modified xsi:type="dcterms:W3CDTF">2026-04-12T10:56:50Z</dcterms:modified>
</cp:coreProperties>
</file>