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7" r:id="rId2"/>
    <p:sldId id="330" r:id="rId3"/>
    <p:sldId id="333" r:id="rId4"/>
    <p:sldId id="324" r:id="rId5"/>
    <p:sldId id="321" r:id="rId6"/>
    <p:sldId id="336" r:id="rId7"/>
    <p:sldId id="337" r:id="rId8"/>
    <p:sldId id="327" r:id="rId9"/>
    <p:sldId id="339" r:id="rId10"/>
    <p:sldId id="340" r:id="rId11"/>
    <p:sldId id="341" r:id="rId12"/>
    <p:sldId id="326" r:id="rId13"/>
    <p:sldId id="335" r:id="rId14"/>
    <p:sldId id="334" r:id="rId15"/>
    <p:sldId id="342" r:id="rId16"/>
    <p:sldId id="332" r:id="rId17"/>
    <p:sldId id="338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A1C"/>
    <a:srgbClr val="9F7865"/>
    <a:srgbClr val="3B3727"/>
    <a:srgbClr val="A85D3A"/>
    <a:srgbClr val="F5F1EF"/>
    <a:srgbClr val="A65B3A"/>
    <a:srgbClr val="A9D7D9"/>
    <a:srgbClr val="93D3D9"/>
    <a:srgbClr val="AAD6FF"/>
    <a:srgbClr val="B2C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879" autoAdjust="0"/>
  </p:normalViewPr>
  <p:slideViewPr>
    <p:cSldViewPr snapToGrid="0">
      <p:cViewPr varScale="1">
        <p:scale>
          <a:sx n="90" d="100"/>
          <a:sy n="90" d="100"/>
        </p:scale>
        <p:origin x="629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4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2A5AE42-7DC1-8140-9B13-146984FDEF22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E8F75F72-8950-AF4F-9381-1D26FB547EA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775476F-A808-1F46-A368-07984F6DA2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908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2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284" y="3163824"/>
            <a:ext cx="5591432" cy="713232"/>
          </a:xfrm>
        </p:spPr>
        <p:txBody>
          <a:bodyPr rtlCol="0" anchor="t">
            <a:noAutofit/>
          </a:bodyPr>
          <a:lstStyle>
            <a:lvl1pPr algn="ctr">
              <a:defRPr lang="ru-RU" sz="4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0" y="2542032"/>
            <a:ext cx="4866640" cy="438912"/>
          </a:xfrm>
        </p:spPr>
        <p:txBody>
          <a:bodyPr rtlCol="0"/>
          <a:lstStyle>
            <a:lvl1pPr marL="0" indent="0" algn="ctr"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RU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RU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RU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RU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RU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055435"/>
            <a:ext cx="12192000" cy="2648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-61536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367464"/>
            <a:ext cx="11740896" cy="20555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68" y="3075540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4041648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73168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RU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F985769-113A-DF15-0359-78B06126CA6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53668" y="3666744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RU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зображения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544268" y="226441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4253" y="4413884"/>
            <a:ext cx="2194560" cy="569595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996670" y="226441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32063" y="4394081"/>
            <a:ext cx="2194560" cy="589398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49072" y="226441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94625" y="4413885"/>
            <a:ext cx="2194560" cy="589398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4" name="Нижний колонтитул 5">
            <a:extLst>
              <a:ext uri="{FF2B5EF4-FFF2-40B4-BE49-F238E27FC236}">
                <a16:creationId xmlns:a16="http://schemas.microsoft.com/office/drawing/2014/main" id="{51ACD1D2-913C-7E43-3334-5E2EE1E71A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784" y="6356350"/>
            <a:ext cx="41148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5" name="Номер слайда 6">
            <a:extLst>
              <a:ext uri="{FF2B5EF4-FFF2-40B4-BE49-F238E27FC236}">
                <a16:creationId xmlns:a16="http://schemas.microsoft.com/office/drawing/2014/main" id="{97F4A8EA-6EA7-EEB3-DDC8-13706CE21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97112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число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8D39C64-BD11-078C-9918-C61915360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705" y="1570629"/>
            <a:ext cx="3749040" cy="357834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3" name="Рисунок 2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1154D9C6-A5E6-826A-057F-E747FCE83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7613" y="1361923"/>
            <a:ext cx="1562100" cy="4394200"/>
          </a:xfrm>
          <a:prstGeom prst="rect">
            <a:avLst/>
          </a:prstGeom>
        </p:spPr>
      </p:pic>
      <p:pic>
        <p:nvPicPr>
          <p:cNvPr id="5" name="Рисунок 4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F7D4B7FF-5096-A31D-06E2-7FB16EE8F3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2802">
            <a:off x="5721350" y="213461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119" y="1437615"/>
            <a:ext cx="3922776" cy="4242816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2780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 rtl="0"/>
            <a:r>
              <a:rPr lang="ru-RU" dirty="0"/>
              <a:t>X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F42F01A6-2296-3E1F-EF81-CA2E24A8757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2119" y="1437615"/>
            <a:ext cx="3922776" cy="4572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9" name="Нижний колонтитул 5">
            <a:extLst>
              <a:ext uri="{FF2B5EF4-FFF2-40B4-BE49-F238E27FC236}">
                <a16:creationId xmlns:a16="http://schemas.microsoft.com/office/drawing/2014/main" id="{396A0109-3A78-F6D5-7AAA-6A03D18357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72119" y="6356350"/>
            <a:ext cx="3922776" cy="365125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20" name="Номер слайда 6">
            <a:extLst>
              <a:ext uri="{FF2B5EF4-FFF2-40B4-BE49-F238E27FC236}">
                <a16:creationId xmlns:a16="http://schemas.microsoft.com/office/drawing/2014/main" id="{48EB97DC-3CB3-2050-4885-8E50824F04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97112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число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6096000" y="0"/>
            <a:ext cx="6096000" cy="6869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6F8EF2C-11DE-25F6-B26C-8B73CA29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944" y="1399032"/>
            <a:ext cx="1024128" cy="512064"/>
          </a:xfrm>
        </p:spPr>
        <p:txBody>
          <a:bodyPr rtlCol="0">
            <a:noAutofit/>
          </a:bodyPr>
          <a:lstStyle>
            <a:lvl1pPr algn="ctr">
              <a:defRPr lang="ru-RU" sz="2000">
                <a:latin typeface="+mn-lt"/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B072207-AA92-79CD-5E5B-FF5161E958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6095999" cy="6857999"/>
          </a:xfrm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9056565" y="1652568"/>
            <a:ext cx="970220" cy="2236127"/>
          </a:xfrm>
          <a:prstGeom prst="rect">
            <a:avLst/>
          </a:prstGeom>
        </p:spPr>
      </p:pic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3616" y="2323348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6619" y="1359345"/>
            <a:ext cx="3922776" cy="4242816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2780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 rtl="0"/>
            <a:r>
              <a:rPr lang="ru-RU" dirty="0"/>
              <a:t>X</a:t>
            </a:r>
          </a:p>
        </p:txBody>
      </p:sp>
      <p:sp>
        <p:nvSpPr>
          <p:cNvPr id="15" name="Номер слайда 6">
            <a:extLst>
              <a:ext uri="{FF2B5EF4-FFF2-40B4-BE49-F238E27FC236}">
                <a16:creationId xmlns:a16="http://schemas.microsoft.com/office/drawing/2014/main" id="{3BB1421B-0330-F994-05B3-B7643F78BB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97112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RU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1248" y="6356350"/>
            <a:ext cx="41148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97112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A8DD443-A9C0-3688-DC5F-5ABBF5A61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10515600" cy="3548501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RU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RU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RU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RU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RU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RU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4276" y="6356350"/>
            <a:ext cx="41148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97112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RU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RU" sz="14000" b="1">
                <a:solidFill>
                  <a:schemeClr val="accent5">
                    <a:lumMod val="60000"/>
                    <a:lumOff val="40000"/>
                  </a:schemeClr>
                </a:solidFill>
                <a:latin typeface="+mj-cs"/>
                <a:cs typeface="+mj-cs"/>
              </a:defRPr>
            </a:lvl1pPr>
          </a:lstStyle>
          <a:p>
            <a:pPr lvl="0" rtl="0"/>
            <a:r>
              <a:rPr lang="ru-RU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RU" sz="14000" b="1">
                <a:solidFill>
                  <a:schemeClr val="accent5">
                    <a:lumMod val="60000"/>
                    <a:lumOff val="40000"/>
                  </a:schemeClr>
                </a:solidFill>
                <a:latin typeface="+mj-cs"/>
                <a:cs typeface="+mj-cs"/>
              </a:defRPr>
            </a:lvl1pPr>
          </a:lstStyle>
          <a:p>
            <a:pPr lvl="0" rtl="0"/>
            <a:r>
              <a:rPr lang="ru-RU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Три столбца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RU" sz="2000" b="0"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RU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RU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RU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RU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RU" sz="11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RU" sz="2000" b="0"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RU" sz="1600"/>
            </a:lvl1pPr>
            <a:lvl2pPr>
              <a:buClr>
                <a:srgbClr val="73292A"/>
              </a:buClr>
              <a:defRPr lang="ru-RU" sz="1400"/>
            </a:lvl2pPr>
            <a:lvl3pPr>
              <a:buClr>
                <a:srgbClr val="73292A"/>
              </a:buClr>
              <a:defRPr lang="ru-RU" sz="1200"/>
            </a:lvl3pPr>
            <a:lvl4pPr>
              <a:buClr>
                <a:srgbClr val="73292A"/>
              </a:buClr>
              <a:defRPr lang="ru-RU" sz="1100"/>
            </a:lvl4pPr>
            <a:lvl5pPr>
              <a:buClr>
                <a:srgbClr val="73292A"/>
              </a:buClr>
              <a:defRPr lang="ru-RU" sz="11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679" y="6356350"/>
            <a:ext cx="41148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112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RU" sz="2000" b="0"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RU" sz="1600"/>
            </a:lvl1pPr>
            <a:lvl2pPr>
              <a:buClr>
                <a:srgbClr val="73292A"/>
              </a:buClr>
              <a:defRPr lang="ru-RU" sz="1400"/>
            </a:lvl2pPr>
            <a:lvl3pPr>
              <a:buClr>
                <a:srgbClr val="73292A"/>
              </a:buClr>
              <a:defRPr lang="ru-RU" sz="1200"/>
            </a:lvl3pPr>
            <a:lvl4pPr>
              <a:buClr>
                <a:srgbClr val="73292A"/>
              </a:buClr>
              <a:defRPr lang="ru-RU" sz="1100"/>
            </a:lvl4pPr>
            <a:lvl5pPr>
              <a:buClr>
                <a:srgbClr val="73292A"/>
              </a:buClr>
              <a:defRPr lang="ru-RU" sz="11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8" r:id="rId4"/>
    <p:sldLayoutId id="2147483653" r:id="rId5"/>
    <p:sldLayoutId id="2147483662" r:id="rId6"/>
    <p:sldLayoutId id="2147483659" r:id="rId7"/>
    <p:sldLayoutId id="2147483665" r:id="rId8"/>
    <p:sldLayoutId id="2147483664" r:id="rId9"/>
    <p:sldLayoutId id="2147483667" r:id="rId10"/>
    <p:sldLayoutId id="214748365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RU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RU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RU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RU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RU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otarhiv.ru/ruskomp/titovi/noti/1%20(47)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su/NYqam" TargetMode="External"/><Relationship Id="rId3" Type="http://schemas.openxmlformats.org/officeDocument/2006/relationships/image" Target="../media/image34.jpeg"/><Relationship Id="rId7" Type="http://schemas.openxmlformats.org/officeDocument/2006/relationships/hyperlink" Target="https://clck.su/HtRzP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lck.su/xCdNl" TargetMode="External"/><Relationship Id="rId5" Type="http://schemas.openxmlformats.org/officeDocument/2006/relationships/hyperlink" Target="https://clck.su/nlRzJ" TargetMode="External"/><Relationship Id="rId4" Type="http://schemas.openxmlformats.org/officeDocument/2006/relationships/hyperlink" Target="https://clck.su/fXZj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ilenakotvickaa@gmail.com" TargetMode="External"/><Relationship Id="rId2" Type="http://schemas.openxmlformats.org/officeDocument/2006/relationships/hyperlink" Target="mailto:tolmachiovadi@yandex.ru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mariabyzgaeva@gmail.com" TargetMode="External"/><Relationship Id="rId5" Type="http://schemas.openxmlformats.org/officeDocument/2006/relationships/hyperlink" Target="mailto:pronichevavika@gmail.com" TargetMode="External"/><Relationship Id="rId4" Type="http://schemas.openxmlformats.org/officeDocument/2006/relationships/hyperlink" Target="mailto:lihomariya074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ilenakotvickaa@gmail.com" TargetMode="External"/><Relationship Id="rId2" Type="http://schemas.openxmlformats.org/officeDocument/2006/relationships/hyperlink" Target="mailto:tolmachiovadi@yandex.ru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mariabyzgaeva@gmail.com" TargetMode="External"/><Relationship Id="rId5" Type="http://schemas.openxmlformats.org/officeDocument/2006/relationships/hyperlink" Target="mailto:pronichevavika@gmail.com" TargetMode="External"/><Relationship Id="rId4" Type="http://schemas.openxmlformats.org/officeDocument/2006/relationships/hyperlink" Target="mailto:lihomariya074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vk.com/video-1308186_17156245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rusmuseumvrm.ru/reference/classifier/author/danko_ny/index.php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4279" y="1676400"/>
            <a:ext cx="4583441" cy="1905000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4400" dirty="0">
                <a:solidFill>
                  <a:srgbClr val="A85D3A"/>
                </a:solidFill>
              </a:rPr>
              <a:t>Атлас русской поэзии. «Бахчисарайский фонтан»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E065B-0241-337B-C2DE-55E11F1E8C65}"/>
              </a:ext>
            </a:extLst>
          </p:cNvPr>
          <p:cNvSpPr txBox="1"/>
          <p:nvPr/>
        </p:nvSpPr>
        <p:spPr>
          <a:xfrm>
            <a:off x="4387075" y="4417070"/>
            <a:ext cx="3417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A85D3A"/>
                </a:solidFill>
                <a:latin typeface="+mj-lt"/>
              </a:rPr>
              <a:t>А.С.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2480575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E9F23-6AC5-5C2E-A542-D5B0AA4B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Иллюстрация к произведению А.С. Пушкина «Бахчисарайский фонтан». 1901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80D7C8-AAE4-38AB-5EAD-5A8FD20FC1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5456ECF-0B30-E1E4-BC7F-CB28139B26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03" y="2407760"/>
            <a:ext cx="3110000" cy="398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4846969-7CC4-A123-F22E-B3EE0BB142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98" y="2407759"/>
            <a:ext cx="3163801" cy="39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C934C-99B4-4F90-39DE-158407D95217}"/>
              </a:ext>
            </a:extLst>
          </p:cNvPr>
          <p:cNvSpPr txBox="1"/>
          <p:nvPr/>
        </p:nvSpPr>
        <p:spPr>
          <a:xfrm>
            <a:off x="7315200" y="6394526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F7865"/>
                </a:solidFill>
                <a:latin typeface="+mj-lt"/>
              </a:rPr>
              <a:t>Лебедев Клавдий Васильевич</a:t>
            </a:r>
          </a:p>
        </p:txBody>
      </p:sp>
    </p:spTree>
    <p:extLst>
      <p:ext uri="{BB962C8B-B14F-4D97-AF65-F5344CB8AC3E}">
        <p14:creationId xmlns:p14="http://schemas.microsoft.com/office/powerpoint/2010/main" val="145807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CD42D-654D-E6D7-47A7-B42815D3B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Музыка Титова Николая Сергеевича</a:t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5454A4-65F2-439A-27C5-833A67C338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2548" y="2484966"/>
            <a:ext cx="2666104" cy="3548063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D3ACCCA-F4EE-0F7B-0187-6BB8F5DE2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9F7865"/>
                </a:solidFill>
                <a:effectLst/>
                <a:latin typeface="+mj-lt"/>
              </a:rPr>
              <a:t>Титов Н. С.</a:t>
            </a:r>
            <a:r>
              <a:rPr lang="ru-RU" b="0" i="0" dirty="0">
                <a:solidFill>
                  <a:srgbClr val="9F7865"/>
                </a:solidFill>
                <a:effectLst/>
                <a:latin typeface="+mj-lt"/>
              </a:rPr>
              <a:t> Фонтану Бахчисарайского дворца "Фонтан любви, фонтан живой...", для голоса с фортепиано / музыка Н. С. Титова; слова А. С. Пушкина</a:t>
            </a:r>
            <a:endParaRPr lang="ru-RU" dirty="0">
              <a:solidFill>
                <a:srgbClr val="9F7865"/>
              </a:solidFill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1F65B-944D-AFCD-2106-89AFA4A66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3A3A9-831A-5D57-E8BF-998E5FFBCF93}"/>
              </a:ext>
            </a:extLst>
          </p:cNvPr>
          <p:cNvSpPr txBox="1"/>
          <p:nvPr/>
        </p:nvSpPr>
        <p:spPr>
          <a:xfrm>
            <a:off x="635000" y="5978524"/>
            <a:ext cx="502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7865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https://notarhiv.ru/ruskomp/titovi/noti/1%20(47).pdf</a:t>
            </a:r>
            <a:endParaRPr lang="ru-RU" dirty="0">
              <a:solidFill>
                <a:srgbClr val="9F7865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8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76730-0B30-C4EA-C830-EAA36B21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982381"/>
            <a:ext cx="9884664" cy="731520"/>
          </a:xfrm>
        </p:spPr>
        <p:txBody>
          <a:bodyPr/>
          <a:lstStyle/>
          <a:p>
            <a:r>
              <a:rPr lang="ru-RU" b="1" dirty="0"/>
              <a:t>Ментальная карта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AC452-3BE9-D7D8-747B-EE55AE46AE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65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B9B6-9FD6-04E1-C459-A4ACD224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7FB907-342F-7F2B-69AB-E82303006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A64CC6-BF4A-49A9-F607-D7306E64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42" y="590700"/>
            <a:ext cx="7982712" cy="56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54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005073-669E-6DEA-62AE-ED8FF9EFC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26244" y="6261101"/>
            <a:ext cx="2743200" cy="365125"/>
          </a:xfrm>
        </p:spPr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C7613C1-2FBA-6364-3FB3-3A0F7790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6525"/>
            <a:ext cx="4326467" cy="6489701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C547B5E-2832-5149-2EC3-6FC45655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28" y="627591"/>
            <a:ext cx="5392209" cy="539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9F6B2-C6F9-D38A-0DC5-D4C80A8C1EF0}"/>
              </a:ext>
            </a:extLst>
          </p:cNvPr>
          <p:cNvSpPr txBox="1"/>
          <p:nvPr/>
        </p:nvSpPr>
        <p:spPr>
          <a:xfrm>
            <a:off x="6553198" y="2875002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B3727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https://clck.su/fXZjM</a:t>
            </a:r>
            <a:endParaRPr lang="ru-RU" sz="1100" dirty="0">
              <a:solidFill>
                <a:srgbClr val="3B3727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AFE45-E639-658B-A654-9798C2C883C3}"/>
              </a:ext>
            </a:extLst>
          </p:cNvPr>
          <p:cNvSpPr txBox="1"/>
          <p:nvPr/>
        </p:nvSpPr>
        <p:spPr>
          <a:xfrm>
            <a:off x="10320809" y="2982724"/>
            <a:ext cx="13260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A3A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https://clck.su/nlRzJ</a:t>
            </a:r>
            <a:endParaRPr lang="ru-RU" sz="1100" dirty="0">
              <a:solidFill>
                <a:srgbClr val="4A3A1C"/>
              </a:solidFill>
              <a:latin typeface="+mj-lt"/>
            </a:endParaRPr>
          </a:p>
          <a:p>
            <a:endParaRPr lang="ru-RU" sz="1200" dirty="0">
              <a:solidFill>
                <a:srgbClr val="9F7865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F4EF5-DC02-4791-E303-D81525516B99}"/>
              </a:ext>
            </a:extLst>
          </p:cNvPr>
          <p:cNvSpPr txBox="1"/>
          <p:nvPr/>
        </p:nvSpPr>
        <p:spPr>
          <a:xfrm>
            <a:off x="6679133" y="5248354"/>
            <a:ext cx="13821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A3A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https://clck.su/xCdNl</a:t>
            </a:r>
            <a:endParaRPr lang="ru-RU" sz="1100" dirty="0">
              <a:solidFill>
                <a:srgbClr val="4A3A1C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08F65-45B0-8B9B-A4F5-F9570BA3327F}"/>
              </a:ext>
            </a:extLst>
          </p:cNvPr>
          <p:cNvSpPr txBox="1"/>
          <p:nvPr/>
        </p:nvSpPr>
        <p:spPr>
          <a:xfrm>
            <a:off x="8419570" y="5416887"/>
            <a:ext cx="13821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A3A1C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https://clck.su/HtRzP</a:t>
            </a:r>
            <a:endParaRPr lang="ru-RU" sz="1100" dirty="0">
              <a:solidFill>
                <a:srgbClr val="4A3A1C"/>
              </a:solidFill>
              <a:latin typeface="+mj-lt"/>
            </a:endParaRPr>
          </a:p>
          <a:p>
            <a:endParaRPr lang="ru-RU" sz="1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88750-8475-EAF7-3C2C-025CA4880D5B}"/>
              </a:ext>
            </a:extLst>
          </p:cNvPr>
          <p:cNvSpPr txBox="1"/>
          <p:nvPr/>
        </p:nvSpPr>
        <p:spPr>
          <a:xfrm>
            <a:off x="10257490" y="5416887"/>
            <a:ext cx="14526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A3A1C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https://clck.su/NYqam</a:t>
            </a:r>
            <a:endParaRPr lang="ru-RU" sz="1100" dirty="0">
              <a:solidFill>
                <a:srgbClr val="4A3A1C"/>
              </a:solidFill>
              <a:latin typeface="+mj-lt"/>
            </a:endParaRPr>
          </a:p>
          <a:p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327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ACEC4-37AA-9227-3AD6-DD461212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ментальных карт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AF63C-F427-157C-DCC3-1180CC70D0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МК нашей команды:</a:t>
            </a:r>
          </a:p>
          <a:p>
            <a:r>
              <a:rPr lang="ru-RU" dirty="0"/>
              <a:t>Сведения из биографии автора</a:t>
            </a:r>
          </a:p>
          <a:p>
            <a:r>
              <a:rPr lang="ru-RU" dirty="0"/>
              <a:t>Исторический контекст</a:t>
            </a:r>
          </a:p>
          <a:p>
            <a:r>
              <a:rPr lang="ru-RU" dirty="0"/>
              <a:t>Темы и мотивы </a:t>
            </a:r>
          </a:p>
          <a:p>
            <a:r>
              <a:rPr lang="ru-RU" dirty="0"/>
              <a:t>-</a:t>
            </a:r>
          </a:p>
          <a:p>
            <a:r>
              <a:rPr lang="ru-RU" dirty="0"/>
              <a:t>-</a:t>
            </a:r>
          </a:p>
          <a:p>
            <a:r>
              <a:rPr lang="ru-RU" dirty="0"/>
              <a:t>Влияние на искусство 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5F9E19-BEA3-BD2A-42FB-BC51E781D7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МК искусственного интеллекта:</a:t>
            </a:r>
          </a:p>
          <a:p>
            <a:r>
              <a:rPr lang="ru-RU" dirty="0"/>
              <a:t>-</a:t>
            </a:r>
          </a:p>
          <a:p>
            <a:r>
              <a:rPr lang="ru-RU" dirty="0"/>
              <a:t>-</a:t>
            </a:r>
          </a:p>
          <a:p>
            <a:r>
              <a:rPr lang="ru-RU" dirty="0"/>
              <a:t>Темы и мотивы</a:t>
            </a:r>
          </a:p>
          <a:p>
            <a:r>
              <a:rPr lang="ru-RU" dirty="0"/>
              <a:t>Иллюстрации </a:t>
            </a:r>
          </a:p>
          <a:p>
            <a:r>
              <a:rPr lang="ru-RU" dirty="0"/>
              <a:t>Символы/ассоциации</a:t>
            </a:r>
          </a:p>
          <a:p>
            <a:r>
              <a:rPr lang="ru-RU" dirty="0"/>
              <a:t>Влияние на искусство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68C1F-3A01-5FDD-6FCC-DB979C27D5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7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85CF3-AC54-D005-C825-18520859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Искусственные интеллекты, которые были задействованы: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4712B-69FB-28EF-5F61-4D41B812C8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+mj-lt"/>
              </a:rPr>
              <a:t>C</a:t>
            </a:r>
            <a:r>
              <a:rPr lang="af-ZA" dirty="0">
                <a:latin typeface="+mj-lt"/>
              </a:rPr>
              <a:t>hatgpt.com</a:t>
            </a:r>
          </a:p>
          <a:p>
            <a:r>
              <a:rPr lang="af-ZA" dirty="0">
                <a:latin typeface="+mj-lt"/>
              </a:rPr>
              <a:t>Gemini</a:t>
            </a:r>
            <a:endParaRPr lang="ru-RU" dirty="0">
              <a:latin typeface="+mj-lt"/>
            </a:endParaRPr>
          </a:p>
          <a:p>
            <a:r>
              <a:rPr lang="af-ZA" dirty="0">
                <a:latin typeface="+mj-lt"/>
              </a:rPr>
              <a:t>SeaArt.ai</a:t>
            </a:r>
            <a:endParaRPr lang="ru-RU" dirty="0">
              <a:latin typeface="+mj-lt"/>
            </a:endParaRPr>
          </a:p>
          <a:p>
            <a:r>
              <a:rPr lang="af-ZA" dirty="0">
                <a:latin typeface="+mj-lt"/>
              </a:rPr>
              <a:t>Chat.qwen.ai</a:t>
            </a: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0E91FA-B6DB-98EA-5E1B-EA56DF2826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81D319-4356-088F-D7C0-987D30171E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246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AF19D-5571-8EA0-83F4-63D11F41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 проектом работали: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8EE38-AFD5-FF30-5FB3-B44CD4F0F4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Ицкович Татьяна Викторовна (</a:t>
            </a:r>
            <a:r>
              <a:rPr lang="ru-RU" dirty="0">
                <a:solidFill>
                  <a:srgbClr val="9F7865"/>
                </a:solidFill>
                <a:latin typeface="+mj-lt"/>
              </a:rPr>
              <a:t>научный руководитель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ru-RU" dirty="0">
                <a:latin typeface="+mj-lt"/>
              </a:rPr>
              <a:t>Толмачёва Диана Юрьевна (</a:t>
            </a:r>
            <a:r>
              <a:rPr lang="en-US" dirty="0">
                <a:solidFill>
                  <a:srgbClr val="9F7865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tolmachiovadi@yandex.ru</a:t>
            </a:r>
            <a:r>
              <a:rPr lang="en-US" dirty="0">
                <a:latin typeface="+mj-lt"/>
              </a:rPr>
              <a:t>)</a:t>
            </a:r>
            <a:endParaRPr lang="ru-RU" dirty="0">
              <a:latin typeface="+mj-lt"/>
            </a:endParaRPr>
          </a:p>
          <a:p>
            <a:r>
              <a:rPr lang="ru-RU" dirty="0" err="1">
                <a:latin typeface="+mj-lt"/>
              </a:rPr>
              <a:t>Котвицкая</a:t>
            </a:r>
            <a:r>
              <a:rPr lang="ru-RU" dirty="0">
                <a:latin typeface="+mj-lt"/>
              </a:rPr>
              <a:t> Милена Витальевна (</a:t>
            </a:r>
            <a:r>
              <a:rPr lang="en-US" dirty="0">
                <a:solidFill>
                  <a:srgbClr val="9F7865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milenakotvickaa@gmail.com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ru-RU" dirty="0" err="1">
                <a:latin typeface="+mj-lt"/>
              </a:rPr>
              <a:t>Лиховицкая</a:t>
            </a:r>
            <a:r>
              <a:rPr lang="ru-RU" dirty="0">
                <a:latin typeface="+mj-lt"/>
              </a:rPr>
              <a:t> Мария Олеговна (</a:t>
            </a:r>
            <a:r>
              <a:rPr lang="en-US" dirty="0">
                <a:solidFill>
                  <a:srgbClr val="9F7865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lihomariya074@gmail.com</a:t>
            </a:r>
            <a:r>
              <a:rPr lang="ru-RU" dirty="0">
                <a:latin typeface="+mj-lt"/>
              </a:rPr>
              <a:t>)                                                                                   </a:t>
            </a:r>
            <a:endParaRPr lang="en-US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71F1A6-ADD5-5934-2BA2-971169967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628461"/>
            <a:ext cx="5444067" cy="3548501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j-lt"/>
              </a:rPr>
              <a:t>Проничева Виктория Георгиевна (</a:t>
            </a:r>
            <a:r>
              <a:rPr lang="ru-RU" dirty="0">
                <a:solidFill>
                  <a:srgbClr val="9F7865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pronichevavika@gmail.com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ru-RU" dirty="0" err="1">
                <a:latin typeface="+mj-lt"/>
              </a:rPr>
              <a:t>Бызгаева</a:t>
            </a:r>
            <a:r>
              <a:rPr lang="ru-RU" dirty="0">
                <a:latin typeface="+mj-lt"/>
              </a:rPr>
              <a:t> Мария Васильевна (</a:t>
            </a:r>
            <a:r>
              <a:rPr lang="ru-RU" dirty="0">
                <a:solidFill>
                  <a:srgbClr val="9F7865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mariabyzgaeva@gmail.com</a:t>
            </a:r>
            <a:r>
              <a:rPr lang="ru-RU" dirty="0">
                <a:latin typeface="+mj-lt"/>
              </a:rPr>
              <a:t>)</a:t>
            </a: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Бранко </a:t>
            </a:r>
            <a:r>
              <a:rPr lang="ru-RU" dirty="0" err="1">
                <a:latin typeface="+mj-lt"/>
              </a:rPr>
              <a:t>Тошович</a:t>
            </a:r>
            <a:r>
              <a:rPr lang="ru-RU" dirty="0">
                <a:latin typeface="+mj-lt"/>
              </a:rPr>
              <a:t>             (</a:t>
            </a:r>
            <a:r>
              <a:rPr lang="ru-RU" dirty="0">
                <a:solidFill>
                  <a:srgbClr val="9F7865"/>
                </a:solidFill>
                <a:latin typeface="+mj-lt"/>
              </a:rPr>
              <a:t>идейный вдохновитель</a:t>
            </a:r>
            <a:r>
              <a:rPr lang="ru-RU" dirty="0">
                <a:latin typeface="+mj-lt"/>
              </a:rPr>
              <a:t>)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F0FD5-7D8F-D9BC-350F-0E50ED6E2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65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AF19D-5571-8EA0-83F4-63D11F41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 проектом работали: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8EE38-AFD5-FF30-5FB3-B44CD4F0F4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Ицкович Татьяна Викторовна (</a:t>
            </a:r>
            <a:r>
              <a:rPr lang="ru-RU" dirty="0">
                <a:solidFill>
                  <a:srgbClr val="9F7865"/>
                </a:solidFill>
                <a:latin typeface="+mj-lt"/>
              </a:rPr>
              <a:t>научный руководитель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ru-RU" dirty="0">
                <a:latin typeface="+mj-lt"/>
              </a:rPr>
              <a:t>Толмачёва Диана Юрьевна (</a:t>
            </a:r>
            <a:r>
              <a:rPr lang="en-US" dirty="0">
                <a:solidFill>
                  <a:srgbClr val="9F7865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tolmachiovadi@yandex.ru</a:t>
            </a:r>
            <a:r>
              <a:rPr lang="en-US" dirty="0">
                <a:latin typeface="+mj-lt"/>
              </a:rPr>
              <a:t>)</a:t>
            </a:r>
            <a:endParaRPr lang="ru-RU" dirty="0">
              <a:latin typeface="+mj-lt"/>
            </a:endParaRPr>
          </a:p>
          <a:p>
            <a:r>
              <a:rPr lang="ru-RU" dirty="0" err="1">
                <a:latin typeface="+mj-lt"/>
              </a:rPr>
              <a:t>Котвицкая</a:t>
            </a:r>
            <a:r>
              <a:rPr lang="ru-RU" dirty="0">
                <a:latin typeface="+mj-lt"/>
              </a:rPr>
              <a:t> Милена Витальевна (</a:t>
            </a:r>
            <a:r>
              <a:rPr lang="en-US" dirty="0">
                <a:solidFill>
                  <a:srgbClr val="9F7865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milenakotvickaa@gmail.com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ru-RU" dirty="0" err="1">
                <a:latin typeface="+mj-lt"/>
              </a:rPr>
              <a:t>Лиховицкая</a:t>
            </a:r>
            <a:r>
              <a:rPr lang="ru-RU" dirty="0">
                <a:latin typeface="+mj-lt"/>
              </a:rPr>
              <a:t> Мария Олеговна (</a:t>
            </a:r>
            <a:r>
              <a:rPr lang="en-US" dirty="0">
                <a:solidFill>
                  <a:srgbClr val="9F7865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lihomariya074@gmail.com</a:t>
            </a:r>
            <a:r>
              <a:rPr lang="ru-RU" dirty="0">
                <a:latin typeface="+mj-lt"/>
              </a:rPr>
              <a:t>)                                                                                   </a:t>
            </a:r>
            <a:endParaRPr lang="en-US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71F1A6-ADD5-5934-2BA2-9711699671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+mj-lt"/>
              </a:rPr>
              <a:t>Проничева Виктория Георгиевна (</a:t>
            </a:r>
            <a:r>
              <a:rPr lang="ru-RU" dirty="0">
                <a:solidFill>
                  <a:srgbClr val="9F7865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pronichevavika@gmail.com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ru-RU" dirty="0" err="1">
                <a:latin typeface="+mj-lt"/>
              </a:rPr>
              <a:t>Бызгаева</a:t>
            </a:r>
            <a:r>
              <a:rPr lang="ru-RU" dirty="0">
                <a:latin typeface="+mj-lt"/>
              </a:rPr>
              <a:t> Мария Васильевна</a:t>
            </a:r>
          </a:p>
          <a:p>
            <a:r>
              <a:rPr lang="ru-RU" dirty="0">
                <a:latin typeface="+mj-lt"/>
              </a:rPr>
              <a:t>(</a:t>
            </a:r>
            <a:r>
              <a:rPr lang="ru-RU" dirty="0">
                <a:solidFill>
                  <a:srgbClr val="9F7865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mariabyzgaeva@gmail.com</a:t>
            </a:r>
            <a:r>
              <a:rPr lang="ru-RU" dirty="0">
                <a:latin typeface="+mj-lt"/>
              </a:rPr>
              <a:t>)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Проф. Бранко </a:t>
            </a:r>
            <a:r>
              <a:rPr lang="ru-RU" dirty="0" err="1">
                <a:latin typeface="+mj-lt"/>
              </a:rPr>
              <a:t>Тошович</a:t>
            </a:r>
            <a:r>
              <a:rPr lang="ru-RU" dirty="0">
                <a:latin typeface="+mj-lt"/>
              </a:rPr>
              <a:t> (</a:t>
            </a:r>
            <a:r>
              <a:rPr lang="ru-RU" dirty="0">
                <a:solidFill>
                  <a:srgbClr val="9F7865"/>
                </a:solidFill>
                <a:latin typeface="+mj-lt"/>
              </a:rPr>
              <a:t>идейный вдохновитель</a:t>
            </a:r>
            <a:r>
              <a:rPr lang="ru-RU" dirty="0">
                <a:latin typeface="+mj-lt"/>
              </a:rPr>
              <a:t>)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F0FD5-7D8F-D9BC-350F-0E50ED6E2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83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3F3CE-8871-3AD7-C239-499F44C3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A3BFE6-E8E0-0C0E-4F6D-13FD639A1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9175F4-0021-A7DB-262E-7883E6A64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48293F8-2009-9297-CA6D-64019C5A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11" y="247677"/>
            <a:ext cx="4565305" cy="608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E25959-5244-B628-00F1-C786EDB2C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43" y="318509"/>
            <a:ext cx="4429551" cy="28802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AC7EB9-75AB-CA35-C8FB-A1EEA768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95" y="3291214"/>
            <a:ext cx="5163648" cy="28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3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B8AE9-9074-F935-B3B3-610FDD86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48" y="-1315979"/>
            <a:ext cx="6176381" cy="3578344"/>
          </a:xfrm>
        </p:spPr>
        <p:txBody>
          <a:bodyPr>
            <a:normAutofit/>
          </a:bodyPr>
          <a:lstStyle/>
          <a:p>
            <a:r>
              <a:rPr lang="ru-RU" sz="2800" b="1" i="0" dirty="0">
                <a:solidFill>
                  <a:schemeClr val="accent6">
                    <a:lumMod val="25000"/>
                  </a:schemeClr>
                </a:solidFill>
                <a:effectLst/>
              </a:rPr>
              <a:t>«Княжеская печаль у фонтана»</a:t>
            </a:r>
            <a:endParaRPr lang="ru-RU" sz="28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DDE4A9-660D-CB93-CB09-B471613BF1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567" y="946628"/>
            <a:ext cx="3922776" cy="42428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8383B0-4CB0-190C-AEDD-D3A2DB70D93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2119" y="1437614"/>
            <a:ext cx="2572820" cy="147601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AAF05C-D235-7B99-18F4-559C309991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67937" y="6219795"/>
            <a:ext cx="2580034" cy="290443"/>
          </a:xfrm>
        </p:spPr>
        <p:txBody>
          <a:bodyPr/>
          <a:lstStyle/>
          <a:p>
            <a:endParaRPr lang="ru-RU" sz="1400" b="1" dirty="0">
              <a:latin typeface="+mj-lt"/>
            </a:endParaRPr>
          </a:p>
          <a:p>
            <a:r>
              <a:rPr lang="ru-RU" sz="1400" b="1" dirty="0">
                <a:latin typeface="+mj-lt"/>
              </a:rPr>
              <a:t>С</a:t>
            </a:r>
            <a:r>
              <a:rPr lang="af-ZA" sz="1400" b="1" i="0" dirty="0">
                <a:effectLst/>
                <a:latin typeface="+mj-lt"/>
              </a:rPr>
              <a:t>hatgpt.com</a:t>
            </a:r>
            <a:endParaRPr lang="af-ZA" sz="1400" dirty="0">
              <a:effectLst/>
              <a:latin typeface="+mj-lt"/>
            </a:endParaRPr>
          </a:p>
          <a:p>
            <a:pPr rtl="0"/>
            <a:endParaRPr lang="ru-RU" sz="1400" dirty="0"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450C8F-DDDE-D958-0641-5F81BFB904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AB188A-FDFF-670C-FEF6-FF329E8EE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1" b="8413"/>
          <a:stretch>
            <a:fillRect/>
          </a:stretch>
        </p:blipFill>
        <p:spPr>
          <a:xfrm>
            <a:off x="597761" y="821089"/>
            <a:ext cx="4120387" cy="5090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B22348-70E1-FFA9-8AC2-2D4611B995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3" t="11165" r="7842" b="5810"/>
          <a:stretch>
            <a:fillRect/>
          </a:stretch>
        </p:blipFill>
        <p:spPr>
          <a:xfrm>
            <a:off x="7125516" y="821089"/>
            <a:ext cx="3996190" cy="5090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B310F-66E4-4645-856F-DADF43C40C11}"/>
              </a:ext>
            </a:extLst>
          </p:cNvPr>
          <p:cNvSpPr txBox="1"/>
          <p:nvPr/>
        </p:nvSpPr>
        <p:spPr>
          <a:xfrm>
            <a:off x="8094589" y="6202461"/>
            <a:ext cx="2058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1400" b="1" i="0" dirty="0">
                <a:effectLst/>
                <a:latin typeface="+mj-lt"/>
              </a:rPr>
              <a:t>Gemini</a:t>
            </a:r>
            <a:endParaRPr lang="af-ZA" sz="1400" dirty="0"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034FD-2F1D-E632-FBF5-F682122B4793}"/>
              </a:ext>
            </a:extLst>
          </p:cNvPr>
          <p:cNvSpPr txBox="1"/>
          <p:nvPr/>
        </p:nvSpPr>
        <p:spPr>
          <a:xfrm>
            <a:off x="6416604" y="136525"/>
            <a:ext cx="5414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</a:rPr>
              <a:t>​«Две души Бахчисарая»</a:t>
            </a:r>
            <a:endParaRPr lang="ru-RU" sz="2800" b="1" dirty="0">
              <a:solidFill>
                <a:schemeClr val="accent6">
                  <a:lumMod val="25000"/>
                </a:schemeClr>
              </a:solidFill>
              <a:effectLst/>
              <a:latin typeface="+mj-lt"/>
            </a:endParaRPr>
          </a:p>
          <a:p>
            <a:pPr algn="ctr"/>
            <a:endParaRPr lang="ru-RU" sz="2800" b="1" dirty="0">
              <a:solidFill>
                <a:schemeClr val="accent6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282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B8AE9-9074-F935-B3B3-610FDD86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1863" y="-1402723"/>
            <a:ext cx="6176381" cy="3578344"/>
          </a:xfrm>
        </p:spPr>
        <p:txBody>
          <a:bodyPr>
            <a:norm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25000"/>
                  </a:schemeClr>
                </a:solidFill>
                <a:effectLst/>
              </a:rPr>
              <a:t>«Видение в лунном свете»</a:t>
            </a:r>
            <a:endParaRPr lang="ru-RU" sz="28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DDE4A9-660D-CB93-CB09-B471613BF1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567" y="946628"/>
            <a:ext cx="3922776" cy="42428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8383B0-4CB0-190C-AEDD-D3A2DB70D93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2119" y="1437614"/>
            <a:ext cx="2572820" cy="147601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AAF05C-D235-7B99-18F4-559C309991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4939" y="6237446"/>
            <a:ext cx="3922776" cy="365125"/>
          </a:xfrm>
        </p:spPr>
        <p:txBody>
          <a:bodyPr vert="horz" lIns="91440" tIns="45720" rIns="91440" bIns="45720" rtlCol="0" anchor="ctr"/>
          <a:lstStyle/>
          <a:p>
            <a:r>
              <a:rPr lang="af-ZA" sz="1400" b="1" dirty="0">
                <a:latin typeface="+mj-lt"/>
              </a:rPr>
              <a:t>SeaArt.ai</a:t>
            </a:r>
            <a:endParaRPr lang="ru-RU" sz="1400" b="1" dirty="0"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450C8F-DDDE-D958-0641-5F81BFB904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AB188A-FDFF-670C-FEF6-FF329E8EE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1" b="8413"/>
          <a:stretch>
            <a:fillRect/>
          </a:stretch>
        </p:blipFill>
        <p:spPr>
          <a:xfrm>
            <a:off x="597761" y="821089"/>
            <a:ext cx="4120387" cy="5090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B310F-66E4-4645-856F-DADF43C40C11}"/>
              </a:ext>
            </a:extLst>
          </p:cNvPr>
          <p:cNvSpPr txBox="1"/>
          <p:nvPr/>
        </p:nvSpPr>
        <p:spPr>
          <a:xfrm>
            <a:off x="8263848" y="6290574"/>
            <a:ext cx="205804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algn="ctr">
              <a:defRPr sz="1000" b="1">
                <a:latin typeface="+mj-lt"/>
                <a:cs typeface="Gill Sans Nova Light" panose="020F0302020204030204" pitchFamily="34" charset="0"/>
              </a:defRPr>
            </a:lvl1pPr>
          </a:lstStyle>
          <a:p>
            <a:r>
              <a:rPr lang="ru-RU" sz="1400" dirty="0"/>
              <a:t>С</a:t>
            </a:r>
            <a:r>
              <a:rPr lang="af-ZA" sz="1400" dirty="0"/>
              <a:t>hat.qwen.ai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034FD-2F1D-E632-FBF5-F682122B4793}"/>
              </a:ext>
            </a:extLst>
          </p:cNvPr>
          <p:cNvSpPr txBox="1"/>
          <p:nvPr/>
        </p:nvSpPr>
        <p:spPr>
          <a:xfrm>
            <a:off x="6416604" y="136525"/>
            <a:ext cx="541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</a:rPr>
              <a:t>​«У фонтана»</a:t>
            </a:r>
            <a:endParaRPr lang="ru-RU" sz="2800" b="1" dirty="0">
              <a:solidFill>
                <a:schemeClr val="accent6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DFEB40-793C-AEF0-CAF4-33DF578C47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25" b="9399"/>
          <a:stretch>
            <a:fillRect/>
          </a:stretch>
        </p:blipFill>
        <p:spPr>
          <a:xfrm>
            <a:off x="597761" y="758319"/>
            <a:ext cx="4197134" cy="52158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F42D65-273D-9FDC-A9FA-FFE991213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107" y="758320"/>
            <a:ext cx="3791526" cy="521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ED6E0-2178-53CB-CF86-A9E33A2B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81000"/>
            <a:ext cx="9989820" cy="1325563"/>
          </a:xfrm>
        </p:spPr>
        <p:txBody>
          <a:bodyPr>
            <a:noAutofit/>
          </a:bodyPr>
          <a:lstStyle/>
          <a:p>
            <a:r>
              <a:rPr lang="ru-RU" sz="3200" b="0" i="0" dirty="0" err="1">
                <a:solidFill>
                  <a:schemeClr val="tx1"/>
                </a:solidFill>
                <a:effectLst/>
              </a:rPr>
              <a:t>Трутовский</a:t>
            </a:r>
            <a:r>
              <a:rPr lang="ru-RU" sz="3200" b="0" i="0" dirty="0">
                <a:solidFill>
                  <a:schemeClr val="tx1"/>
                </a:solidFill>
                <a:effectLst/>
              </a:rPr>
              <a:t> К. А. Иллюстрация к поэме А. С. Пушкина «Бахчисарайский фонтан»</a:t>
            </a:r>
            <a:br>
              <a:rPr lang="ru-RU" sz="3200" b="0" i="0" dirty="0">
                <a:solidFill>
                  <a:schemeClr val="tx1"/>
                </a:solidFill>
                <a:effectLst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C3C0D-475F-C7AA-1160-D28D11BBB2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071093-9026-D73D-65D7-86A109820C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3640"/>
            <a:ext cx="4699421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ображение с сайта ru.wikipedia.org">
            <a:extLst>
              <a:ext uri="{FF2B5EF4-FFF2-40B4-BE49-F238E27FC236}">
                <a16:creationId xmlns:a16="http://schemas.microsoft.com/office/drawing/2014/main" id="{45D57DFB-3BCC-20A0-919B-C0E96E2B77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453640"/>
            <a:ext cx="269029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3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31BF-EEEE-53EF-BB64-8597471F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Карл Брюллов «Бахчисарайский фонтан», 1849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69CE77-E144-DB3F-BD2A-E5B16B0FA9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0A508-822D-F42E-000E-424E579563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195AD5-A303-8FD5-0EF1-46D99AC4F1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00" y="2491740"/>
            <a:ext cx="447000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зображение с сайта youtube.com">
            <a:extLst>
              <a:ext uri="{FF2B5EF4-FFF2-40B4-BE49-F238E27FC236}">
                <a16:creationId xmlns:a16="http://schemas.microsoft.com/office/drawing/2014/main" id="{4C9036B4-8DCF-3963-0C5A-4B19806F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09" y="2493213"/>
            <a:ext cx="1997393" cy="354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433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D7ABA-F522-BBA1-930F-BA614889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681038"/>
            <a:ext cx="10261600" cy="652461"/>
          </a:xfrm>
        </p:spPr>
        <p:txBody>
          <a:bodyPr>
            <a:noAutofit/>
          </a:bodyPr>
          <a:lstStyle/>
          <a:p>
            <a:r>
              <a:rPr lang="ru-RU" sz="3200" dirty="0">
                <a:effectLst/>
              </a:rPr>
              <a:t>Балет «Бахчисарайский фонтан» </a:t>
            </a:r>
            <a:r>
              <a:rPr lang="ru-RU" sz="3200" dirty="0"/>
              <a:t>Бориса Асафьева</a:t>
            </a:r>
            <a:endParaRPr lang="ru-RU" sz="3200" dirty="0">
              <a:effectLst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2631BF-1D09-4544-5D4C-84C04EC6E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62171" y="2556480"/>
            <a:ext cx="2552701" cy="36204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071AC5-1C7F-8E24-7BEE-797362D7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2426003"/>
            <a:ext cx="5830757" cy="3881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73A980-325C-129C-E5D3-F602A582676C}"/>
              </a:ext>
            </a:extLst>
          </p:cNvPr>
          <p:cNvSpPr txBox="1"/>
          <p:nvPr/>
        </p:nvSpPr>
        <p:spPr>
          <a:xfrm>
            <a:off x="7875023" y="6265334"/>
            <a:ext cx="2726995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algn="ctr">
              <a:defRPr sz="1400" b="1">
                <a:latin typeface="+mj-lt"/>
                <a:cs typeface="Gill Sans Nova Light" panose="020F0302020204030204" pitchFamily="34" charset="0"/>
              </a:defRPr>
            </a:lvl1pPr>
          </a:lstStyle>
          <a:p>
            <a:r>
              <a:rPr lang="ru-RU" dirty="0"/>
              <a:t>Хореограф Р. В. Захаров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D544B-8CE4-48CA-9E2B-C1BE3310EEFD}"/>
              </a:ext>
            </a:extLst>
          </p:cNvPr>
          <p:cNvSpPr txBox="1"/>
          <p:nvPr/>
        </p:nvSpPr>
        <p:spPr>
          <a:xfrm>
            <a:off x="1589982" y="6342278"/>
            <a:ext cx="412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7865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https://vk.com/video-1308186_171562450</a:t>
            </a:r>
            <a:endParaRPr lang="ru-RU" dirty="0">
              <a:solidFill>
                <a:srgbClr val="9F7865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182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6F36D-E6FB-58B9-1D53-2D44498A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Фарфоровые фигуры, 1923 год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74759E-BBDB-8191-2C9F-D03F2E89AA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/>
            <a:r>
              <a:rPr lang="ru-RU" b="0" i="0" u="sng" dirty="0">
                <a:solidFill>
                  <a:srgbClr val="9F7865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Данько Н. Я.</a:t>
            </a:r>
            <a:r>
              <a:rPr lang="ru-RU" b="0" i="0" dirty="0">
                <a:solidFill>
                  <a:srgbClr val="9F7865"/>
                </a:solidFill>
                <a:effectLst/>
                <a:latin typeface="+mj-lt"/>
              </a:rPr>
              <a:t> – автор модели, автор росписи и исполнитель</a:t>
            </a:r>
          </a:p>
          <a:p>
            <a:pPr algn="l"/>
            <a:r>
              <a:rPr lang="ru-RU" b="0" i="0" dirty="0">
                <a:solidFill>
                  <a:srgbClr val="9F7865"/>
                </a:solidFill>
                <a:effectLst/>
                <a:latin typeface="+mj-lt"/>
              </a:rPr>
              <a:t>Серия фигур-иллюстраций к поэме А. С. Пушкина «Бахчисарайский фонтан»</a:t>
            </a:r>
          </a:p>
          <a:p>
            <a:pPr algn="l"/>
            <a:endParaRPr lang="ru-RU" b="0" i="0" dirty="0">
              <a:solidFill>
                <a:srgbClr val="9F7865"/>
              </a:solidFill>
              <a:effectLst/>
              <a:latin typeface="+mj-lt"/>
            </a:endParaRP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9602D-5C13-3B0B-5747-FB2E7B762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6A2EDD-B589-9BED-4743-FCBE8CA81B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1" y="2628461"/>
            <a:ext cx="5080758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169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Times New Roman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0155609_TF00199975_Win32.potx" id="{A4F1E07D-9F52-499C-8F15-1C275EF753E1}" vid="{DB29CD15-6A65-4905-ABA7-6804885775E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449</Words>
  <Application>Microsoft Office PowerPoint</Application>
  <PresentationFormat>Широкоэкранный</PresentationFormat>
  <Paragraphs>88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Baskerville</vt:lpstr>
      <vt:lpstr>Calibri</vt:lpstr>
      <vt:lpstr>Gill Sans Light</vt:lpstr>
      <vt:lpstr>Gill Sans Nova</vt:lpstr>
      <vt:lpstr>Gill Sans Nova Light</vt:lpstr>
      <vt:lpstr>Times New Roman</vt:lpstr>
      <vt:lpstr>Тема Office</vt:lpstr>
      <vt:lpstr>Атлас русской поэзии. «Бахчисарайский фонтан»    </vt:lpstr>
      <vt:lpstr>Над проектом работали:</vt:lpstr>
      <vt:lpstr>Презентация PowerPoint</vt:lpstr>
      <vt:lpstr>«Княжеская печаль у фонтана»</vt:lpstr>
      <vt:lpstr>«Видение в лунном свете»</vt:lpstr>
      <vt:lpstr>Трутовский К. А. Иллюстрация к поэме А. С. Пушкина «Бахчисарайский фонтан» </vt:lpstr>
      <vt:lpstr>Карл Брюллов «Бахчисарайский фонтан», 1849 год</vt:lpstr>
      <vt:lpstr>Балет «Бахчисарайский фонтан» Бориса Асафьева</vt:lpstr>
      <vt:lpstr>Фарфоровые фигуры, 1923 год</vt:lpstr>
      <vt:lpstr>Иллюстрация к произведению А.С. Пушкина «Бахчисарайский фонтан». 1901 г.</vt:lpstr>
      <vt:lpstr>Музыка Титова Николая Сергеевича </vt:lpstr>
      <vt:lpstr>Ментальная карта </vt:lpstr>
      <vt:lpstr>Презентация PowerPoint</vt:lpstr>
      <vt:lpstr>Презентация PowerPoint</vt:lpstr>
      <vt:lpstr>Анализ ментальных карт</vt:lpstr>
      <vt:lpstr>Искусственные интеллекты, которые были задействованы: </vt:lpstr>
      <vt:lpstr>Над проектом работали: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Атлас русской поэзии. «Бахчисарайский фонтан»   А.С. Пушкин </dc:title>
  <dc:creator>Милена Котвицкая</dc:creator>
  <cp:lastModifiedBy>Диана Толмачёва</cp:lastModifiedBy>
  <cp:revision>9</cp:revision>
  <dcterms:created xsi:type="dcterms:W3CDTF">2026-03-12T12:06:27Z</dcterms:created>
  <dcterms:modified xsi:type="dcterms:W3CDTF">2026-04-02T17:09:32Z</dcterms:modified>
</cp:coreProperties>
</file>