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22" d="100"/>
          <a:sy n="122" d="100"/>
        </p:scale>
        <p:origin x="-11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40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Авторски труд и карти обезбедени од корисникот/документот во разговорот.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Авторски труд и карти обезбедени од корисникот/документот во разговорот.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Авторски труд и карти обезбедени од корисникот/документот во разговорот.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Авторски труд и карти обезбедени од корисникот/документот во разговорот.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Авторски труд и карти обезбедени од корисникот/документот во разговорот.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Авторски труд и карти обезбедени од корисникот/документот во разговорот.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Авторски труд и карти обезбедени од корисникот/документот во разговорот.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Авторски труд и карти обезбедени од корисникот/документот во разговорот.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Авторски труд и карти обезбедени од корисникот/документот во разговорот.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Авторски труд и карти обезбедени од корисникот/документот во разговорот.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Авторски труд и карти обезбедени од корисникот/документот во разговорот.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5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19456"/>
          </a:xfrm>
          <a:prstGeom prst="rect">
            <a:avLst/>
          </a:prstGeom>
          <a:solidFill>
            <a:srgbClr val="243447"/>
          </a:solidFill>
          <a:ln w="12700">
            <a:solidFill>
              <a:srgbClr val="24344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592824"/>
            <a:ext cx="12191695" cy="265176"/>
          </a:xfrm>
          <a:prstGeom prst="rect">
            <a:avLst/>
          </a:prstGeom>
          <a:solidFill>
            <a:srgbClr val="243447"/>
          </a:solidFill>
          <a:ln w="12700">
            <a:solidFill>
              <a:srgbClr val="24344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6624828"/>
            <a:ext cx="56692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EDE9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Мојсова-Чепишевска · Иван Антоновски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7406640" y="6624828"/>
            <a:ext cx="43891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DE9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Филолошки факултет „Блаже Конески“ · УКИМ</a:t>
            </a:r>
            <a:endParaRPr lang="en-US" sz="8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22608" y="6624828"/>
            <a:ext cx="182880" cy="1097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EDE9E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22608" y="6624828"/>
            <a:ext cx="182880" cy="1097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EDE9E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749808"/>
            <a:ext cx="11155680" cy="5440680"/>
          </a:xfrm>
          <a:prstGeom prst="rect">
            <a:avLst/>
          </a:prstGeom>
          <a:solidFill>
            <a:srgbClr val="EFE9DE"/>
          </a:solidFill>
          <a:ln w="12700">
            <a:solidFill>
              <a:srgbClr val="D7CDBB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868680" y="1152144"/>
            <a:ext cx="63550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5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НАЈРАНАТА ТВОРЕЧКА </a:t>
            </a:r>
            <a:r>
              <a:rPr lang="en-US" sz="2250" b="1" i="0" dirty="0" smtClean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</a:t>
            </a:r>
            <a:r>
              <a:rPr lang="mk-MK" sz="2250" i="0" dirty="0"/>
              <a:t> </a:t>
            </a:r>
            <a:r>
              <a:rPr lang="en-US" sz="2250" b="1" i="0" dirty="0" smtClean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</a:t>
            </a:r>
            <a:r>
              <a:rPr lang="en-US" sz="225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КОНЕСКИ НА МАПАТА</a:t>
            </a:r>
            <a:endParaRPr lang="en-US" sz="2250" dirty="0"/>
          </a:p>
          <a:p>
            <a:pPr marL="0" indent="0">
              <a:buNone/>
            </a:pPr>
            <a:r>
              <a:rPr lang="en-US" sz="225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СОВРЕМЕНАТА МАКЕДОНСКА ПОЕЗИЈА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896112" y="2743200"/>
            <a:ext cx="59436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i="0" dirty="0">
                <a:solidFill>
                  <a:srgbClr val="556B84"/>
                </a:solidFill>
                <a:latin typeface="Times New Roman  t" pitchFamily="18" charset="0"/>
                <a:ea typeface="Arial" pitchFamily="34" charset="-122"/>
                <a:cs typeface="Times New Roman  t" pitchFamily="18" charset="0"/>
              </a:rPr>
              <a:t>Кон поетички микроатлас на „простата и строга македонска песна“</a:t>
            </a:r>
            <a:endParaRPr lang="en-US" sz="1450" dirty="0">
              <a:latin typeface="Times New Roman  t" pitchFamily="18" charset="0"/>
              <a:cs typeface="Times New Roman  t" pitchFamily="18" charset="0"/>
            </a:endParaRPr>
          </a:p>
          <a:p>
            <a:pPr marL="0" indent="0">
              <a:buNone/>
            </a:pPr>
            <a:r>
              <a:rPr lang="en-US" sz="1450" i="0" dirty="0">
                <a:solidFill>
                  <a:srgbClr val="556B84"/>
                </a:solidFill>
                <a:latin typeface="Times New Roman  t" pitchFamily="18" charset="0"/>
                <a:ea typeface="Arial" pitchFamily="34" charset="-122"/>
                <a:cs typeface="Times New Roman  t" pitchFamily="18" charset="0"/>
              </a:rPr>
              <a:t>ВИ-потпомогнато мапирање на раниот корпус</a:t>
            </a:r>
            <a:endParaRPr lang="en-US" sz="1450" dirty="0">
              <a:latin typeface="Times New Roman  t" pitchFamily="18" charset="0"/>
              <a:cs typeface="Times New Roman  t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315200" y="1042416"/>
            <a:ext cx="3474720" cy="2121408"/>
          </a:xfrm>
          <a:prstGeom prst="roundRect">
            <a:avLst>
              <a:gd name="adj" fmla="val 2586"/>
            </a:avLst>
          </a:prstGeom>
          <a:solidFill>
            <a:srgbClr val="F8F5EF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6" name="Text 4"/>
          <p:cNvSpPr/>
          <p:nvPr/>
        </p:nvSpPr>
        <p:spPr>
          <a:xfrm>
            <a:off x="7571232" y="1371600"/>
            <a:ext cx="294436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18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Мојсова-Чепишевска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Антоновски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7338060" y="1993392"/>
            <a:ext cx="3410712" cy="56692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>
            <a:normAutofit/>
          </a:bodyPr>
          <a:lstStyle/>
          <a:p>
            <a:pPr marL="0" indent="0" algn="ctr">
              <a:buNone/>
            </a:pPr>
            <a:r>
              <a:rPr sz="1220" i="0" dirty="0" err="1"/>
              <a:t>Универзитет</a:t>
            </a:r>
            <a:r>
              <a:rPr sz="1220" i="0" dirty="0"/>
              <a:t> „</a:t>
            </a:r>
            <a:r>
              <a:rPr sz="1220" i="0" dirty="0" err="1"/>
              <a:t>Св</a:t>
            </a:r>
            <a:r>
              <a:rPr sz="1220" i="0" dirty="0"/>
              <a:t>. </a:t>
            </a:r>
            <a:r>
              <a:rPr sz="1220" i="0" dirty="0" err="1"/>
              <a:t>Кирил</a:t>
            </a:r>
            <a:r>
              <a:rPr sz="1220" i="0" dirty="0"/>
              <a:t> и </a:t>
            </a:r>
            <a:r>
              <a:rPr sz="1220" i="0" dirty="0" err="1"/>
              <a:t>Методиј</a:t>
            </a:r>
            <a:r>
              <a:rPr sz="1220" i="0" dirty="0" smtClean="0"/>
              <a:t>“</a:t>
            </a:r>
            <a:r>
              <a:rPr lang="mk-MK" sz="1220" i="0" dirty="0" smtClean="0"/>
              <a:t> </a:t>
            </a:r>
            <a:r>
              <a:rPr sz="1220" i="0" dirty="0" smtClean="0"/>
              <a:t> </a:t>
            </a:r>
            <a:r>
              <a:rPr sz="1220" i="0" dirty="0" err="1"/>
              <a:t>во</a:t>
            </a:r>
            <a:r>
              <a:rPr sz="1220" i="0" dirty="0"/>
              <a:t> </a:t>
            </a:r>
            <a:r>
              <a:rPr sz="1220" i="0" dirty="0" err="1"/>
              <a:t>Скопје</a:t>
            </a:r>
            <a:r>
              <a:rPr sz="1220" i="0" dirty="0"/>
              <a:t>
</a:t>
            </a:r>
            <a:r>
              <a:rPr sz="1220" i="0" dirty="0" err="1"/>
              <a:t>Филолошки</a:t>
            </a:r>
            <a:r>
              <a:rPr sz="1220" i="0" dirty="0"/>
              <a:t> </a:t>
            </a:r>
            <a:r>
              <a:rPr sz="1220" i="0" dirty="0" err="1"/>
              <a:t>факултет</a:t>
            </a:r>
            <a:r>
              <a:rPr sz="1220" i="0" dirty="0"/>
              <a:t> „</a:t>
            </a:r>
            <a:r>
              <a:rPr sz="1220" i="0" dirty="0" err="1"/>
              <a:t>Блаже</a:t>
            </a:r>
            <a:r>
              <a:rPr sz="1220" i="0" dirty="0"/>
              <a:t> </a:t>
            </a:r>
            <a:r>
              <a:rPr sz="1220" i="0" dirty="0" err="1"/>
              <a:t>Конески</a:t>
            </a:r>
            <a:r>
              <a:rPr sz="1220" i="0" dirty="0"/>
              <a:t>“</a:t>
            </a:r>
            <a:endParaRPr lang="en-US" sz="1120" dirty="0"/>
          </a:p>
        </p:txBody>
      </p:sp>
      <p:sp>
        <p:nvSpPr>
          <p:cNvPr id="8" name="Text 6"/>
          <p:cNvSpPr/>
          <p:nvPr/>
        </p:nvSpPr>
        <p:spPr>
          <a:xfrm>
            <a:off x="896112" y="5413248"/>
            <a:ext cx="4297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0" dirty="0">
                <a:solidFill>
                  <a:srgbClr val="6E6A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Стилистички колоквиум / конференциска презентација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7818120" y="5138928"/>
            <a:ext cx="2377440" cy="91440"/>
          </a:xfrm>
          <a:prstGeom prst="rect">
            <a:avLst/>
          </a:prstGeom>
          <a:solidFill>
            <a:srgbClr val="556B84"/>
          </a:solidFill>
          <a:ln w="12700">
            <a:solidFill>
              <a:srgbClr val="556B84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22608" y="6624828"/>
            <a:ext cx="182880" cy="1097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wrap="square"/>
          <a:lstStyle>
            <a:lvl1pPr>
              <a:defRPr sz="800">
                <a:solidFill>
                  <a:srgbClr val="EDE9E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lang="en-US" b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2064" y="402336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b="1" i="0" dirty="0">
                <a:solidFill>
                  <a:srgbClr val="556B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СИНТЕЗА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12064" y="603504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 раната фаза до „простата и строга македонска песна“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502920" y="1115568"/>
            <a:ext cx="7863840" cy="5212080"/>
          </a:xfrm>
          <a:prstGeom prst="roundRect">
            <a:avLst>
              <a:gd name="adj" fmla="val 1053"/>
            </a:avLst>
          </a:prstGeom>
          <a:solidFill>
            <a:srgbClr val="FCFBF8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5" name="Shape 3"/>
          <p:cNvSpPr/>
          <p:nvPr/>
        </p:nvSpPr>
        <p:spPr>
          <a:xfrm>
            <a:off x="8595360" y="1115568"/>
            <a:ext cx="3063240" cy="5212080"/>
          </a:xfrm>
          <a:prstGeom prst="roundRect">
            <a:avLst>
              <a:gd name="adj" fmla="val 1791"/>
            </a:avLst>
          </a:prstGeom>
          <a:solidFill>
            <a:srgbClr val="F3EBD9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822960" y="1536192"/>
            <a:ext cx="438912" cy="292608"/>
          </a:xfrm>
          <a:prstGeom prst="roundRect">
            <a:avLst>
              <a:gd name="adj" fmla="val 18750"/>
            </a:avLst>
          </a:prstGeom>
          <a:solidFill>
            <a:srgbClr val="556B84"/>
          </a:solidFill>
          <a:ln w="12700">
            <a:solidFill>
              <a:srgbClr val="556B84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822960" y="1568196"/>
            <a:ext cx="4389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1417320" y="1527048"/>
            <a:ext cx="2057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31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Премин кон</a:t>
            </a:r>
            <a:endParaRPr lang="en-US" sz="1310" dirty="0"/>
          </a:p>
          <a:p>
            <a:pPr marL="0" indent="0">
              <a:buNone/>
            </a:pPr>
            <a:r>
              <a:rPr lang="en-US" sz="131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македонскиот јазик</a:t>
            </a:r>
            <a:endParaRPr lang="en-US" sz="1310" dirty="0"/>
          </a:p>
        </p:txBody>
      </p:sp>
      <p:sp>
        <p:nvSpPr>
          <p:cNvPr id="9" name="Text 7"/>
          <p:cNvSpPr/>
          <p:nvPr/>
        </p:nvSpPr>
        <p:spPr>
          <a:xfrm>
            <a:off x="3794760" y="1545336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поетичко втемелување</a:t>
            </a:r>
            <a:endParaRPr lang="en-US" sz="1230" dirty="0"/>
          </a:p>
        </p:txBody>
      </p:sp>
      <p:sp>
        <p:nvSpPr>
          <p:cNvPr id="10" name="Shape 8"/>
          <p:cNvSpPr/>
          <p:nvPr/>
        </p:nvSpPr>
        <p:spPr>
          <a:xfrm>
            <a:off x="822960" y="2359152"/>
            <a:ext cx="438912" cy="292608"/>
          </a:xfrm>
          <a:prstGeom prst="roundRect">
            <a:avLst>
              <a:gd name="adj" fmla="val 18750"/>
            </a:avLst>
          </a:prstGeom>
          <a:solidFill>
            <a:srgbClr val="556B84"/>
          </a:solidFill>
          <a:ln w="12700">
            <a:solidFill>
              <a:srgbClr val="556B84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11" name="Text 9"/>
          <p:cNvSpPr/>
          <p:nvPr/>
        </p:nvSpPr>
        <p:spPr>
          <a:xfrm>
            <a:off x="822960" y="2391156"/>
            <a:ext cx="4389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417320" y="2350008"/>
            <a:ext cx="2057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31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Традиција +</a:t>
            </a:r>
            <a:endParaRPr lang="en-US" sz="1310" dirty="0"/>
          </a:p>
          <a:p>
            <a:pPr marL="0" indent="0">
              <a:buNone/>
            </a:pPr>
            <a:r>
              <a:rPr lang="en-US" sz="131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модерност</a:t>
            </a:r>
            <a:endParaRPr lang="en-US" sz="1310" dirty="0"/>
          </a:p>
        </p:txBody>
      </p:sp>
      <p:sp>
        <p:nvSpPr>
          <p:cNvPr id="13" name="Text 11"/>
          <p:cNvSpPr/>
          <p:nvPr/>
        </p:nvSpPr>
        <p:spPr>
          <a:xfrm>
            <a:off x="3794760" y="2368296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фолклорот се преобразува</a:t>
            </a:r>
            <a:endParaRPr lang="en-US" sz="1230" dirty="0"/>
          </a:p>
        </p:txBody>
      </p:sp>
      <p:sp>
        <p:nvSpPr>
          <p:cNvPr id="14" name="Shape 12"/>
          <p:cNvSpPr/>
          <p:nvPr/>
        </p:nvSpPr>
        <p:spPr>
          <a:xfrm>
            <a:off x="822960" y="3182112"/>
            <a:ext cx="438912" cy="292608"/>
          </a:xfrm>
          <a:prstGeom prst="roundRect">
            <a:avLst>
              <a:gd name="adj" fmla="val 18750"/>
            </a:avLst>
          </a:prstGeom>
          <a:solidFill>
            <a:srgbClr val="556B84"/>
          </a:solidFill>
          <a:ln w="12700">
            <a:solidFill>
              <a:srgbClr val="556B84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15" name="Text 13"/>
          <p:cNvSpPr/>
          <p:nvPr/>
        </p:nvSpPr>
        <p:spPr>
          <a:xfrm>
            <a:off x="822960" y="3214116"/>
            <a:ext cx="4389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1417320" y="3172968"/>
            <a:ext cx="2057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31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Економија на</a:t>
            </a:r>
            <a:endParaRPr lang="en-US" sz="1310" dirty="0"/>
          </a:p>
          <a:p>
            <a:pPr marL="0" indent="0">
              <a:buNone/>
            </a:pPr>
            <a:r>
              <a:rPr lang="en-US" sz="131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исказот</a:t>
            </a:r>
            <a:endParaRPr lang="en-US" sz="1310" dirty="0"/>
          </a:p>
        </p:txBody>
      </p:sp>
      <p:sp>
        <p:nvSpPr>
          <p:cNvPr id="17" name="Text 15"/>
          <p:cNvSpPr/>
          <p:nvPr/>
        </p:nvSpPr>
        <p:spPr>
          <a:xfrm>
            <a:off x="3794760" y="3191256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деталот станува носител на тежина</a:t>
            </a:r>
            <a:endParaRPr lang="en-US" sz="1230" dirty="0"/>
          </a:p>
        </p:txBody>
      </p:sp>
      <p:sp>
        <p:nvSpPr>
          <p:cNvPr id="18" name="Shape 16"/>
          <p:cNvSpPr/>
          <p:nvPr/>
        </p:nvSpPr>
        <p:spPr>
          <a:xfrm>
            <a:off x="822960" y="4005072"/>
            <a:ext cx="438912" cy="292608"/>
          </a:xfrm>
          <a:prstGeom prst="roundRect">
            <a:avLst>
              <a:gd name="adj" fmla="val 18750"/>
            </a:avLst>
          </a:prstGeom>
          <a:solidFill>
            <a:srgbClr val="556B84"/>
          </a:solidFill>
          <a:ln w="12700">
            <a:solidFill>
              <a:srgbClr val="556B84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19" name="Text 17"/>
          <p:cNvSpPr/>
          <p:nvPr/>
        </p:nvSpPr>
        <p:spPr>
          <a:xfrm>
            <a:off x="822960" y="4037076"/>
            <a:ext cx="4389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1417320" y="3995928"/>
            <a:ext cx="2057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31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Симболичка</a:t>
            </a:r>
            <a:endParaRPr lang="en-US" sz="1310" dirty="0"/>
          </a:p>
          <a:p>
            <a:pPr marL="0" indent="0">
              <a:buNone/>
            </a:pPr>
            <a:r>
              <a:rPr lang="en-US" sz="131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стабилизација</a:t>
            </a:r>
            <a:endParaRPr lang="en-US" sz="1310" dirty="0"/>
          </a:p>
        </p:txBody>
      </p:sp>
      <p:sp>
        <p:nvSpPr>
          <p:cNvPr id="21" name="Text 19"/>
          <p:cNvSpPr/>
          <p:nvPr/>
        </p:nvSpPr>
        <p:spPr>
          <a:xfrm>
            <a:off x="3794760" y="4014216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јасноста не ја укинува густината</a:t>
            </a:r>
            <a:endParaRPr lang="en-US" sz="1230" dirty="0"/>
          </a:p>
        </p:txBody>
      </p:sp>
      <p:sp>
        <p:nvSpPr>
          <p:cNvPr id="22" name="Shape 20"/>
          <p:cNvSpPr/>
          <p:nvPr/>
        </p:nvSpPr>
        <p:spPr>
          <a:xfrm>
            <a:off x="822960" y="4828032"/>
            <a:ext cx="438912" cy="292608"/>
          </a:xfrm>
          <a:prstGeom prst="roundRect">
            <a:avLst>
              <a:gd name="adj" fmla="val 18750"/>
            </a:avLst>
          </a:prstGeom>
          <a:solidFill>
            <a:srgbClr val="556B84"/>
          </a:solidFill>
          <a:ln w="12700">
            <a:solidFill>
              <a:srgbClr val="556B84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23" name="Text 21"/>
          <p:cNvSpPr/>
          <p:nvPr/>
        </p:nvSpPr>
        <p:spPr>
          <a:xfrm>
            <a:off x="822960" y="4860036"/>
            <a:ext cx="4389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1417320" y="4818888"/>
            <a:ext cx="2057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31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Линија на</a:t>
            </a:r>
            <a:endParaRPr lang="en-US" sz="1310" dirty="0"/>
          </a:p>
          <a:p>
            <a:pPr marL="0" indent="0">
              <a:buNone/>
            </a:pPr>
            <a:r>
              <a:rPr lang="en-US" sz="131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созревање</a:t>
            </a:r>
            <a:endParaRPr lang="en-US" sz="1310" dirty="0"/>
          </a:p>
        </p:txBody>
      </p:sp>
      <p:sp>
        <p:nvSpPr>
          <p:cNvPr id="25" name="Text 23"/>
          <p:cNvSpPr/>
          <p:nvPr/>
        </p:nvSpPr>
        <p:spPr>
          <a:xfrm>
            <a:off x="3794760" y="4837176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раното јадро станува подоцнежна поетика</a:t>
            </a:r>
            <a:endParaRPr lang="en-US" sz="1230" dirty="0"/>
          </a:p>
        </p:txBody>
      </p:sp>
      <p:sp>
        <p:nvSpPr>
          <p:cNvPr id="26" name="Text 24"/>
          <p:cNvSpPr/>
          <p:nvPr/>
        </p:nvSpPr>
        <p:spPr>
          <a:xfrm>
            <a:off x="8961120" y="1463040"/>
            <a:ext cx="2240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Синтетичка рамка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8924544" y="1828800"/>
            <a:ext cx="2359152" cy="26151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l">
              <a:buNone/>
            </a:pPr>
            <a:r>
              <a:rPr lang="en-US" sz="138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Раната фаза на Конески не е „уште не“, туку „веќе тука“: токму тука се оформува системот што подоцна ќе биде канонски препознаен како „проста и строга македонска песна“.</a:t>
            </a:r>
            <a:endParaRPr lang="en-US" sz="1380" dirty="0"/>
          </a:p>
        </p:txBody>
      </p:sp>
      <p:sp>
        <p:nvSpPr>
          <p:cNvPr id="28" name="Text 26"/>
          <p:cNvSpPr/>
          <p:nvPr/>
        </p:nvSpPr>
        <p:spPr>
          <a:xfrm>
            <a:off x="8924544" y="4754880"/>
            <a:ext cx="2359152" cy="7132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1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Микроатласот открива континуитет, а не случајна предисторија.</a:t>
            </a:r>
            <a:endParaRPr lang="en-US" sz="1310" dirty="0"/>
          </a:p>
        </p:txBody>
      </p:sp>
      <p:sp>
        <p:nvSpPr>
          <p:cNvPr id="29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22608" y="6624828"/>
            <a:ext cx="182880" cy="1097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wrap="square"/>
          <a:lstStyle>
            <a:lvl1pPr>
              <a:defRPr sz="800">
                <a:solidFill>
                  <a:srgbClr val="EDE9E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lang="en-US" b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2064" y="402336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b="1" i="0" dirty="0">
                <a:solidFill>
                  <a:srgbClr val="556B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ЗАКЛУЧОК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12064" y="603504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Придонес и завршни тези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502920" y="1115568"/>
            <a:ext cx="7543800" cy="5212080"/>
          </a:xfrm>
          <a:prstGeom prst="roundRect">
            <a:avLst>
              <a:gd name="adj" fmla="val 1053"/>
            </a:avLst>
          </a:prstGeom>
          <a:solidFill>
            <a:srgbClr val="FCFBF8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5" name="Shape 3"/>
          <p:cNvSpPr/>
          <p:nvPr/>
        </p:nvSpPr>
        <p:spPr>
          <a:xfrm>
            <a:off x="8247888" y="1115568"/>
            <a:ext cx="3410712" cy="5212080"/>
          </a:xfrm>
          <a:prstGeom prst="roundRect">
            <a:avLst>
              <a:gd name="adj" fmla="val 1609"/>
            </a:avLst>
          </a:prstGeom>
          <a:solidFill>
            <a:srgbClr val="FCFBF8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6" name="Text 4"/>
          <p:cNvSpPr/>
          <p:nvPr/>
        </p:nvSpPr>
        <p:spPr>
          <a:xfrm>
            <a:off x="804672" y="1572768"/>
            <a:ext cx="6858000" cy="361188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161925" indent="-161925">
              <a:buSzPct val="100000"/>
              <a:buChar char="•"/>
            </a:pPr>
            <a:r>
              <a:rPr lang="en-US" sz="150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Раната поезија на Конески е читлива како внатрешно структуриран поетички простор.
</a:t>
            </a:r>
            <a:endParaRPr lang="en-US" sz="1500" dirty="0"/>
          </a:p>
          <a:p>
            <a:pPr marL="161925" indent="-161925">
              <a:buSzPct val="100000"/>
              <a:buChar char="•"/>
            </a:pPr>
            <a:r>
              <a:rPr lang="en-US" sz="150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Тезата за раната јадрена фаза на „простата и строга македонска песна“ добива јасна аналитичка поткрепа.
</a:t>
            </a:r>
            <a:endParaRPr lang="en-US" sz="1500" dirty="0"/>
          </a:p>
          <a:p>
            <a:pPr marL="161925" indent="-161925">
              <a:buSzPct val="100000"/>
              <a:buChar char="•"/>
            </a:pPr>
            <a:r>
              <a:rPr lang="en-US" sz="150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ВИ-мапирањето е употребено како херменевтичка помош, а не како замена за интерпретацијата.
</a:t>
            </a:r>
            <a:endParaRPr lang="en-US" sz="1500" dirty="0"/>
          </a:p>
          <a:p>
            <a:pPr marL="161925" indent="-161925">
              <a:buSzPct val="100000"/>
              <a:buChar char="•"/>
            </a:pPr>
            <a:r>
              <a:rPr lang="en-US" sz="150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Пристапот предлага модел применлив и врз други македонски поетски корпуси.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8549640" y="1444752"/>
            <a:ext cx="1737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Последна теза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8577072" y="1847088"/>
            <a:ext cx="2697480" cy="21762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0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Најраната творечка фаза на Конески не е само почеток. Таа е карта на едно идно поетско средиште.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8577072" y="4919472"/>
            <a:ext cx="2468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i="0" dirty="0" err="1" smtClean="0">
                <a:solidFill>
                  <a:srgbClr val="556B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</a:t>
            </a:r>
            <a:r>
              <a:rPr lang="mk-MK" sz="1800" b="1" i="0" dirty="0" smtClean="0">
                <a:solidFill>
                  <a:srgbClr val="556B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8577072" y="5266944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8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vesnamc@flf.ukim.edu.mk</a:t>
            </a:r>
            <a:endParaRPr lang="en-US" sz="1080" dirty="0"/>
          </a:p>
          <a:p>
            <a:pPr marL="0" indent="0">
              <a:buNone/>
            </a:pPr>
            <a:r>
              <a:rPr lang="en-US" sz="108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ivan.antonovski@flf.ukim.edu.mk</a:t>
            </a:r>
            <a:endParaRPr lang="en-US" sz="10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22608" y="6624828"/>
            <a:ext cx="182880" cy="1097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wrap="square"/>
          <a:lstStyle>
            <a:lvl1pPr>
              <a:defRPr sz="800">
                <a:solidFill>
                  <a:srgbClr val="EDE9E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lang="en-US" b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2064" y="402336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b="1" i="0" dirty="0">
                <a:solidFill>
                  <a:srgbClr val="556B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12064" y="603504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Истражувачки проблем и теза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502920" y="1115568"/>
            <a:ext cx="3749040" cy="5212080"/>
          </a:xfrm>
          <a:prstGeom prst="roundRect">
            <a:avLst>
              <a:gd name="adj" fmla="val 1463"/>
            </a:avLst>
          </a:prstGeom>
          <a:solidFill>
            <a:srgbClr val="FCFBF8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5" name="Shape 3"/>
          <p:cNvSpPr/>
          <p:nvPr/>
        </p:nvSpPr>
        <p:spPr>
          <a:xfrm>
            <a:off x="4480560" y="1115568"/>
            <a:ext cx="4069080" cy="5212080"/>
          </a:xfrm>
          <a:prstGeom prst="roundRect">
            <a:avLst>
              <a:gd name="adj" fmla="val 1348"/>
            </a:avLst>
          </a:prstGeom>
          <a:solidFill>
            <a:srgbClr val="EEF3F6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8759952" y="1115568"/>
            <a:ext cx="2907792" cy="5212080"/>
          </a:xfrm>
          <a:prstGeom prst="roundRect">
            <a:avLst>
              <a:gd name="adj" fmla="val 1887"/>
            </a:avLst>
          </a:prstGeom>
          <a:solidFill>
            <a:srgbClr val="F7F3EC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804672" y="1408176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31520" y="1682496"/>
            <a:ext cx="3291840" cy="309067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151130" indent="-151130">
              <a:buSzPct val="100000"/>
              <a:buChar char="•"/>
            </a:pPr>
            <a:r>
              <a:rPr lang="en-US" sz="140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Раната фаза на Конески најчесто се чита како претходница, а не како структуриран поетички простор.
</a:t>
            </a:r>
            <a:endParaRPr lang="en-US" sz="1400" dirty="0"/>
          </a:p>
          <a:p>
            <a:pPr marL="151130" indent="-151130">
              <a:buSzPct val="100000"/>
              <a:buChar char="•"/>
            </a:pPr>
            <a:r>
              <a:rPr lang="en-US" sz="140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Поетиката на „простата и строга македонска песна“ обично се поврзува со педесеттите години.
</a:t>
            </a:r>
            <a:endParaRPr lang="en-US" sz="1400" dirty="0"/>
          </a:p>
          <a:p>
            <a:pPr marL="151130" indent="-151130">
              <a:buSzPct val="100000"/>
              <a:buChar char="•"/>
            </a:pPr>
            <a:r>
              <a:rPr lang="en-US" sz="140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 е да се покаже дека нејзините јадра се формираат уште во раниот корпус (1938–1941).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754880" y="1408176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Централна теза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4736592" y="1700784"/>
            <a:ext cx="3566160" cy="7863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40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Најраната творечка фаза на Конески веќе содржи препознатливи јадра на поетиката што подоцна ќе се стабилизира како „проста и строга македонска песна“.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809744" y="2871216"/>
            <a:ext cx="1536192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6D8B78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12" name="Text 10"/>
          <p:cNvSpPr/>
          <p:nvPr/>
        </p:nvSpPr>
        <p:spPr>
          <a:xfrm>
            <a:off x="4919472" y="2980944"/>
            <a:ext cx="12984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80" b="1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премин кон</a:t>
            </a:r>
            <a:endParaRPr lang="en-US" sz="1080" dirty="0"/>
          </a:p>
          <a:p>
            <a:pPr marL="0" indent="0" algn="ctr">
              <a:buNone/>
            </a:pPr>
            <a:r>
              <a:rPr lang="en-US" sz="1080" b="1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македонскиот</a:t>
            </a:r>
            <a:endParaRPr lang="en-US" sz="1080" dirty="0"/>
          </a:p>
          <a:p>
            <a:pPr marL="0" indent="0" algn="ctr">
              <a:buNone/>
            </a:pPr>
            <a:r>
              <a:rPr lang="en-US" sz="1080" b="1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јазик</a:t>
            </a:r>
            <a:endParaRPr lang="en-US" sz="1080" dirty="0"/>
          </a:p>
        </p:txBody>
      </p:sp>
      <p:sp>
        <p:nvSpPr>
          <p:cNvPr id="13" name="Shape 11"/>
          <p:cNvSpPr/>
          <p:nvPr/>
        </p:nvSpPr>
        <p:spPr>
          <a:xfrm>
            <a:off x="6565392" y="2871216"/>
            <a:ext cx="1536192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556B84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14" name="Text 12"/>
          <p:cNvSpPr/>
          <p:nvPr/>
        </p:nvSpPr>
        <p:spPr>
          <a:xfrm>
            <a:off x="6675120" y="2980944"/>
            <a:ext cx="12984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80" b="1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јасност и</a:t>
            </a:r>
            <a:endParaRPr lang="en-US" sz="1080" dirty="0"/>
          </a:p>
          <a:p>
            <a:pPr marL="0" indent="0" algn="ctr">
              <a:buNone/>
            </a:pPr>
            <a:r>
              <a:rPr lang="en-US" sz="1080" b="1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</a:t>
            </a:r>
            <a:endParaRPr lang="en-US" sz="1080" dirty="0"/>
          </a:p>
        </p:txBody>
      </p:sp>
      <p:sp>
        <p:nvSpPr>
          <p:cNvPr id="15" name="Shape 13"/>
          <p:cNvSpPr/>
          <p:nvPr/>
        </p:nvSpPr>
        <p:spPr>
          <a:xfrm>
            <a:off x="4809744" y="4078224"/>
            <a:ext cx="1536192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B89963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16" name="Text 14"/>
          <p:cNvSpPr/>
          <p:nvPr/>
        </p:nvSpPr>
        <p:spPr>
          <a:xfrm>
            <a:off x="4919472" y="4187952"/>
            <a:ext cx="12984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80" b="1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симболичка</a:t>
            </a:r>
            <a:endParaRPr lang="en-US" sz="1080" dirty="0"/>
          </a:p>
          <a:p>
            <a:pPr marL="0" indent="0" algn="ctr">
              <a:buNone/>
            </a:pPr>
            <a:r>
              <a:rPr lang="en-US" sz="1080" b="1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згуснатост</a:t>
            </a:r>
            <a:endParaRPr lang="en-US" sz="1080" dirty="0"/>
          </a:p>
        </p:txBody>
      </p:sp>
      <p:sp>
        <p:nvSpPr>
          <p:cNvPr id="17" name="Shape 15"/>
          <p:cNvSpPr/>
          <p:nvPr/>
        </p:nvSpPr>
        <p:spPr>
          <a:xfrm>
            <a:off x="6565392" y="4078224"/>
            <a:ext cx="1536192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7D9A8A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18" name="Text 16"/>
          <p:cNvSpPr/>
          <p:nvPr/>
        </p:nvSpPr>
        <p:spPr>
          <a:xfrm>
            <a:off x="6675120" y="4187952"/>
            <a:ext cx="12984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80" b="1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линија на</a:t>
            </a:r>
            <a:endParaRPr lang="en-US" sz="1080" dirty="0"/>
          </a:p>
          <a:p>
            <a:pPr marL="0" indent="0" algn="ctr">
              <a:buNone/>
            </a:pPr>
            <a:r>
              <a:rPr lang="en-US" sz="1080" b="1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стабилизација</a:t>
            </a:r>
            <a:endParaRPr lang="en-US" sz="1080" dirty="0"/>
          </a:p>
        </p:txBody>
      </p:sp>
      <p:sp>
        <p:nvSpPr>
          <p:cNvPr id="19" name="Text 17"/>
          <p:cNvSpPr/>
          <p:nvPr/>
        </p:nvSpPr>
        <p:spPr>
          <a:xfrm>
            <a:off x="9034272" y="1408176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Клучен аргумент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9070848" y="1719072"/>
            <a:ext cx="2286000" cy="2057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Мапирањето не е украс, туку доказен механизам: го прави видлив односот меѓу центарот, периферијата и преодните линии на раниот корпус.</a:t>
            </a:r>
            <a:endParaRPr lang="en-US" sz="132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22608" y="6624828"/>
            <a:ext cx="182880" cy="1097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wrap="square"/>
          <a:lstStyle>
            <a:lvl1pPr>
              <a:defRPr sz="800">
                <a:solidFill>
                  <a:srgbClr val="EDE9E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2064" y="402336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b="1" i="0" dirty="0">
                <a:solidFill>
                  <a:srgbClr val="556B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12064" y="603504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и аналитички фокус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502920" y="1115568"/>
            <a:ext cx="5532120" cy="5212080"/>
          </a:xfrm>
          <a:prstGeom prst="roundRect">
            <a:avLst>
              <a:gd name="adj" fmla="val 1053"/>
            </a:avLst>
          </a:prstGeom>
          <a:solidFill>
            <a:srgbClr val="FCFBF8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5" name="Shape 3"/>
          <p:cNvSpPr/>
          <p:nvPr/>
        </p:nvSpPr>
        <p:spPr>
          <a:xfrm>
            <a:off x="6263640" y="1115568"/>
            <a:ext cx="5394960" cy="5212080"/>
          </a:xfrm>
          <a:prstGeom prst="roundRect">
            <a:avLst>
              <a:gd name="adj" fmla="val 1053"/>
            </a:avLst>
          </a:prstGeom>
          <a:solidFill>
            <a:srgbClr val="F7F3EC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6" name="Text 4"/>
          <p:cNvSpPr/>
          <p:nvPr/>
        </p:nvSpPr>
        <p:spPr>
          <a:xfrm>
            <a:off x="804672" y="1408176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Примарен корпус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749808" y="1682496"/>
            <a:ext cx="4846320" cy="246888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153289" indent="-153289">
              <a:buSzPct val="100000"/>
              <a:buChar char="•"/>
            </a:pPr>
            <a:endParaRPr lang="mk-MK" sz="1420" dirty="0" smtClean="0">
              <a:solidFill>
                <a:srgbClr val="263238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153289" indent="-153289">
              <a:buSzPct val="100000"/>
              <a:buChar char="•"/>
            </a:pPr>
            <a:r>
              <a:rPr lang="en-US" sz="1420" i="0" dirty="0" err="1" smtClean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</a:t>
            </a:r>
            <a:r>
              <a:rPr lang="en-US" sz="1420" i="0" dirty="0" smtClean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2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 1938/9–1941 </a:t>
            </a:r>
            <a:r>
              <a:rPr lang="en-US" sz="1420" i="0" dirty="0" err="1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година</a:t>
            </a:r>
            <a:r>
              <a:rPr lang="en-US" sz="1420" i="0" dirty="0" smtClean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20" dirty="0"/>
          </a:p>
          <a:p>
            <a:pPr marL="153289" indent="-153289">
              <a:buSzPct val="100000"/>
              <a:buChar char="•"/>
            </a:pPr>
            <a:endParaRPr lang="mk-MK" sz="1420" dirty="0" smtClean="0">
              <a:solidFill>
                <a:srgbClr val="263238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153289" indent="-153289">
              <a:buSzPct val="100000"/>
              <a:buChar char="•"/>
            </a:pPr>
            <a:r>
              <a:rPr lang="en-US" sz="1420" i="0" dirty="0" err="1" smtClean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Посебен</a:t>
            </a:r>
            <a:r>
              <a:rPr lang="en-US" sz="1420" i="0" dirty="0" smtClean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2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текстовите на македонски народен </a:t>
            </a:r>
            <a:r>
              <a:rPr lang="en-US" sz="1420" i="0" dirty="0" err="1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јазик</a:t>
            </a:r>
            <a:r>
              <a:rPr lang="en-US" sz="1420" i="0" dirty="0" smtClean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20" dirty="0"/>
          </a:p>
          <a:p>
            <a:pPr marL="153289" indent="-153289">
              <a:buSzPct val="100000"/>
              <a:buChar char="•"/>
            </a:pPr>
            <a:endParaRPr lang="mk-MK" sz="1420" dirty="0" smtClean="0">
              <a:solidFill>
                <a:srgbClr val="263238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153289" indent="-153289">
              <a:buSzPct val="100000"/>
              <a:buChar char="•"/>
            </a:pPr>
            <a:r>
              <a:rPr lang="en-US" sz="1420" i="0" dirty="0" err="1" smtClean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Клучни</a:t>
            </a:r>
            <a:r>
              <a:rPr lang="en-US" sz="1420" i="0" dirty="0" smtClean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2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јазли: „Писмо на една мајка“, „Камбани“, „Ноќна песна“, „Спомен“, „Старата“, „Закопна песна“.</a:t>
            </a:r>
            <a:endParaRPr lang="en-US" sz="1420" dirty="0"/>
          </a:p>
        </p:txBody>
      </p:sp>
      <p:sp>
        <p:nvSpPr>
          <p:cNvPr id="8" name="Shape 6"/>
          <p:cNvSpPr/>
          <p:nvPr/>
        </p:nvSpPr>
        <p:spPr>
          <a:xfrm>
            <a:off x="749808" y="4480560"/>
            <a:ext cx="4846320" cy="0"/>
          </a:xfrm>
          <a:prstGeom prst="line">
            <a:avLst/>
          </a:prstGeom>
          <a:noFill/>
          <a:ln w="12700">
            <a:solidFill>
              <a:srgbClr val="D8D1C4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804672" y="4645152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Контролен слој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804672" y="4919472"/>
            <a:ext cx="464515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Подоцнежни текстуални состојби и песни што го осветлуваат процесот на стабилизација и преработка.</a:t>
            </a:r>
            <a:endParaRPr lang="en-US" sz="1320" dirty="0"/>
          </a:p>
        </p:txBody>
      </p:sp>
      <p:sp>
        <p:nvSpPr>
          <p:cNvPr id="11" name="Text 9"/>
          <p:cNvSpPr/>
          <p:nvPr/>
        </p:nvSpPr>
        <p:spPr>
          <a:xfrm>
            <a:off x="6565392" y="1408176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 точно се следи во корпусот?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6547104" y="1773936"/>
            <a:ext cx="932688" cy="438912"/>
          </a:xfrm>
          <a:prstGeom prst="roundRect">
            <a:avLst>
              <a:gd name="adj" fmla="val 10417"/>
            </a:avLst>
          </a:prstGeom>
          <a:solidFill>
            <a:srgbClr val="E7DDCE"/>
          </a:solidFill>
          <a:ln w="12700">
            <a:solidFill>
              <a:srgbClr val="E7DDCE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6565392" y="1837944"/>
            <a:ext cx="8778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06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Јазичен</a:t>
            </a:r>
            <a:endParaRPr lang="en-US" sz="1060" dirty="0"/>
          </a:p>
          <a:p>
            <a:pPr marL="0" indent="0" algn="ctr">
              <a:buNone/>
            </a:pPr>
            <a:r>
              <a:rPr lang="en-US" sz="106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пресврт</a:t>
            </a:r>
            <a:endParaRPr lang="en-US" sz="1060" dirty="0"/>
          </a:p>
        </p:txBody>
      </p:sp>
      <p:sp>
        <p:nvSpPr>
          <p:cNvPr id="14" name="Text 12"/>
          <p:cNvSpPr/>
          <p:nvPr/>
        </p:nvSpPr>
        <p:spPr>
          <a:xfrm>
            <a:off x="7635240" y="1801368"/>
            <a:ext cx="35844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27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формулирање на сопствен македонски поетски глас</a:t>
            </a:r>
            <a:endParaRPr lang="en-US" sz="1270" dirty="0"/>
          </a:p>
        </p:txBody>
      </p:sp>
      <p:sp>
        <p:nvSpPr>
          <p:cNvPr id="15" name="Shape 13"/>
          <p:cNvSpPr/>
          <p:nvPr/>
        </p:nvSpPr>
        <p:spPr>
          <a:xfrm>
            <a:off x="6547104" y="2542032"/>
            <a:ext cx="932688" cy="438912"/>
          </a:xfrm>
          <a:prstGeom prst="roundRect">
            <a:avLst>
              <a:gd name="adj" fmla="val 10417"/>
            </a:avLst>
          </a:prstGeom>
          <a:solidFill>
            <a:srgbClr val="E7DDCE"/>
          </a:solidFill>
          <a:ln w="12700">
            <a:solidFill>
              <a:srgbClr val="E7DDCE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16" name="Text 14"/>
          <p:cNvSpPr/>
          <p:nvPr/>
        </p:nvSpPr>
        <p:spPr>
          <a:xfrm>
            <a:off x="6565392" y="2606040"/>
            <a:ext cx="8778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6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Традиција</a:t>
            </a:r>
            <a:endParaRPr lang="en-US" sz="1060" dirty="0"/>
          </a:p>
        </p:txBody>
      </p:sp>
      <p:sp>
        <p:nvSpPr>
          <p:cNvPr id="17" name="Text 15"/>
          <p:cNvSpPr/>
          <p:nvPr/>
        </p:nvSpPr>
        <p:spPr>
          <a:xfrm>
            <a:off x="7635240" y="2569464"/>
            <a:ext cx="35844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27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фолклорната матрица како основа, не како имитација</a:t>
            </a:r>
            <a:endParaRPr lang="en-US" sz="1270" dirty="0"/>
          </a:p>
        </p:txBody>
      </p:sp>
      <p:sp>
        <p:nvSpPr>
          <p:cNvPr id="18" name="Shape 16"/>
          <p:cNvSpPr/>
          <p:nvPr/>
        </p:nvSpPr>
        <p:spPr>
          <a:xfrm>
            <a:off x="6547104" y="3310128"/>
            <a:ext cx="932688" cy="438912"/>
          </a:xfrm>
          <a:prstGeom prst="roundRect">
            <a:avLst>
              <a:gd name="adj" fmla="val 10417"/>
            </a:avLst>
          </a:prstGeom>
          <a:solidFill>
            <a:srgbClr val="E7DDCE"/>
          </a:solidFill>
          <a:ln w="12700">
            <a:solidFill>
              <a:srgbClr val="E7DDCE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19" name="Text 17"/>
          <p:cNvSpPr/>
          <p:nvPr/>
        </p:nvSpPr>
        <p:spPr>
          <a:xfrm>
            <a:off x="6565392" y="3374136"/>
            <a:ext cx="8778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6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</a:t>
            </a:r>
            <a:endParaRPr lang="en-US" sz="1060" dirty="0"/>
          </a:p>
        </p:txBody>
      </p:sp>
      <p:sp>
        <p:nvSpPr>
          <p:cNvPr id="20" name="Text 18"/>
          <p:cNvSpPr/>
          <p:nvPr/>
        </p:nvSpPr>
        <p:spPr>
          <a:xfrm>
            <a:off x="7635240" y="3337560"/>
            <a:ext cx="35844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27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 непосредна отвореност кон задржан и густ исказ</a:t>
            </a:r>
            <a:endParaRPr lang="en-US" sz="1270" dirty="0"/>
          </a:p>
        </p:txBody>
      </p:sp>
      <p:sp>
        <p:nvSpPr>
          <p:cNvPr id="21" name="Shape 19"/>
          <p:cNvSpPr/>
          <p:nvPr/>
        </p:nvSpPr>
        <p:spPr>
          <a:xfrm>
            <a:off x="6547104" y="4078224"/>
            <a:ext cx="932688" cy="438912"/>
          </a:xfrm>
          <a:prstGeom prst="roundRect">
            <a:avLst>
              <a:gd name="adj" fmla="val 10417"/>
            </a:avLst>
          </a:prstGeom>
          <a:solidFill>
            <a:srgbClr val="E7DDCE"/>
          </a:solidFill>
          <a:ln w="12700">
            <a:solidFill>
              <a:srgbClr val="E7DDCE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22" name="Text 20"/>
          <p:cNvSpPr/>
          <p:nvPr/>
        </p:nvSpPr>
        <p:spPr>
          <a:xfrm>
            <a:off x="6565392" y="4142232"/>
            <a:ext cx="8778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6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</a:t>
            </a:r>
            <a:endParaRPr lang="en-US" sz="1060" dirty="0"/>
          </a:p>
        </p:txBody>
      </p:sp>
      <p:sp>
        <p:nvSpPr>
          <p:cNvPr id="23" name="Text 21"/>
          <p:cNvSpPr/>
          <p:nvPr/>
        </p:nvSpPr>
        <p:spPr>
          <a:xfrm>
            <a:off x="7635240" y="4105656"/>
            <a:ext cx="35844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7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степени на дисциплина во раниот корпус</a:t>
            </a:r>
            <a:endParaRPr lang="en-US" sz="1270" dirty="0"/>
          </a:p>
        </p:txBody>
      </p:sp>
      <p:sp>
        <p:nvSpPr>
          <p:cNvPr id="24" name="Shape 22"/>
          <p:cNvSpPr/>
          <p:nvPr/>
        </p:nvSpPr>
        <p:spPr>
          <a:xfrm>
            <a:off x="6547104" y="4846320"/>
            <a:ext cx="932688" cy="438912"/>
          </a:xfrm>
          <a:prstGeom prst="roundRect">
            <a:avLst>
              <a:gd name="adj" fmla="val 10417"/>
            </a:avLst>
          </a:prstGeom>
          <a:solidFill>
            <a:srgbClr val="E7DDCE"/>
          </a:solidFill>
          <a:ln w="12700">
            <a:solidFill>
              <a:srgbClr val="E7DDCE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25" name="Text 23"/>
          <p:cNvSpPr/>
          <p:nvPr/>
        </p:nvSpPr>
        <p:spPr>
          <a:xfrm>
            <a:off x="6565392" y="4910328"/>
            <a:ext cx="8778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6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Развој</a:t>
            </a:r>
            <a:endParaRPr lang="en-US" sz="1060" dirty="0"/>
          </a:p>
        </p:txBody>
      </p:sp>
      <p:sp>
        <p:nvSpPr>
          <p:cNvPr id="26" name="Text 24"/>
          <p:cNvSpPr/>
          <p:nvPr/>
        </p:nvSpPr>
        <p:spPr>
          <a:xfrm>
            <a:off x="7635240" y="4873752"/>
            <a:ext cx="35844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27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од раниот корпус кон подоцнежното средиште</a:t>
            </a:r>
            <a:endParaRPr lang="en-US" sz="1270" dirty="0"/>
          </a:p>
        </p:txBody>
      </p:sp>
      <p:sp>
        <p:nvSpPr>
          <p:cNvPr id="27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22608" y="6624828"/>
            <a:ext cx="182880" cy="1097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wrap="square"/>
          <a:lstStyle>
            <a:lvl1pPr>
              <a:defRPr sz="800">
                <a:solidFill>
                  <a:srgbClr val="EDE9E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2064" y="402336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b="1" i="0" dirty="0">
                <a:solidFill>
                  <a:srgbClr val="556B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12064" y="603504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Методолошка рамка и теориски јадра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502920" y="1115568"/>
            <a:ext cx="9418320" cy="5212080"/>
          </a:xfrm>
          <a:prstGeom prst="roundRect">
            <a:avLst>
              <a:gd name="adj" fmla="val 1053"/>
            </a:avLst>
          </a:prstGeom>
          <a:solidFill>
            <a:srgbClr val="FCFBF8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5" name="Shape 3"/>
          <p:cNvSpPr/>
          <p:nvPr/>
        </p:nvSpPr>
        <p:spPr>
          <a:xfrm>
            <a:off x="10131552" y="1115568"/>
            <a:ext cx="1536192" cy="5212080"/>
          </a:xfrm>
          <a:prstGeom prst="roundRect">
            <a:avLst>
              <a:gd name="adj" fmla="val 3571"/>
            </a:avLst>
          </a:prstGeom>
          <a:solidFill>
            <a:srgbClr val="F3EBD9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841248" y="1417320"/>
            <a:ext cx="2121408" cy="4114800"/>
          </a:xfrm>
          <a:prstGeom prst="roundRect">
            <a:avLst>
              <a:gd name="adj" fmla="val 2586"/>
            </a:avLst>
          </a:prstGeom>
          <a:solidFill>
            <a:srgbClr val="FCFBF8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969264" y="1645920"/>
            <a:ext cx="18470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32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Архивско-генетичко</a:t>
            </a:r>
            <a:endParaRPr lang="en-US" sz="1320" dirty="0"/>
          </a:p>
        </p:txBody>
      </p:sp>
      <p:sp>
        <p:nvSpPr>
          <p:cNvPr id="8" name="Text 6"/>
          <p:cNvSpPr/>
          <p:nvPr/>
        </p:nvSpPr>
        <p:spPr>
          <a:xfrm>
            <a:off x="969264" y="2029968"/>
            <a:ext cx="1847088" cy="2697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2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 развоен корпус, јазичен пресврт, подоцнежни стабилизации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3081528" y="1417320"/>
            <a:ext cx="2121408" cy="4114800"/>
          </a:xfrm>
          <a:prstGeom prst="roundRect">
            <a:avLst>
              <a:gd name="adj" fmla="val 2586"/>
            </a:avLst>
          </a:prstGeom>
          <a:solidFill>
            <a:srgbClr val="FCFBF8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10" name="Text 8"/>
          <p:cNvSpPr/>
          <p:nvPr/>
        </p:nvSpPr>
        <p:spPr>
          <a:xfrm>
            <a:off x="3209544" y="1645920"/>
            <a:ext cx="18470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Херменевтичко</a:t>
            </a:r>
            <a:endParaRPr lang="en-US" sz="1320" dirty="0"/>
          </a:p>
        </p:txBody>
      </p:sp>
      <p:sp>
        <p:nvSpPr>
          <p:cNvPr id="11" name="Text 9"/>
          <p:cNvSpPr/>
          <p:nvPr/>
        </p:nvSpPr>
        <p:spPr>
          <a:xfrm>
            <a:off x="3209544" y="2029968"/>
            <a:ext cx="1847088" cy="2697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2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текстот се чита не само низ тема, туку и низ опис и подбор на подробности</a:t>
            </a:r>
            <a:endParaRPr lang="en-US" sz="1220" dirty="0"/>
          </a:p>
        </p:txBody>
      </p:sp>
      <p:sp>
        <p:nvSpPr>
          <p:cNvPr id="12" name="Shape 10"/>
          <p:cNvSpPr/>
          <p:nvPr/>
        </p:nvSpPr>
        <p:spPr>
          <a:xfrm>
            <a:off x="5321808" y="1417320"/>
            <a:ext cx="2121408" cy="4114800"/>
          </a:xfrm>
          <a:prstGeom prst="roundRect">
            <a:avLst>
              <a:gd name="adj" fmla="val 2586"/>
            </a:avLst>
          </a:prstGeom>
          <a:solidFill>
            <a:srgbClr val="EEF3F6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5449824" y="1645920"/>
            <a:ext cx="18470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32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ВИ-параметризирање</a:t>
            </a:r>
            <a:endParaRPr lang="en-US" sz="1320" dirty="0"/>
          </a:p>
        </p:txBody>
      </p:sp>
      <p:sp>
        <p:nvSpPr>
          <p:cNvPr id="14" name="Text 12"/>
          <p:cNvSpPr/>
          <p:nvPr/>
        </p:nvSpPr>
        <p:spPr>
          <a:xfrm>
            <a:off x="5449824" y="2029968"/>
            <a:ext cx="1847088" cy="2697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2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групирање на песни според поетички оски и визуелизација на корпусот</a:t>
            </a:r>
            <a:endParaRPr lang="en-US" sz="1220" dirty="0"/>
          </a:p>
        </p:txBody>
      </p:sp>
      <p:sp>
        <p:nvSpPr>
          <p:cNvPr id="15" name="Shape 13"/>
          <p:cNvSpPr/>
          <p:nvPr/>
        </p:nvSpPr>
        <p:spPr>
          <a:xfrm>
            <a:off x="7562088" y="1417320"/>
            <a:ext cx="2121408" cy="4114800"/>
          </a:xfrm>
          <a:prstGeom prst="roundRect">
            <a:avLst>
              <a:gd name="adj" fmla="val 2586"/>
            </a:avLst>
          </a:prstGeom>
          <a:solidFill>
            <a:srgbClr val="FCFBF8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16" name="Text 14"/>
          <p:cNvSpPr/>
          <p:nvPr/>
        </p:nvSpPr>
        <p:spPr>
          <a:xfrm>
            <a:off x="7690104" y="1645920"/>
            <a:ext cx="18470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Close reading</a:t>
            </a:r>
            <a:endParaRPr lang="en-US" sz="1320" dirty="0"/>
          </a:p>
        </p:txBody>
      </p:sp>
      <p:sp>
        <p:nvSpPr>
          <p:cNvPr id="17" name="Text 15"/>
          <p:cNvSpPr/>
          <p:nvPr/>
        </p:nvSpPr>
        <p:spPr>
          <a:xfrm>
            <a:off x="7690104" y="2029968"/>
            <a:ext cx="1847088" cy="2697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2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картата не ја заменува, туку ја заострува интерпретацијата</a:t>
            </a:r>
            <a:endParaRPr lang="en-US" sz="1220" dirty="0"/>
          </a:p>
        </p:txBody>
      </p:sp>
      <p:sp>
        <p:nvSpPr>
          <p:cNvPr id="18" name="Text 16"/>
          <p:cNvSpPr/>
          <p:nvPr/>
        </p:nvSpPr>
        <p:spPr>
          <a:xfrm>
            <a:off x="868680" y="5705856"/>
            <a:ext cx="8732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i="0" dirty="0">
                <a:solidFill>
                  <a:srgbClr val="6E6A63"/>
                </a:solidFill>
                <a:latin typeface="Times New Roman  t" pitchFamily="18" charset="0"/>
                <a:ea typeface="Arial" pitchFamily="34" charset="-122"/>
                <a:cs typeface="Times New Roman  t" pitchFamily="18" charset="0"/>
              </a:rPr>
              <a:t>Теоријата е вградена апликативно — не како парада на имиња, туку како инструмент за читање на поетичките јазли.</a:t>
            </a:r>
            <a:endParaRPr lang="en-US" sz="1200" dirty="0">
              <a:latin typeface="Times New Roman  t" pitchFamily="18" charset="0"/>
              <a:cs typeface="Times New Roman  t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0222992" y="1755648"/>
            <a:ext cx="1298448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Jakobson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Culler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Stockwell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Lotman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Genette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Moretti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10250424" y="4828032"/>
            <a:ext cx="1243584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2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 =</a:t>
            </a:r>
            <a:endParaRPr lang="en-US" sz="1320" dirty="0"/>
          </a:p>
          <a:p>
            <a:pPr marL="0" indent="0" algn="ctr">
              <a:buNone/>
            </a:pPr>
            <a:r>
              <a:rPr lang="en-US" sz="132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помошен</a:t>
            </a:r>
            <a:endParaRPr lang="en-US" sz="1320" dirty="0"/>
          </a:p>
          <a:p>
            <a:pPr marL="0" indent="0" algn="ctr">
              <a:buNone/>
            </a:pPr>
            <a:r>
              <a:rPr lang="en-US" sz="132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</a:t>
            </a:r>
            <a:endParaRPr lang="en-US" sz="132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22608" y="6624828"/>
            <a:ext cx="182880" cy="1097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wrap="square"/>
          <a:lstStyle>
            <a:lvl1pPr>
              <a:defRPr sz="800">
                <a:solidFill>
                  <a:srgbClr val="EDE9E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2064" y="402336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b="1" i="0" dirty="0">
                <a:solidFill>
                  <a:srgbClr val="556B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12064" y="603504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1. Поетичка карта на раниот корпус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30352" y="987552"/>
            <a:ext cx="8321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20" i="0" dirty="0">
                <a:solidFill>
                  <a:srgbClr val="6E6A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Фолклорна матрица · индивидуализирана обработка · експресивна отвореност · емоционална задржаност</a:t>
            </a:r>
            <a:endParaRPr lang="en-US" sz="1020" dirty="0"/>
          </a:p>
        </p:txBody>
      </p:sp>
      <p:sp>
        <p:nvSpPr>
          <p:cNvPr id="5" name="Shape 3"/>
          <p:cNvSpPr/>
          <p:nvPr/>
        </p:nvSpPr>
        <p:spPr>
          <a:xfrm>
            <a:off x="502920" y="1115568"/>
            <a:ext cx="7589520" cy="5230368"/>
          </a:xfrm>
          <a:prstGeom prst="roundRect">
            <a:avLst>
              <a:gd name="adj" fmla="val 1049"/>
            </a:avLst>
          </a:prstGeom>
          <a:solidFill>
            <a:srgbClr val="FCFBF8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7" name="Shape 4"/>
          <p:cNvSpPr/>
          <p:nvPr/>
        </p:nvSpPr>
        <p:spPr>
          <a:xfrm>
            <a:off x="8211312" y="1020209"/>
            <a:ext cx="3456432" cy="5230368"/>
          </a:xfrm>
          <a:prstGeom prst="roundRect">
            <a:avLst>
              <a:gd name="adj" fmla="val 1587"/>
            </a:avLst>
          </a:prstGeom>
          <a:solidFill>
            <a:srgbClr val="F7F3EC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8" name="Shape 5"/>
          <p:cNvSpPr/>
          <p:nvPr/>
        </p:nvSpPr>
        <p:spPr>
          <a:xfrm>
            <a:off x="8449056" y="1298448"/>
            <a:ext cx="438912" cy="292608"/>
          </a:xfrm>
          <a:prstGeom prst="roundRect">
            <a:avLst>
              <a:gd name="adj" fmla="val 15625"/>
            </a:avLst>
          </a:prstGeom>
          <a:solidFill>
            <a:srgbClr val="556B84"/>
          </a:solidFill>
          <a:ln w="12700">
            <a:solidFill>
              <a:srgbClr val="556B84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9" name="Text 6"/>
          <p:cNvSpPr/>
          <p:nvPr/>
        </p:nvSpPr>
        <p:spPr>
          <a:xfrm>
            <a:off x="8430768" y="1298448"/>
            <a:ext cx="457200" cy="310896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/>
          <a:lstStyle/>
          <a:p>
            <a:pPr marL="0" indent="0" algn="ctr">
              <a:buNone/>
            </a:pPr>
            <a:r>
              <a:rPr sz="1120" b="1" i="0"/>
              <a:t>1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8942832" y="1318042"/>
            <a:ext cx="2670048" cy="20116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>
            <a:normAutofit fontScale="92500" lnSpcReduction="20000"/>
          </a:bodyPr>
          <a:lstStyle/>
          <a:p>
            <a:pPr marL="0" indent="0" algn="l">
              <a:buNone/>
            </a:pPr>
            <a:r>
              <a:rPr sz="1180" b="1" i="0" dirty="0" err="1"/>
              <a:t>Што</a:t>
            </a:r>
            <a:r>
              <a:rPr sz="1180" b="1" i="0" dirty="0"/>
              <a:t> </a:t>
            </a:r>
            <a:r>
              <a:rPr sz="1180" b="1" i="0" dirty="0" err="1"/>
              <a:t>се</a:t>
            </a:r>
            <a:r>
              <a:rPr sz="1180" b="1" i="0" dirty="0"/>
              <a:t> </a:t>
            </a:r>
            <a:r>
              <a:rPr sz="1180" b="1" i="0" dirty="0" err="1"/>
              <a:t>гледа</a:t>
            </a:r>
            <a:r>
              <a:rPr sz="1180" b="1" i="0" dirty="0"/>
              <a:t>?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9006840" y="1499942"/>
            <a:ext cx="2148840" cy="210312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sz="1470" b="1" i="0" dirty="0" err="1"/>
              <a:t>Централното</a:t>
            </a:r>
            <a:r>
              <a:rPr sz="1470" b="1" i="0" dirty="0"/>
              <a:t> </a:t>
            </a:r>
            <a:r>
              <a:rPr sz="1470" b="1" i="0" dirty="0" err="1"/>
              <a:t>јадро</a:t>
            </a:r>
            <a:r>
              <a:rPr sz="1470" b="1" i="0" dirty="0"/>
              <a:t> </a:t>
            </a:r>
            <a:r>
              <a:rPr sz="1470" b="1" i="0" dirty="0" err="1"/>
              <a:t>се</a:t>
            </a:r>
            <a:r>
              <a:rPr sz="1470" b="1" i="0" dirty="0"/>
              <a:t> </a:t>
            </a:r>
            <a:r>
              <a:rPr sz="1470" b="1" i="0" dirty="0" err="1"/>
              <a:t>оформува</a:t>
            </a:r>
            <a:r>
              <a:rPr sz="1470" b="1" i="0" dirty="0"/>
              <a:t> </a:t>
            </a:r>
            <a:r>
              <a:rPr sz="1470" b="1" i="0" dirty="0" err="1"/>
              <a:t>околу</a:t>
            </a:r>
            <a:r>
              <a:rPr sz="1470" b="1" i="0" dirty="0"/>
              <a:t> </a:t>
            </a:r>
            <a:r>
              <a:rPr sz="1470" b="1" i="0" dirty="0" err="1"/>
              <a:t>песни</a:t>
            </a:r>
            <a:r>
              <a:rPr sz="1470" b="1" i="0" dirty="0"/>
              <a:t> </a:t>
            </a:r>
            <a:r>
              <a:rPr sz="1470" b="1" i="0" dirty="0" err="1"/>
              <a:t>во</a:t>
            </a:r>
            <a:r>
              <a:rPr sz="1470" b="1" i="0" dirty="0"/>
              <a:t> </a:t>
            </a:r>
            <a:r>
              <a:rPr sz="1470" b="1" i="0" dirty="0" err="1"/>
              <a:t>кои</a:t>
            </a:r>
            <a:r>
              <a:rPr sz="1470" b="1" i="0" dirty="0"/>
              <a:t> </a:t>
            </a:r>
            <a:r>
              <a:rPr sz="1470" b="1" i="0" dirty="0" err="1"/>
              <a:t>јасноста</a:t>
            </a:r>
            <a:r>
              <a:rPr sz="1470" b="1" i="0" dirty="0"/>
              <a:t> </a:t>
            </a:r>
            <a:r>
              <a:rPr sz="1470" b="1" i="0" dirty="0" err="1"/>
              <a:t>веќе</a:t>
            </a:r>
            <a:r>
              <a:rPr sz="1470" b="1" i="0" dirty="0"/>
              <a:t> е </a:t>
            </a:r>
            <a:r>
              <a:rPr sz="1470" b="1" i="0" dirty="0" err="1"/>
              <a:t>во</a:t>
            </a:r>
            <a:r>
              <a:rPr sz="1470" b="1" i="0" dirty="0"/>
              <a:t> </a:t>
            </a:r>
            <a:r>
              <a:rPr sz="1470" b="1" i="0" dirty="0" err="1"/>
              <a:t>функција</a:t>
            </a:r>
            <a:r>
              <a:rPr sz="1470" b="1" i="0" dirty="0"/>
              <a:t> </a:t>
            </a:r>
            <a:r>
              <a:rPr sz="1470" b="1" i="0" dirty="0" err="1"/>
              <a:t>на</a:t>
            </a:r>
            <a:r>
              <a:rPr sz="1470" b="1" i="0" dirty="0"/>
              <a:t> </a:t>
            </a:r>
            <a:r>
              <a:rPr sz="1470" b="1" i="0" dirty="0" err="1"/>
              <a:t>дисциплина</a:t>
            </a:r>
            <a:r>
              <a:rPr sz="1470" b="1" i="0" dirty="0"/>
              <a:t>.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8430768" y="2148840"/>
            <a:ext cx="457200" cy="310896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/>
          <a:lstStyle/>
          <a:p>
            <a:pPr marL="0" indent="0" algn="ctr">
              <a:buNone/>
            </a:pPr>
            <a:r>
              <a:rPr sz="1120" b="1" i="0"/>
              <a:t>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8720763" y="2217420"/>
            <a:ext cx="2670048" cy="20116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>
            <a:normAutofit fontScale="92500" lnSpcReduction="20000"/>
          </a:bodyPr>
          <a:lstStyle/>
          <a:p>
            <a:pPr marL="0" indent="0" algn="l">
              <a:buNone/>
            </a:pPr>
            <a:r>
              <a:rPr sz="1180" b="1" i="0" dirty="0" err="1"/>
              <a:t>Клучна</a:t>
            </a:r>
            <a:r>
              <a:rPr sz="1180" b="1" i="0" dirty="0"/>
              <a:t> </a:t>
            </a:r>
            <a:r>
              <a:rPr sz="1180" b="1" i="0" dirty="0" err="1"/>
              <a:t>линија</a:t>
            </a:r>
            <a:endParaRPr lang="en-US" sz="1250" dirty="0"/>
          </a:p>
        </p:txBody>
      </p:sp>
      <p:sp>
        <p:nvSpPr>
          <p:cNvPr id="15" name="Text 12"/>
          <p:cNvSpPr/>
          <p:nvPr/>
        </p:nvSpPr>
        <p:spPr>
          <a:xfrm>
            <a:off x="9015984" y="2422507"/>
            <a:ext cx="2148840" cy="210312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sz="1470" b="1" i="0" dirty="0"/>
              <a:t>„</a:t>
            </a:r>
            <a:r>
              <a:rPr sz="1470" b="1" i="0" dirty="0" err="1"/>
              <a:t>Камбани</a:t>
            </a:r>
            <a:r>
              <a:rPr sz="1470" b="1" i="0" dirty="0"/>
              <a:t>“, „</a:t>
            </a:r>
            <a:r>
              <a:rPr sz="1470" b="1" i="0" dirty="0" err="1"/>
              <a:t>Старата</a:t>
            </a:r>
            <a:r>
              <a:rPr sz="1470" b="1" i="0" dirty="0"/>
              <a:t>“ и „</a:t>
            </a:r>
            <a:r>
              <a:rPr sz="1470" b="1" i="0" dirty="0" err="1"/>
              <a:t>Закопна</a:t>
            </a:r>
            <a:r>
              <a:rPr sz="1470" b="1" i="0" dirty="0"/>
              <a:t> </a:t>
            </a:r>
            <a:r>
              <a:rPr sz="1470" b="1" i="0" dirty="0" err="1"/>
              <a:t>песна</a:t>
            </a:r>
            <a:r>
              <a:rPr sz="1470" b="1" i="0" dirty="0"/>
              <a:t>“ </a:t>
            </a:r>
            <a:r>
              <a:rPr sz="1470" b="1" i="0" dirty="0" err="1"/>
              <a:t>се</a:t>
            </a:r>
            <a:r>
              <a:rPr sz="1470" b="1" i="0" dirty="0"/>
              <a:t> </a:t>
            </a:r>
            <a:r>
              <a:rPr sz="1470" b="1" i="0" dirty="0" err="1"/>
              <a:t>движат</a:t>
            </a:r>
            <a:r>
              <a:rPr sz="1470" b="1" i="0" dirty="0"/>
              <a:t> </a:t>
            </a:r>
            <a:r>
              <a:rPr sz="1470" b="1" i="0" dirty="0" err="1"/>
              <a:t>кон</a:t>
            </a:r>
            <a:r>
              <a:rPr sz="1470" b="1" i="0" dirty="0"/>
              <a:t> </a:t>
            </a:r>
            <a:r>
              <a:rPr sz="1470" b="1" i="0" dirty="0" err="1"/>
              <a:t>задржан</a:t>
            </a:r>
            <a:r>
              <a:rPr sz="1470" b="1" i="0" dirty="0"/>
              <a:t>, </a:t>
            </a:r>
            <a:r>
              <a:rPr sz="1470" b="1" i="0" dirty="0" err="1"/>
              <a:t>згуснат</a:t>
            </a:r>
            <a:r>
              <a:rPr sz="1470" b="1" i="0" dirty="0"/>
              <a:t> и </a:t>
            </a:r>
            <a:r>
              <a:rPr sz="1470" b="1" i="0" dirty="0" err="1"/>
              <a:t>носечки</a:t>
            </a:r>
            <a:r>
              <a:rPr sz="1470" b="1" i="0" dirty="0"/>
              <a:t> </a:t>
            </a:r>
            <a:r>
              <a:rPr sz="1470" b="1" i="0" dirty="0" err="1"/>
              <a:t>исказ</a:t>
            </a:r>
            <a:r>
              <a:rPr sz="1470" b="1" i="0" dirty="0"/>
              <a:t>.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8430768" y="2999232"/>
            <a:ext cx="457200" cy="310896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/>
          <a:lstStyle/>
          <a:p>
            <a:pPr marL="0" indent="0" algn="ctr">
              <a:buNone/>
            </a:pPr>
            <a:r>
              <a:rPr sz="1120" b="1" i="0"/>
              <a:t>3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8720763" y="3067812"/>
            <a:ext cx="2670048" cy="20116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>
            <a:normAutofit fontScale="92500" lnSpcReduction="20000"/>
          </a:bodyPr>
          <a:lstStyle/>
          <a:p>
            <a:pPr marL="0" indent="0" algn="l">
              <a:buNone/>
            </a:pPr>
            <a:r>
              <a:rPr sz="1180" b="1" i="0" dirty="0" err="1"/>
              <a:t>Граничен</a:t>
            </a:r>
            <a:r>
              <a:rPr sz="1180" b="1" i="0" dirty="0"/>
              <a:t> </a:t>
            </a:r>
            <a:r>
              <a:rPr sz="1180" b="1" i="0" dirty="0" err="1"/>
              <a:t>слој</a:t>
            </a:r>
            <a:endParaRPr lang="en-US" sz="1250" dirty="0"/>
          </a:p>
        </p:txBody>
      </p:sp>
      <p:sp>
        <p:nvSpPr>
          <p:cNvPr id="19" name="Text 16"/>
          <p:cNvSpPr/>
          <p:nvPr/>
        </p:nvSpPr>
        <p:spPr>
          <a:xfrm>
            <a:off x="8865108" y="3289881"/>
            <a:ext cx="2148840" cy="210312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sz="1470" b="1" i="0" dirty="0"/>
              <a:t>„</a:t>
            </a:r>
            <a:r>
              <a:rPr sz="1470" b="1" i="0" dirty="0" err="1"/>
              <a:t>Песна</a:t>
            </a:r>
            <a:r>
              <a:rPr sz="1470" b="1" i="0" dirty="0"/>
              <a:t> </a:t>
            </a:r>
            <a:r>
              <a:rPr sz="1470" b="1" i="0" dirty="0" err="1"/>
              <a:t>за</a:t>
            </a:r>
            <a:r>
              <a:rPr sz="1470" b="1" i="0" dirty="0"/>
              <a:t> </a:t>
            </a:r>
            <a:r>
              <a:rPr sz="1470" b="1" i="0" dirty="0" err="1"/>
              <a:t>животот</a:t>
            </a:r>
            <a:r>
              <a:rPr sz="1470" b="1" i="0" dirty="0"/>
              <a:t>“ и „</a:t>
            </a:r>
            <a:r>
              <a:rPr sz="1470" b="1" i="0" dirty="0" err="1"/>
              <a:t>Разделба</a:t>
            </a:r>
            <a:r>
              <a:rPr sz="1470" b="1" i="0" dirty="0"/>
              <a:t>“ </a:t>
            </a:r>
            <a:r>
              <a:rPr sz="1470" b="1" i="0" dirty="0" err="1"/>
              <a:t>стојат</a:t>
            </a:r>
            <a:r>
              <a:rPr sz="1470" b="1" i="0" dirty="0"/>
              <a:t> </a:t>
            </a:r>
            <a:r>
              <a:rPr sz="1470" b="1" i="0" dirty="0" err="1"/>
              <a:t>поблиску</a:t>
            </a:r>
            <a:r>
              <a:rPr sz="1470" b="1" i="0" dirty="0"/>
              <a:t> </a:t>
            </a:r>
            <a:r>
              <a:rPr sz="1470" b="1" i="0" dirty="0" err="1"/>
              <a:t>до</a:t>
            </a:r>
            <a:r>
              <a:rPr sz="1470" b="1" i="0" dirty="0"/>
              <a:t> </a:t>
            </a:r>
            <a:r>
              <a:rPr sz="1470" b="1" i="0" dirty="0" err="1"/>
              <a:t>поотворена</a:t>
            </a:r>
            <a:r>
              <a:rPr sz="1470" b="1" i="0" dirty="0"/>
              <a:t> </a:t>
            </a:r>
            <a:r>
              <a:rPr sz="1470" b="1" i="0" dirty="0" err="1"/>
              <a:t>експресивност</a:t>
            </a:r>
            <a:r>
              <a:rPr sz="1470" b="1" i="0" dirty="0"/>
              <a:t> и </a:t>
            </a:r>
            <a:r>
              <a:rPr sz="1470" b="1" i="0" dirty="0" err="1"/>
              <a:t>историска</a:t>
            </a:r>
            <a:r>
              <a:rPr sz="1470" b="1" i="0" dirty="0"/>
              <a:t> </a:t>
            </a:r>
            <a:r>
              <a:rPr sz="1470" b="1" i="0" dirty="0" err="1"/>
              <a:t>напнатост</a:t>
            </a:r>
            <a:r>
              <a:rPr sz="1470" b="1" i="0" dirty="0"/>
              <a:t>.</a:t>
            </a:r>
            <a:endParaRPr lang="en-US" sz="1000" dirty="0"/>
          </a:p>
        </p:txBody>
      </p:sp>
      <p:pic>
        <p:nvPicPr>
          <p:cNvPr id="26" name="Picture 25" descr="map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" y="1426464"/>
            <a:ext cx="7269480" cy="4517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2064" y="402336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b="1" i="0" dirty="0">
                <a:solidFill>
                  <a:srgbClr val="556B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12064" y="603504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2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2. Развојни линии од раниот корпус кон поетичкото средиште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30352" y="987552"/>
            <a:ext cx="8321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20" i="0" dirty="0">
                <a:solidFill>
                  <a:srgbClr val="6E6A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Концепциска карта на јазлите што водат кон поетиката на „простата и строга македонска песна“</a:t>
            </a:r>
            <a:endParaRPr lang="en-US" sz="1020" dirty="0"/>
          </a:p>
        </p:txBody>
      </p:sp>
      <p:sp>
        <p:nvSpPr>
          <p:cNvPr id="5" name="Shape 3"/>
          <p:cNvSpPr/>
          <p:nvPr/>
        </p:nvSpPr>
        <p:spPr>
          <a:xfrm>
            <a:off x="502920" y="1115568"/>
            <a:ext cx="7589520" cy="5230368"/>
          </a:xfrm>
          <a:prstGeom prst="roundRect">
            <a:avLst>
              <a:gd name="adj" fmla="val 1049"/>
            </a:avLst>
          </a:prstGeom>
          <a:solidFill>
            <a:srgbClr val="FCFBF8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pic>
        <p:nvPicPr>
          <p:cNvPr id="6" name="Image 0" descr="/mnt/data/ppt_work/extract/word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" y="1428542"/>
            <a:ext cx="7178040" cy="4567844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8211312" y="1115568"/>
            <a:ext cx="3456432" cy="5230368"/>
          </a:xfrm>
          <a:prstGeom prst="roundRect">
            <a:avLst>
              <a:gd name="adj" fmla="val 1587"/>
            </a:avLst>
          </a:prstGeom>
          <a:solidFill>
            <a:srgbClr val="F7F3EC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8" name="Shape 5"/>
          <p:cNvSpPr/>
          <p:nvPr/>
        </p:nvSpPr>
        <p:spPr>
          <a:xfrm>
            <a:off x="8449056" y="1298448"/>
            <a:ext cx="438912" cy="292608"/>
          </a:xfrm>
          <a:prstGeom prst="roundRect">
            <a:avLst>
              <a:gd name="adj" fmla="val 15625"/>
            </a:avLst>
          </a:prstGeom>
          <a:solidFill>
            <a:srgbClr val="556B84"/>
          </a:solidFill>
          <a:ln w="12700">
            <a:solidFill>
              <a:srgbClr val="556B84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9" name="Text 6"/>
          <p:cNvSpPr/>
          <p:nvPr/>
        </p:nvSpPr>
        <p:spPr>
          <a:xfrm>
            <a:off x="8449056" y="1325880"/>
            <a:ext cx="4389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9015984" y="1293876"/>
            <a:ext cx="2240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25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Јазичен пресврт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9015984" y="1472184"/>
            <a:ext cx="22494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>
              <a:buNone/>
            </a:pPr>
            <a:r>
              <a:rPr lang="en-US" sz="100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Преминот кон македонскиот јазик е не само културен, туку и поетички настан.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8449056" y="1993392"/>
            <a:ext cx="438912" cy="292608"/>
          </a:xfrm>
          <a:prstGeom prst="roundRect">
            <a:avLst>
              <a:gd name="adj" fmla="val 15625"/>
            </a:avLst>
          </a:prstGeom>
          <a:solidFill>
            <a:srgbClr val="6D8B78"/>
          </a:solidFill>
          <a:ln w="12700">
            <a:solidFill>
              <a:srgbClr val="6D8B78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13" name="Text 10"/>
          <p:cNvSpPr/>
          <p:nvPr/>
        </p:nvSpPr>
        <p:spPr>
          <a:xfrm>
            <a:off x="8449056" y="2020824"/>
            <a:ext cx="4389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9015984" y="1988820"/>
            <a:ext cx="2240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25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Економија на исказот</a:t>
            </a:r>
            <a:endParaRPr lang="en-US" sz="1250" dirty="0"/>
          </a:p>
        </p:txBody>
      </p:sp>
      <p:sp>
        <p:nvSpPr>
          <p:cNvPr id="15" name="Text 12"/>
          <p:cNvSpPr/>
          <p:nvPr/>
        </p:nvSpPr>
        <p:spPr>
          <a:xfrm>
            <a:off x="9015984" y="2167128"/>
            <a:ext cx="22494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>
              <a:buNone/>
            </a:pPr>
            <a:r>
              <a:rPr lang="en-US" sz="100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Клучните песни го покажуваат движењето од импулс кон дисциплина.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8449056" y="2688336"/>
            <a:ext cx="438912" cy="292608"/>
          </a:xfrm>
          <a:prstGeom prst="roundRect">
            <a:avLst>
              <a:gd name="adj" fmla="val 15625"/>
            </a:avLst>
          </a:prstGeom>
          <a:solidFill>
            <a:srgbClr val="556B84"/>
          </a:solidFill>
          <a:ln w="12700">
            <a:solidFill>
              <a:srgbClr val="556B84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8449056" y="2715768"/>
            <a:ext cx="4389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9015984" y="2683764"/>
            <a:ext cx="2240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25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Линија на стабилизација</a:t>
            </a:r>
            <a:endParaRPr lang="en-US" sz="1250" dirty="0"/>
          </a:p>
        </p:txBody>
      </p:sp>
      <p:sp>
        <p:nvSpPr>
          <p:cNvPr id="19" name="Text 16"/>
          <p:cNvSpPr/>
          <p:nvPr/>
        </p:nvSpPr>
        <p:spPr>
          <a:xfrm>
            <a:off x="9015984" y="2862072"/>
            <a:ext cx="22494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000" i="0" dirty="0">
                <a:solidFill>
                  <a:srgbClr val="2632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„Спомен“ го осветлува процесот на преработка, нормирање и композиционо заострување.</a:t>
            </a:r>
            <a:endParaRPr lang="en-US" sz="10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22608" y="6624828"/>
            <a:ext cx="182880" cy="1097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wrap="square"/>
          <a:lstStyle>
            <a:lvl1pPr>
              <a:defRPr sz="800">
                <a:solidFill>
                  <a:srgbClr val="EDE9E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lang="en-US" b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2064" y="402336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b="1" i="0" dirty="0">
                <a:solidFill>
                  <a:srgbClr val="556B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12064" y="603504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3. Параметарска матрица на раниот корпус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30352" y="987552"/>
            <a:ext cx="8321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i="0" dirty="0">
                <a:solidFill>
                  <a:srgbClr val="6E6A63"/>
                </a:solidFill>
                <a:latin typeface="Times New Roman  t" pitchFamily="18" charset="0"/>
                <a:ea typeface="Arial" pitchFamily="34" charset="-122"/>
                <a:cs typeface="Times New Roman  t" pitchFamily="18" charset="0"/>
              </a:rPr>
              <a:t>Интензитети од 1–5 ја покажуваат распределбата на клучните поетички </a:t>
            </a:r>
            <a:r>
              <a:rPr lang="en-US" sz="1200" i="0" dirty="0" err="1">
                <a:solidFill>
                  <a:srgbClr val="6E6A63"/>
                </a:solidFill>
                <a:latin typeface="Times New Roman  t" pitchFamily="18" charset="0"/>
                <a:ea typeface="Arial" pitchFamily="34" charset="-122"/>
                <a:cs typeface="Times New Roman  t" pitchFamily="18" charset="0"/>
              </a:rPr>
              <a:t>тежишта</a:t>
            </a:r>
            <a:r>
              <a:rPr lang="en-US" sz="1200" i="0" dirty="0">
                <a:solidFill>
                  <a:srgbClr val="6E6A63"/>
                </a:solidFill>
                <a:latin typeface="Times New Roman  t" pitchFamily="18" charset="0"/>
                <a:ea typeface="Arial" pitchFamily="34" charset="-122"/>
                <a:cs typeface="Times New Roman  t" pitchFamily="18" charset="0"/>
              </a:rPr>
              <a:t> </a:t>
            </a:r>
            <a:r>
              <a:rPr lang="en-US" sz="1200" i="0" dirty="0" smtClean="0">
                <a:solidFill>
                  <a:srgbClr val="6E6A63"/>
                </a:solidFill>
                <a:latin typeface="Times New Roman  t" pitchFamily="18" charset="0"/>
                <a:ea typeface="Arial" pitchFamily="34" charset="-122"/>
                <a:cs typeface="Times New Roman  t" pitchFamily="18" charset="0"/>
              </a:rPr>
              <a:t> </a:t>
            </a:r>
            <a:r>
              <a:rPr lang="en-US" sz="1200" i="0" dirty="0" err="1" smtClean="0">
                <a:solidFill>
                  <a:srgbClr val="6E6A63"/>
                </a:solidFill>
                <a:latin typeface="Times New Roman  t" pitchFamily="18" charset="0"/>
                <a:ea typeface="Arial" pitchFamily="34" charset="-122"/>
                <a:cs typeface="Times New Roman  t" pitchFamily="18" charset="0"/>
              </a:rPr>
              <a:t>по</a:t>
            </a:r>
            <a:r>
              <a:rPr lang="en-US" sz="1200" i="0" dirty="0" smtClean="0">
                <a:solidFill>
                  <a:srgbClr val="6E6A63"/>
                </a:solidFill>
                <a:latin typeface="Times New Roman  t" pitchFamily="18" charset="0"/>
                <a:ea typeface="Arial" pitchFamily="34" charset="-122"/>
                <a:cs typeface="Times New Roman  t" pitchFamily="18" charset="0"/>
              </a:rPr>
              <a:t> </a:t>
            </a:r>
            <a:r>
              <a:rPr lang="en-US" sz="1200" i="0" dirty="0">
                <a:solidFill>
                  <a:srgbClr val="6E6A63"/>
                </a:solidFill>
                <a:latin typeface="Times New Roman  t" pitchFamily="18" charset="0"/>
                <a:ea typeface="Arial" pitchFamily="34" charset="-122"/>
                <a:cs typeface="Times New Roman  t" pitchFamily="18" charset="0"/>
              </a:rPr>
              <a:t>песни</a:t>
            </a:r>
            <a:endParaRPr lang="en-US" sz="1200" dirty="0">
              <a:latin typeface="Times New Roman  t" pitchFamily="18" charset="0"/>
              <a:cs typeface="Times New Roman  t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12064" y="1157927"/>
            <a:ext cx="7589520" cy="5230368"/>
          </a:xfrm>
          <a:prstGeom prst="roundRect">
            <a:avLst>
              <a:gd name="adj" fmla="val 1049"/>
            </a:avLst>
          </a:prstGeom>
          <a:solidFill>
            <a:srgbClr val="FCFBF8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7" name="Shape 4"/>
          <p:cNvSpPr/>
          <p:nvPr/>
        </p:nvSpPr>
        <p:spPr>
          <a:xfrm>
            <a:off x="8211312" y="1115568"/>
            <a:ext cx="3456432" cy="5230368"/>
          </a:xfrm>
          <a:prstGeom prst="roundRect">
            <a:avLst>
              <a:gd name="adj" fmla="val 1587"/>
            </a:avLst>
          </a:prstGeom>
          <a:solidFill>
            <a:srgbClr val="F7F3EC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8" name="Shape 5"/>
          <p:cNvSpPr/>
          <p:nvPr/>
        </p:nvSpPr>
        <p:spPr>
          <a:xfrm>
            <a:off x="8449056" y="1298448"/>
            <a:ext cx="438912" cy="292608"/>
          </a:xfrm>
          <a:prstGeom prst="roundRect">
            <a:avLst>
              <a:gd name="adj" fmla="val 15625"/>
            </a:avLst>
          </a:prstGeom>
          <a:solidFill>
            <a:srgbClr val="556B84"/>
          </a:solidFill>
          <a:ln w="12700">
            <a:solidFill>
              <a:srgbClr val="556B84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9" name="Text 6"/>
          <p:cNvSpPr/>
          <p:nvPr/>
        </p:nvSpPr>
        <p:spPr>
          <a:xfrm>
            <a:off x="8430768" y="1298448"/>
            <a:ext cx="457200" cy="310896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/>
          <a:lstStyle/>
          <a:p>
            <a:pPr marL="0" indent="0" algn="ctr">
              <a:buNone/>
            </a:pPr>
            <a:r>
              <a:rPr sz="1120" b="1" i="0"/>
              <a:t>1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8906256" y="1327837"/>
            <a:ext cx="2670048" cy="20116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>
            <a:normAutofit fontScale="92500" lnSpcReduction="20000"/>
          </a:bodyPr>
          <a:lstStyle/>
          <a:p>
            <a:pPr marL="0" indent="0" algn="l">
              <a:buNone/>
            </a:pPr>
            <a:r>
              <a:rPr sz="1180" b="1" i="0" dirty="0" err="1"/>
              <a:t>Зошто</a:t>
            </a:r>
            <a:r>
              <a:rPr sz="1180" b="1" i="0" dirty="0"/>
              <a:t> е </a:t>
            </a:r>
            <a:r>
              <a:rPr sz="1180" b="1" i="0" dirty="0" err="1"/>
              <a:t>важна</a:t>
            </a:r>
            <a:r>
              <a:rPr sz="1180" b="1" i="0" dirty="0"/>
              <a:t>?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8997696" y="1559703"/>
            <a:ext cx="2212848" cy="425851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sz="1470" b="1" i="0" dirty="0" err="1"/>
              <a:t>Матрицата</a:t>
            </a:r>
            <a:r>
              <a:rPr sz="1470" b="1" i="0" dirty="0"/>
              <a:t> </a:t>
            </a:r>
            <a:r>
              <a:rPr sz="1470" b="1" i="0" dirty="0" err="1"/>
              <a:t>овозможува</a:t>
            </a:r>
            <a:r>
              <a:rPr sz="1470" b="1" i="0" dirty="0"/>
              <a:t> </a:t>
            </a:r>
            <a:r>
              <a:rPr sz="1470" b="1" i="0" dirty="0" err="1"/>
              <a:t>да</a:t>
            </a:r>
            <a:r>
              <a:rPr sz="1470" b="1" i="0" dirty="0"/>
              <a:t> </a:t>
            </a:r>
            <a:r>
              <a:rPr sz="1470" b="1" i="0" dirty="0" err="1"/>
              <a:t>се</a:t>
            </a:r>
            <a:r>
              <a:rPr sz="1470" b="1" i="0" dirty="0"/>
              <a:t> </a:t>
            </a:r>
            <a:r>
              <a:rPr sz="1470" b="1" i="0" dirty="0" err="1"/>
              <a:t>види</a:t>
            </a:r>
            <a:r>
              <a:rPr sz="1470" b="1" i="0" dirty="0"/>
              <a:t> </a:t>
            </a:r>
            <a:r>
              <a:rPr sz="1470" b="1" i="0" dirty="0" err="1"/>
              <a:t>дека</a:t>
            </a:r>
            <a:r>
              <a:rPr sz="1470" b="1" i="0" dirty="0"/>
              <a:t> </a:t>
            </a:r>
            <a:r>
              <a:rPr sz="1470" b="1" i="0" dirty="0" err="1"/>
              <a:t>раниот</a:t>
            </a:r>
            <a:r>
              <a:rPr sz="1470" b="1" i="0" dirty="0"/>
              <a:t> </a:t>
            </a:r>
            <a:r>
              <a:rPr sz="1470" b="1" i="0" dirty="0" err="1"/>
              <a:t>корпус</a:t>
            </a:r>
            <a:r>
              <a:rPr sz="1470" b="1" i="0" dirty="0"/>
              <a:t> </a:t>
            </a:r>
            <a:r>
              <a:rPr sz="1470" b="1" i="0" dirty="0" err="1"/>
              <a:t>не</a:t>
            </a:r>
            <a:r>
              <a:rPr sz="1470" b="1" i="0" dirty="0"/>
              <a:t> е </a:t>
            </a:r>
            <a:r>
              <a:rPr sz="1470" b="1" i="0" dirty="0" err="1"/>
              <a:t>хаотичен</a:t>
            </a:r>
            <a:r>
              <a:rPr sz="1470" b="1" i="0" dirty="0"/>
              <a:t>, </a:t>
            </a:r>
            <a:r>
              <a:rPr sz="1470" b="1" i="0" dirty="0" err="1"/>
              <a:t>туку</a:t>
            </a:r>
            <a:r>
              <a:rPr sz="1470" b="1" i="0" dirty="0"/>
              <a:t> </a:t>
            </a:r>
            <a:r>
              <a:rPr sz="1470" b="1" i="0" dirty="0" err="1"/>
              <a:t>структурно</a:t>
            </a:r>
            <a:r>
              <a:rPr sz="1470" b="1" i="0" dirty="0"/>
              <a:t> </a:t>
            </a:r>
            <a:r>
              <a:rPr sz="1470" b="1" i="0" dirty="0" err="1"/>
              <a:t>разгранет</a:t>
            </a:r>
            <a:r>
              <a:rPr sz="1470" b="1" i="0" dirty="0"/>
              <a:t>.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8430768" y="2148840"/>
            <a:ext cx="457200" cy="310896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/>
          <a:lstStyle/>
          <a:p>
            <a:pPr marL="0" indent="0" algn="ctr">
              <a:buNone/>
            </a:pPr>
            <a:r>
              <a:rPr sz="1120" b="1" i="0"/>
              <a:t>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8741664" y="2217420"/>
            <a:ext cx="2670048" cy="20116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>
            <a:normAutofit fontScale="92500" lnSpcReduction="20000"/>
          </a:bodyPr>
          <a:lstStyle/>
          <a:p>
            <a:pPr marL="0" indent="0" algn="l">
              <a:buNone/>
            </a:pPr>
            <a:r>
              <a:rPr sz="1180" b="1" i="0" dirty="0" err="1"/>
              <a:t>Што</a:t>
            </a:r>
            <a:r>
              <a:rPr sz="1180" b="1" i="0" dirty="0"/>
              <a:t> </a:t>
            </a:r>
            <a:r>
              <a:rPr sz="1180" b="1" i="0" dirty="0" err="1"/>
              <a:t>потврдува</a:t>
            </a:r>
            <a:r>
              <a:rPr sz="1180" b="1" i="0" dirty="0"/>
              <a:t>?</a:t>
            </a:r>
            <a:endParaRPr lang="en-US" sz="1250" dirty="0"/>
          </a:p>
        </p:txBody>
      </p:sp>
      <p:sp>
        <p:nvSpPr>
          <p:cNvPr id="15" name="Text 12"/>
          <p:cNvSpPr/>
          <p:nvPr/>
        </p:nvSpPr>
        <p:spPr>
          <a:xfrm>
            <a:off x="8961120" y="2420221"/>
            <a:ext cx="2249424" cy="56692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sz="1260" b="0" i="0" dirty="0" err="1"/>
              <a:t>Песните</a:t>
            </a:r>
            <a:r>
              <a:rPr sz="1260" b="0" i="0" dirty="0"/>
              <a:t> </a:t>
            </a:r>
            <a:r>
              <a:rPr sz="1260" b="0" i="0" dirty="0" err="1"/>
              <a:t>не</a:t>
            </a:r>
            <a:r>
              <a:rPr sz="1260" b="0" i="0" dirty="0"/>
              <a:t> </a:t>
            </a:r>
            <a:r>
              <a:rPr sz="1260" b="0" i="0" dirty="0" err="1"/>
              <a:t>се</a:t>
            </a:r>
            <a:r>
              <a:rPr sz="1260" b="0" i="0" dirty="0"/>
              <a:t> </a:t>
            </a:r>
            <a:r>
              <a:rPr sz="1260" b="0" i="0" dirty="0" err="1"/>
              <a:t>групираат</a:t>
            </a:r>
            <a:r>
              <a:rPr sz="1260" b="0" i="0" dirty="0"/>
              <a:t> </a:t>
            </a:r>
            <a:r>
              <a:rPr sz="1260" b="0" i="0" dirty="0" err="1"/>
              <a:t>според</a:t>
            </a:r>
            <a:r>
              <a:rPr sz="1260" b="0" i="0" dirty="0"/>
              <a:t> </a:t>
            </a:r>
            <a:r>
              <a:rPr sz="1260" b="0" i="0" dirty="0" err="1"/>
              <a:t>датум</a:t>
            </a:r>
            <a:r>
              <a:rPr sz="1260" b="0" i="0" dirty="0"/>
              <a:t>, </a:t>
            </a:r>
            <a:r>
              <a:rPr sz="1260" b="0" i="0" dirty="0" err="1"/>
              <a:t>туку</a:t>
            </a:r>
            <a:r>
              <a:rPr sz="1260" b="0" i="0" dirty="0"/>
              <a:t> </a:t>
            </a:r>
            <a:r>
              <a:rPr sz="1260" b="0" i="0" dirty="0" err="1"/>
              <a:t>според</a:t>
            </a:r>
            <a:r>
              <a:rPr sz="1260" b="0" i="0" dirty="0"/>
              <a:t> </a:t>
            </a:r>
            <a:r>
              <a:rPr sz="1260" b="0" i="0" dirty="0" err="1"/>
              <a:t>внатрешни</a:t>
            </a:r>
            <a:r>
              <a:rPr sz="1260" b="0" i="0" dirty="0"/>
              <a:t> </a:t>
            </a:r>
            <a:r>
              <a:rPr sz="1260" b="0" i="0" dirty="0" err="1"/>
              <a:t>поетички</a:t>
            </a:r>
            <a:r>
              <a:rPr sz="1260" b="0" i="0" dirty="0"/>
              <a:t> </a:t>
            </a:r>
            <a:r>
              <a:rPr sz="1260" b="0" i="0" dirty="0" err="1"/>
              <a:t>односи</a:t>
            </a:r>
            <a:r>
              <a:rPr sz="1260" b="0" i="0" dirty="0"/>
              <a:t>.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8430768" y="2999232"/>
            <a:ext cx="457200" cy="310896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/>
          <a:lstStyle/>
          <a:p>
            <a:pPr marL="0" indent="0" algn="ctr">
              <a:buNone/>
            </a:pPr>
            <a:r>
              <a:rPr sz="1120" b="1" i="0"/>
              <a:t>3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8706394" y="3067812"/>
            <a:ext cx="2670048" cy="20116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>
            <a:normAutofit fontScale="92500" lnSpcReduction="20000"/>
          </a:bodyPr>
          <a:lstStyle/>
          <a:p>
            <a:pPr marL="0" indent="0" algn="l">
              <a:buNone/>
            </a:pPr>
            <a:r>
              <a:rPr sz="1180" b="1" i="0" dirty="0" err="1"/>
              <a:t>Резултат</a:t>
            </a:r>
            <a:endParaRPr lang="en-US" sz="1250" dirty="0"/>
          </a:p>
        </p:txBody>
      </p:sp>
      <p:sp>
        <p:nvSpPr>
          <p:cNvPr id="19" name="Text 16"/>
          <p:cNvSpPr/>
          <p:nvPr/>
        </p:nvSpPr>
        <p:spPr>
          <a:xfrm>
            <a:off x="8887968" y="3282696"/>
            <a:ext cx="2249424" cy="56692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sz="1260" b="0" i="0" dirty="0" err="1"/>
              <a:t>Така</a:t>
            </a:r>
            <a:r>
              <a:rPr sz="1260" b="0" i="0" dirty="0"/>
              <a:t> </a:t>
            </a:r>
            <a:r>
              <a:rPr sz="1260" b="0" i="0" dirty="0" err="1"/>
              <a:t>мапирањето</a:t>
            </a:r>
            <a:r>
              <a:rPr sz="1260" b="0" i="0" dirty="0"/>
              <a:t> </a:t>
            </a:r>
            <a:r>
              <a:rPr sz="1260" b="0" i="0" dirty="0" err="1"/>
              <a:t>станува</a:t>
            </a:r>
            <a:r>
              <a:rPr sz="1260" b="0" i="0" dirty="0"/>
              <a:t> </a:t>
            </a:r>
            <a:r>
              <a:rPr sz="1260" b="0" i="0" dirty="0" err="1"/>
              <a:t>доказна</a:t>
            </a:r>
            <a:r>
              <a:rPr sz="1260" b="0" i="0" dirty="0"/>
              <a:t>, а </a:t>
            </a:r>
            <a:r>
              <a:rPr sz="1260" b="0" i="0" dirty="0" err="1"/>
              <a:t>не</a:t>
            </a:r>
            <a:r>
              <a:rPr sz="1260" b="0" i="0" dirty="0"/>
              <a:t> </a:t>
            </a:r>
            <a:r>
              <a:rPr sz="1260" b="0" i="0" dirty="0" err="1"/>
              <a:t>само</a:t>
            </a:r>
            <a:r>
              <a:rPr sz="1260" b="0" i="0" dirty="0"/>
              <a:t> </a:t>
            </a:r>
            <a:r>
              <a:rPr sz="1260" b="0" i="0" dirty="0" err="1"/>
              <a:t>илустративна</a:t>
            </a:r>
            <a:r>
              <a:rPr sz="1260" b="0" i="0" dirty="0"/>
              <a:t> </a:t>
            </a:r>
            <a:r>
              <a:rPr sz="1260" b="0" i="0" dirty="0" err="1"/>
              <a:t>алатка</a:t>
            </a:r>
            <a:r>
              <a:rPr sz="1260" b="0" i="0" dirty="0"/>
              <a:t>.</a:t>
            </a:r>
            <a:endParaRPr lang="en-US" sz="1000" dirty="0"/>
          </a:p>
        </p:txBody>
      </p:sp>
      <p:pic>
        <p:nvPicPr>
          <p:cNvPr id="26" name="Picture 25" descr="map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1389888"/>
            <a:ext cx="7333488" cy="452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2064" y="402336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b="1" i="0" dirty="0">
                <a:solidFill>
                  <a:srgbClr val="556B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12064" y="603504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2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4. Јасност, симболичка згуснатост и лирска дисциплина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30352" y="987552"/>
            <a:ext cx="8321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i="0" dirty="0">
                <a:solidFill>
                  <a:srgbClr val="6E6A63"/>
                </a:solidFill>
                <a:latin typeface="Times New Roman  t" pitchFamily="18" charset="0"/>
                <a:ea typeface="Arial" pitchFamily="34" charset="-122"/>
                <a:cs typeface="Times New Roman  t" pitchFamily="18" charset="0"/>
              </a:rPr>
              <a:t>Точкестата карта ги покажува песните во однос на јасност, густина и задржана емоционалност</a:t>
            </a:r>
            <a:endParaRPr lang="en-US" sz="1200" dirty="0">
              <a:latin typeface="Times New Roman  t" pitchFamily="18" charset="0"/>
              <a:cs typeface="Times New Roman  t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30352" y="1152144"/>
            <a:ext cx="7589520" cy="5230368"/>
          </a:xfrm>
          <a:prstGeom prst="roundRect">
            <a:avLst>
              <a:gd name="adj" fmla="val 1049"/>
            </a:avLst>
          </a:prstGeom>
          <a:solidFill>
            <a:srgbClr val="FCFBF8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7" name="Shape 4"/>
          <p:cNvSpPr/>
          <p:nvPr/>
        </p:nvSpPr>
        <p:spPr>
          <a:xfrm>
            <a:off x="8211312" y="1115568"/>
            <a:ext cx="3456432" cy="5230368"/>
          </a:xfrm>
          <a:prstGeom prst="roundRect">
            <a:avLst>
              <a:gd name="adj" fmla="val 1587"/>
            </a:avLst>
          </a:prstGeom>
          <a:solidFill>
            <a:srgbClr val="F7F3EC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8" name="Shape 5"/>
          <p:cNvSpPr/>
          <p:nvPr/>
        </p:nvSpPr>
        <p:spPr>
          <a:xfrm>
            <a:off x="8449056" y="1298448"/>
            <a:ext cx="438912" cy="292608"/>
          </a:xfrm>
          <a:prstGeom prst="roundRect">
            <a:avLst>
              <a:gd name="adj" fmla="val 15625"/>
            </a:avLst>
          </a:prstGeom>
          <a:solidFill>
            <a:srgbClr val="556B84"/>
          </a:solidFill>
          <a:ln w="12700">
            <a:solidFill>
              <a:srgbClr val="556B84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9" name="Text 6"/>
          <p:cNvSpPr/>
          <p:nvPr/>
        </p:nvSpPr>
        <p:spPr>
          <a:xfrm>
            <a:off x="8430768" y="1298448"/>
            <a:ext cx="457200" cy="310896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/>
          <a:lstStyle/>
          <a:p>
            <a:pPr marL="0" indent="0" algn="ctr">
              <a:buNone/>
            </a:pPr>
            <a:r>
              <a:rPr sz="1120" b="1" i="0"/>
              <a:t>1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8887968" y="1340087"/>
            <a:ext cx="2670048" cy="20116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>
            <a:normAutofit fontScale="92500" lnSpcReduction="20000"/>
          </a:bodyPr>
          <a:lstStyle/>
          <a:p>
            <a:pPr marL="0" indent="0" algn="l">
              <a:buNone/>
            </a:pPr>
            <a:r>
              <a:rPr sz="1180" b="1" i="0" dirty="0" err="1"/>
              <a:t>Централно</a:t>
            </a:r>
            <a:r>
              <a:rPr sz="1180" b="1" i="0" dirty="0"/>
              <a:t> </a:t>
            </a:r>
            <a:r>
              <a:rPr sz="1180" b="1" i="0" dirty="0" err="1"/>
              <a:t>поле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8951976" y="1575706"/>
            <a:ext cx="2249424" cy="56692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t">
            <a:normAutofit fontScale="77500" lnSpcReduction="20000"/>
          </a:bodyPr>
          <a:lstStyle/>
          <a:p>
            <a:pPr marL="0" indent="0" algn="l">
              <a:buNone/>
            </a:pPr>
            <a:r>
              <a:rPr sz="1260" b="0" i="0" dirty="0" err="1"/>
              <a:t>Најзначајни</a:t>
            </a:r>
            <a:r>
              <a:rPr sz="1260" b="0" i="0" dirty="0"/>
              <a:t> </a:t>
            </a:r>
            <a:r>
              <a:rPr sz="1260" b="0" i="0" dirty="0" err="1"/>
              <a:t>не</a:t>
            </a:r>
            <a:r>
              <a:rPr sz="1260" b="0" i="0" dirty="0"/>
              <a:t> </a:t>
            </a:r>
            <a:r>
              <a:rPr sz="1260" b="0" i="0" dirty="0" err="1"/>
              <a:t>се</a:t>
            </a:r>
            <a:r>
              <a:rPr sz="1260" b="0" i="0" dirty="0"/>
              <a:t> </a:t>
            </a:r>
            <a:r>
              <a:rPr sz="1260" b="0" i="0" dirty="0" err="1"/>
              <a:t>најреторичните</a:t>
            </a:r>
            <a:r>
              <a:rPr sz="1260" b="0" i="0" dirty="0"/>
              <a:t> </a:t>
            </a:r>
            <a:r>
              <a:rPr sz="1260" b="0" i="0" dirty="0" err="1"/>
              <a:t>песни</a:t>
            </a:r>
            <a:r>
              <a:rPr sz="1260" b="0" i="0" dirty="0"/>
              <a:t>, </a:t>
            </a:r>
            <a:r>
              <a:rPr sz="1260" b="0" i="0" dirty="0" err="1"/>
              <a:t>туку</a:t>
            </a:r>
            <a:r>
              <a:rPr sz="1260" b="0" i="0" dirty="0"/>
              <a:t> </a:t>
            </a:r>
            <a:r>
              <a:rPr sz="1260" b="0" i="0" dirty="0" err="1"/>
              <a:t>оние</a:t>
            </a:r>
            <a:r>
              <a:rPr sz="1260" b="0" i="0" dirty="0"/>
              <a:t> </a:t>
            </a:r>
            <a:r>
              <a:rPr sz="1260" b="0" i="0" dirty="0" err="1"/>
              <a:t>во</a:t>
            </a:r>
            <a:r>
              <a:rPr sz="1260" b="0" i="0" dirty="0"/>
              <a:t> </a:t>
            </a:r>
            <a:r>
              <a:rPr sz="1260" b="0" i="0" dirty="0" err="1"/>
              <a:t>кои</a:t>
            </a:r>
            <a:r>
              <a:rPr sz="1260" b="0" i="0" dirty="0"/>
              <a:t> </a:t>
            </a:r>
            <a:r>
              <a:rPr sz="1260" b="0" i="0" dirty="0" err="1"/>
              <a:t>емоцијата</a:t>
            </a:r>
            <a:r>
              <a:rPr sz="1260" b="0" i="0" dirty="0"/>
              <a:t> </a:t>
            </a:r>
            <a:r>
              <a:rPr sz="1260" b="0" i="0" dirty="0" err="1"/>
              <a:t>веќе</a:t>
            </a:r>
            <a:r>
              <a:rPr sz="1260" b="0" i="0" dirty="0"/>
              <a:t> е </a:t>
            </a:r>
            <a:r>
              <a:rPr sz="1260" b="0" i="0" dirty="0" err="1"/>
              <a:t>поетички</a:t>
            </a:r>
            <a:r>
              <a:rPr sz="1260" b="0" i="0" dirty="0"/>
              <a:t> </a:t>
            </a:r>
            <a:r>
              <a:rPr sz="1260" b="0" i="0" dirty="0" err="1"/>
              <a:t>собрана</a:t>
            </a:r>
            <a:r>
              <a:rPr sz="1260" b="0" i="0" dirty="0"/>
              <a:t>.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8430768" y="2148840"/>
            <a:ext cx="457200" cy="310896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/>
          <a:lstStyle/>
          <a:p>
            <a:pPr marL="0" indent="0" algn="ctr">
              <a:buNone/>
            </a:pPr>
            <a:r>
              <a:rPr sz="1120" b="1" i="0"/>
              <a:t>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8741664" y="2230156"/>
            <a:ext cx="2670048" cy="20116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>
            <a:normAutofit fontScale="92500" lnSpcReduction="20000"/>
          </a:bodyPr>
          <a:lstStyle/>
          <a:p>
            <a:pPr marL="0" indent="0" algn="l">
              <a:buNone/>
            </a:pPr>
            <a:r>
              <a:rPr sz="1180" b="1" i="0" dirty="0" err="1"/>
              <a:t>Апликативна</a:t>
            </a:r>
            <a:r>
              <a:rPr sz="1180" b="1" i="0" dirty="0"/>
              <a:t> </a:t>
            </a:r>
            <a:r>
              <a:rPr sz="1180" b="1" i="0" dirty="0" err="1"/>
              <a:t>теорија</a:t>
            </a:r>
            <a:endParaRPr lang="en-US" sz="1250" dirty="0"/>
          </a:p>
        </p:txBody>
      </p:sp>
      <p:sp>
        <p:nvSpPr>
          <p:cNvPr id="15" name="Text 12"/>
          <p:cNvSpPr/>
          <p:nvPr/>
        </p:nvSpPr>
        <p:spPr>
          <a:xfrm>
            <a:off x="8741664" y="2512641"/>
            <a:ext cx="2468880" cy="539496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sz="1470" b="1" i="0" dirty="0" err="1"/>
              <a:t>Јакобсоновата</a:t>
            </a:r>
            <a:r>
              <a:rPr sz="1470" b="1" i="0" dirty="0"/>
              <a:t> </a:t>
            </a:r>
            <a:r>
              <a:rPr sz="1470" b="1" i="0" dirty="0" err="1"/>
              <a:t>организација</a:t>
            </a:r>
            <a:r>
              <a:rPr sz="1470" b="1" i="0" dirty="0"/>
              <a:t> </a:t>
            </a:r>
            <a:r>
              <a:rPr sz="1470" b="1" i="0" dirty="0" err="1"/>
              <a:t>на</a:t>
            </a:r>
            <a:r>
              <a:rPr sz="1470" b="1" i="0" dirty="0"/>
              <a:t> </a:t>
            </a:r>
            <a:r>
              <a:rPr sz="1470" b="1" i="0" dirty="0" err="1"/>
              <a:t>исказот</a:t>
            </a:r>
            <a:r>
              <a:rPr sz="1470" b="1" i="0" dirty="0"/>
              <a:t> и </a:t>
            </a:r>
            <a:r>
              <a:rPr sz="1470" b="1" i="0" dirty="0" err="1"/>
              <a:t>Стоквеловата</a:t>
            </a:r>
            <a:r>
              <a:rPr sz="1470" b="1" i="0" dirty="0"/>
              <a:t> </a:t>
            </a:r>
            <a:r>
              <a:rPr sz="1470" b="1" i="0" dirty="0" err="1"/>
              <a:t>когнитивна</a:t>
            </a:r>
            <a:r>
              <a:rPr sz="1470" b="1" i="0" dirty="0"/>
              <a:t> </a:t>
            </a:r>
            <a:r>
              <a:rPr sz="1470" b="1" i="0" dirty="0" err="1"/>
              <a:t>густина</a:t>
            </a:r>
            <a:r>
              <a:rPr sz="1470" b="1" i="0" dirty="0"/>
              <a:t> </a:t>
            </a:r>
            <a:r>
              <a:rPr sz="1470" b="1" i="0" dirty="0" err="1"/>
              <a:t>тука</a:t>
            </a:r>
            <a:r>
              <a:rPr sz="1470" b="1" i="0" dirty="0"/>
              <a:t> </a:t>
            </a:r>
            <a:r>
              <a:rPr sz="1470" b="1" i="0" dirty="0" err="1"/>
              <a:t>се</a:t>
            </a:r>
            <a:r>
              <a:rPr sz="1470" b="1" i="0" dirty="0"/>
              <a:t> </a:t>
            </a:r>
            <a:r>
              <a:rPr sz="1470" b="1" i="0" dirty="0" err="1"/>
              <a:t>видливи</a:t>
            </a:r>
            <a:r>
              <a:rPr sz="1470" b="1" i="0" dirty="0"/>
              <a:t> </a:t>
            </a:r>
            <a:r>
              <a:rPr sz="1470" b="1" i="0" dirty="0" err="1"/>
              <a:t>како</a:t>
            </a:r>
            <a:r>
              <a:rPr sz="1470" b="1" i="0" dirty="0"/>
              <a:t> </a:t>
            </a:r>
            <a:r>
              <a:rPr sz="1470" b="1" i="0" dirty="0" err="1"/>
              <a:t>функции</a:t>
            </a:r>
            <a:r>
              <a:rPr sz="1470" b="1" i="0" dirty="0"/>
              <a:t> </a:t>
            </a:r>
            <a:r>
              <a:rPr sz="1470" b="1" i="0" dirty="0" err="1"/>
              <a:t>на</a:t>
            </a:r>
            <a:r>
              <a:rPr sz="1470" b="1" i="0" dirty="0"/>
              <a:t> </a:t>
            </a:r>
            <a:r>
              <a:rPr sz="1470" b="1" i="0" dirty="0" err="1"/>
              <a:t>текстот</a:t>
            </a:r>
            <a:r>
              <a:rPr sz="1470" b="1" i="0" dirty="0"/>
              <a:t>.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8430768" y="3163824"/>
            <a:ext cx="457200" cy="310896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/>
          <a:lstStyle/>
          <a:p>
            <a:pPr marL="0" indent="0" algn="ctr">
              <a:buNone/>
            </a:pPr>
            <a:r>
              <a:rPr sz="1120" b="1" i="0" dirty="0"/>
              <a:t>3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8775628" y="3223423"/>
            <a:ext cx="2670048" cy="20116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>
            <a:normAutofit fontScale="92500" lnSpcReduction="20000"/>
          </a:bodyPr>
          <a:lstStyle/>
          <a:p>
            <a:pPr marL="0" indent="0" algn="l">
              <a:buNone/>
            </a:pPr>
            <a:r>
              <a:rPr sz="1180" b="1" i="0" dirty="0" err="1"/>
              <a:t>Теза</a:t>
            </a:r>
            <a:endParaRPr lang="en-US" sz="1250" dirty="0"/>
          </a:p>
        </p:txBody>
      </p:sp>
      <p:sp>
        <p:nvSpPr>
          <p:cNvPr id="19" name="Text 16"/>
          <p:cNvSpPr/>
          <p:nvPr/>
        </p:nvSpPr>
        <p:spPr>
          <a:xfrm>
            <a:off x="8851392" y="3458392"/>
            <a:ext cx="2249424" cy="56692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sz="1260" b="0" i="0" dirty="0" err="1"/>
              <a:t>Јасноста</a:t>
            </a:r>
            <a:r>
              <a:rPr sz="1260" b="0" i="0" dirty="0"/>
              <a:t> </a:t>
            </a:r>
            <a:r>
              <a:rPr sz="1260" b="0" i="0" dirty="0" err="1"/>
              <a:t>кај</a:t>
            </a:r>
            <a:r>
              <a:rPr sz="1260" b="0" i="0" dirty="0"/>
              <a:t> </a:t>
            </a:r>
            <a:r>
              <a:rPr sz="1260" b="0" i="0" dirty="0" err="1"/>
              <a:t>Конески</a:t>
            </a:r>
            <a:r>
              <a:rPr sz="1260" b="0" i="0" dirty="0"/>
              <a:t> </a:t>
            </a:r>
            <a:r>
              <a:rPr sz="1260" b="0" i="0" dirty="0" err="1"/>
              <a:t>рано</a:t>
            </a:r>
            <a:r>
              <a:rPr sz="1260" b="0" i="0" dirty="0"/>
              <a:t> </a:t>
            </a:r>
            <a:r>
              <a:rPr sz="1260" b="0" i="0" dirty="0" err="1"/>
              <a:t>престанува</a:t>
            </a:r>
            <a:r>
              <a:rPr sz="1260" b="0" i="0" dirty="0"/>
              <a:t> </a:t>
            </a:r>
            <a:r>
              <a:rPr sz="1260" b="0" i="0" dirty="0" err="1"/>
              <a:t>да</a:t>
            </a:r>
            <a:r>
              <a:rPr sz="1260" b="0" i="0" dirty="0"/>
              <a:t> </a:t>
            </a:r>
            <a:r>
              <a:rPr sz="1260" b="0" i="0" dirty="0" err="1"/>
              <a:t>биде</a:t>
            </a:r>
            <a:r>
              <a:rPr sz="1260" b="0" i="0" dirty="0"/>
              <a:t> </a:t>
            </a:r>
            <a:r>
              <a:rPr sz="1260" b="0" i="0" dirty="0" err="1"/>
              <a:t>наивност</a:t>
            </a:r>
            <a:r>
              <a:rPr sz="1260" b="0" i="0" dirty="0"/>
              <a:t> и </a:t>
            </a:r>
            <a:r>
              <a:rPr sz="1260" b="0" i="0" dirty="0" err="1"/>
              <a:t>станува</a:t>
            </a:r>
            <a:r>
              <a:rPr sz="1260" b="0" i="0" dirty="0"/>
              <a:t> </a:t>
            </a:r>
            <a:r>
              <a:rPr sz="1260" b="0" i="0" dirty="0" err="1"/>
              <a:t>дисциплина</a:t>
            </a:r>
            <a:r>
              <a:rPr sz="1260" b="0" i="0" dirty="0"/>
              <a:t>.</a:t>
            </a:r>
            <a:endParaRPr lang="en-US" sz="1000" dirty="0"/>
          </a:p>
        </p:txBody>
      </p:sp>
      <p:pic>
        <p:nvPicPr>
          <p:cNvPr id="26" name="Picture 25" descr="map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1426464"/>
            <a:ext cx="7315200" cy="4498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2064" y="402336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b="1" i="0" dirty="0">
                <a:solidFill>
                  <a:srgbClr val="556B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12064" y="603504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i="0" dirty="0">
                <a:solidFill>
                  <a:srgbClr val="2434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5. Профили на четирите централни јазли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66928" y="946443"/>
            <a:ext cx="8321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20" i="0" dirty="0">
                <a:solidFill>
                  <a:srgbClr val="6E6A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Радар-профилите покажуваат дека четирите јадрени песни не се идентични, туку го делат истото средиште на различен начин</a:t>
            </a:r>
            <a:endParaRPr lang="en-US" sz="1020" dirty="0"/>
          </a:p>
        </p:txBody>
      </p:sp>
      <p:sp>
        <p:nvSpPr>
          <p:cNvPr id="5" name="Shape 3"/>
          <p:cNvSpPr/>
          <p:nvPr/>
        </p:nvSpPr>
        <p:spPr>
          <a:xfrm>
            <a:off x="502920" y="1115568"/>
            <a:ext cx="7589520" cy="5230368"/>
          </a:xfrm>
          <a:prstGeom prst="roundRect">
            <a:avLst>
              <a:gd name="adj" fmla="val 1049"/>
            </a:avLst>
          </a:prstGeom>
          <a:solidFill>
            <a:srgbClr val="FCFBF8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7" name="Shape 4"/>
          <p:cNvSpPr/>
          <p:nvPr/>
        </p:nvSpPr>
        <p:spPr>
          <a:xfrm>
            <a:off x="8211312" y="1115568"/>
            <a:ext cx="3456432" cy="5230368"/>
          </a:xfrm>
          <a:prstGeom prst="roundRect">
            <a:avLst>
              <a:gd name="adj" fmla="val 1587"/>
            </a:avLst>
          </a:prstGeom>
          <a:solidFill>
            <a:srgbClr val="F7F3EC"/>
          </a:solidFill>
          <a:ln w="12700">
            <a:solidFill>
              <a:srgbClr val="D8D1C4"/>
            </a:solidFill>
            <a:prstDash val="solid"/>
          </a:ln>
          <a:effectLst>
            <a:outerShdw blurRad="10160" dist="3810" dir="2700000" algn="bl" rotWithShape="0">
              <a:srgbClr val="000000">
                <a:alpha val="10000"/>
              </a:srgbClr>
            </a:outerShdw>
          </a:effectLst>
        </p:spPr>
        <p:txBody>
          <a:bodyPr wrap="square"/>
          <a:lstStyle/>
          <a:p>
            <a:endParaRPr/>
          </a:p>
        </p:txBody>
      </p:sp>
      <p:sp>
        <p:nvSpPr>
          <p:cNvPr id="8" name="Shape 5"/>
          <p:cNvSpPr/>
          <p:nvPr/>
        </p:nvSpPr>
        <p:spPr>
          <a:xfrm>
            <a:off x="8449056" y="1298448"/>
            <a:ext cx="438912" cy="292608"/>
          </a:xfrm>
          <a:prstGeom prst="roundRect">
            <a:avLst>
              <a:gd name="adj" fmla="val 15625"/>
            </a:avLst>
          </a:prstGeom>
          <a:solidFill>
            <a:srgbClr val="556B84"/>
          </a:solidFill>
          <a:ln w="12700">
            <a:solidFill>
              <a:srgbClr val="556B84"/>
            </a:solidFill>
            <a:prstDash val="solid"/>
          </a:ln>
        </p:spPr>
        <p:txBody>
          <a:bodyPr wrap="square"/>
          <a:lstStyle/>
          <a:p>
            <a:endParaRPr/>
          </a:p>
        </p:txBody>
      </p:sp>
      <p:sp>
        <p:nvSpPr>
          <p:cNvPr id="9" name="Text 6"/>
          <p:cNvSpPr/>
          <p:nvPr/>
        </p:nvSpPr>
        <p:spPr>
          <a:xfrm>
            <a:off x="8430768" y="1298448"/>
            <a:ext cx="457200" cy="310896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/>
          <a:lstStyle/>
          <a:p>
            <a:pPr marL="0" indent="0" algn="ctr">
              <a:buNone/>
            </a:pPr>
            <a:r>
              <a:rPr sz="1120" b="1" i="0"/>
              <a:t>1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8705088" y="1365069"/>
            <a:ext cx="2670048" cy="20116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sz="1180" b="1" i="0" dirty="0"/>
              <a:t>„</a:t>
            </a:r>
            <a:r>
              <a:rPr sz="1180" b="1" i="0" dirty="0" err="1"/>
              <a:t>Писмо</a:t>
            </a:r>
            <a:r>
              <a:rPr sz="1180" b="1" i="0" dirty="0"/>
              <a:t> </a:t>
            </a:r>
            <a:r>
              <a:rPr sz="1180" b="1" i="0" dirty="0" err="1"/>
              <a:t>на</a:t>
            </a:r>
            <a:r>
              <a:rPr sz="1180" b="1" i="0" dirty="0"/>
              <a:t> </a:t>
            </a:r>
            <a:r>
              <a:rPr sz="1180" b="1" i="0" dirty="0" err="1"/>
              <a:t>една</a:t>
            </a:r>
            <a:r>
              <a:rPr sz="1180" b="1" i="0" dirty="0"/>
              <a:t> </a:t>
            </a:r>
            <a:r>
              <a:rPr sz="1180" b="1" i="0" dirty="0" err="1"/>
              <a:t>мајка</a:t>
            </a:r>
            <a:r>
              <a:rPr sz="1180" b="1" i="0" dirty="0"/>
              <a:t>“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8430768" y="2148840"/>
            <a:ext cx="457200" cy="310896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/>
          <a:lstStyle/>
          <a:p>
            <a:pPr marL="0" indent="0" algn="ctr">
              <a:buNone/>
            </a:pPr>
            <a:r>
              <a:rPr sz="1120" b="1" i="0"/>
              <a:t>2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8741664" y="2227215"/>
            <a:ext cx="2670048" cy="20116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sz="1180" b="1" i="0" dirty="0"/>
              <a:t>„</a:t>
            </a:r>
            <a:r>
              <a:rPr sz="1180" b="1" i="0" dirty="0" err="1"/>
              <a:t>Камбани</a:t>
            </a:r>
            <a:r>
              <a:rPr sz="1180" b="1" i="0" dirty="0"/>
              <a:t>“ и „</a:t>
            </a:r>
            <a:r>
              <a:rPr sz="1180" b="1" i="0" dirty="0" err="1"/>
              <a:t>Ноќна</a:t>
            </a:r>
            <a:r>
              <a:rPr sz="1180" b="1" i="0" dirty="0"/>
              <a:t> </a:t>
            </a:r>
            <a:r>
              <a:rPr sz="1180" b="1" i="0" dirty="0" err="1"/>
              <a:t>песна</a:t>
            </a:r>
            <a:r>
              <a:rPr sz="1180" b="1" i="0" dirty="0"/>
              <a:t>“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8430768" y="2999232"/>
            <a:ext cx="457200" cy="310896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ctr"/>
          <a:lstStyle/>
          <a:p>
            <a:pPr marL="0" indent="0" algn="ctr">
              <a:buNone/>
            </a:pPr>
            <a:r>
              <a:rPr sz="1120" b="1" i="0"/>
              <a:t>3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8705088" y="3054087"/>
            <a:ext cx="2670048" cy="201168"/>
          </a:xfrm>
          <a:prstGeom prst="rect">
            <a:avLst/>
          </a:prstGeom>
          <a:noFill/>
          <a:ln/>
        </p:spPr>
        <p:txBody>
          <a:bodyPr wrap="square" lIns="50800" tIns="25400" rIns="508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sz="1180" b="1" i="0" dirty="0"/>
              <a:t>„</a:t>
            </a:r>
            <a:r>
              <a:rPr sz="1180" b="1" i="0" dirty="0" err="1"/>
              <a:t>Спомен</a:t>
            </a:r>
            <a:r>
              <a:rPr sz="1180" b="1" i="0" dirty="0"/>
              <a:t>“</a:t>
            </a:r>
            <a:endParaRPr lang="en-US" sz="1000" dirty="0"/>
          </a:p>
        </p:txBody>
      </p:sp>
      <p:pic>
        <p:nvPicPr>
          <p:cNvPr id="26" name="Picture 25" descr="map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1353312"/>
            <a:ext cx="7178040" cy="455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886</Words>
  <Application>Microsoft Office PowerPoint</Application>
  <PresentationFormat>Custom</PresentationFormat>
  <Paragraphs>192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Најраната творечка фаза на Конески</dc:title>
  <dc:subject>Презентација за колоквиум</dc:subject>
  <dc:creator>OpenAI</dc:creator>
  <cp:lastModifiedBy>Stevo</cp:lastModifiedBy>
  <cp:revision>10</cp:revision>
  <dcterms:created xsi:type="dcterms:W3CDTF">2026-04-07T07:32:08Z</dcterms:created>
  <dcterms:modified xsi:type="dcterms:W3CDTF">2026-04-08T08:59:50Z</dcterms:modified>
</cp:coreProperties>
</file>