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93" r:id="rId5"/>
    <p:sldId id="277" r:id="rId6"/>
    <p:sldId id="278" r:id="rId7"/>
    <p:sldId id="289" r:id="rId8"/>
    <p:sldId id="260" r:id="rId9"/>
    <p:sldId id="262" r:id="rId10"/>
    <p:sldId id="258" r:id="rId11"/>
    <p:sldId id="259" r:id="rId12"/>
    <p:sldId id="290" r:id="rId13"/>
    <p:sldId id="280" r:id="rId14"/>
    <p:sldId id="265" r:id="rId15"/>
    <p:sldId id="271" r:id="rId16"/>
    <p:sldId id="264" r:id="rId17"/>
    <p:sldId id="276" r:id="rId18"/>
    <p:sldId id="263" r:id="rId19"/>
    <p:sldId id="266" r:id="rId20"/>
    <p:sldId id="291" r:id="rId21"/>
    <p:sldId id="270" r:id="rId22"/>
    <p:sldId id="267" r:id="rId23"/>
    <p:sldId id="292" r:id="rId24"/>
    <p:sldId id="268" r:id="rId25"/>
    <p:sldId id="283" r:id="rId26"/>
    <p:sldId id="269" r:id="rId27"/>
    <p:sldId id="273" r:id="rId28"/>
    <p:sldId id="274" r:id="rId29"/>
    <p:sldId id="282" r:id="rId30"/>
    <p:sldId id="275" r:id="rId31"/>
    <p:sldId id="272" r:id="rId32"/>
    <p:sldId id="288"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35C6B-2D33-44F4-9580-09A234AD41C8}"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121686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35C6B-2D33-44F4-9580-09A234AD41C8}"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67490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35C6B-2D33-44F4-9580-09A234AD41C8}"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4611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35C6B-2D33-44F4-9580-09A234AD41C8}"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385283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35C6B-2D33-44F4-9580-09A234AD41C8}"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415999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35C6B-2D33-44F4-9580-09A234AD41C8}"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413568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35C6B-2D33-44F4-9580-09A234AD41C8}"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388806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35C6B-2D33-44F4-9580-09A234AD41C8}"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89972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35C6B-2D33-44F4-9580-09A234AD41C8}"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188991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35C6B-2D33-44F4-9580-09A234AD41C8}"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265571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35C6B-2D33-44F4-9580-09A234AD41C8}"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836C0-9134-48BB-891C-12F1F9C8240F}" type="slidenum">
              <a:rPr lang="en-US" smtClean="0"/>
              <a:t>‹#›</a:t>
            </a:fld>
            <a:endParaRPr lang="en-US"/>
          </a:p>
        </p:txBody>
      </p:sp>
    </p:spTree>
    <p:extLst>
      <p:ext uri="{BB962C8B-B14F-4D97-AF65-F5344CB8AC3E}">
        <p14:creationId xmlns:p14="http://schemas.microsoft.com/office/powerpoint/2010/main" val="338826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35C6B-2D33-44F4-9580-09A234AD41C8}"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836C0-9134-48BB-891C-12F1F9C8240F}" type="slidenum">
              <a:rPr lang="en-US" smtClean="0"/>
              <a:t>‹#›</a:t>
            </a:fld>
            <a:endParaRPr lang="en-US"/>
          </a:p>
        </p:txBody>
      </p:sp>
    </p:spTree>
    <p:extLst>
      <p:ext uri="{BB962C8B-B14F-4D97-AF65-F5344CB8AC3E}">
        <p14:creationId xmlns:p14="http://schemas.microsoft.com/office/powerpoint/2010/main" val="97620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584" y="1298448"/>
            <a:ext cx="9156192" cy="3657600"/>
          </a:xfrm>
        </p:spPr>
        <p:txBody>
          <a:bodyPr>
            <a:normAutofit fontScale="90000"/>
          </a:bodyPr>
          <a:lstStyle/>
          <a:p>
            <a:r>
              <a:rPr lang="mk-MK" b="1" dirty="0">
                <a:solidFill>
                  <a:srgbClr val="FF0000"/>
                </a:solidFill>
                <a:latin typeface="+mn-lt"/>
              </a:rPr>
              <a:t>ТЕМАТСКА АНАЛИЗА </a:t>
            </a:r>
            <a:r>
              <a:rPr lang="mk-MK" b="1" dirty="0" smtClean="0">
                <a:solidFill>
                  <a:srgbClr val="FF0000"/>
                </a:solidFill>
                <a:latin typeface="+mn-lt"/>
              </a:rPr>
              <a:t>И МАПА НА </a:t>
            </a:r>
            <a:r>
              <a:rPr lang="mk-MK" b="1" dirty="0">
                <a:solidFill>
                  <a:srgbClr val="FF0000"/>
                </a:solidFill>
                <a:latin typeface="+mn-lt"/>
              </a:rPr>
              <a:t>ЦИКЛУСОТ ПЕСНИ ЗА КРАЛЕ МАРКО ОД БЛАЖЕ КОНЕСКИ</a:t>
            </a:r>
            <a:r>
              <a:rPr lang="en-US" dirty="0"/>
              <a:t/>
            </a:r>
            <a:br>
              <a:rPr lang="en-US" dirty="0"/>
            </a:br>
            <a:endParaRPr lang="en-US" dirty="0"/>
          </a:p>
        </p:txBody>
      </p:sp>
      <p:sp>
        <p:nvSpPr>
          <p:cNvPr id="3" name="Subtitle 2"/>
          <p:cNvSpPr>
            <a:spLocks noGrp="1"/>
          </p:cNvSpPr>
          <p:nvPr>
            <p:ph type="subTitle" idx="1"/>
          </p:nvPr>
        </p:nvSpPr>
        <p:spPr>
          <a:xfrm>
            <a:off x="5751576" y="4663440"/>
            <a:ext cx="4916424" cy="1298448"/>
          </a:xfrm>
        </p:spPr>
        <p:txBody>
          <a:bodyPr>
            <a:noAutofit/>
          </a:bodyPr>
          <a:lstStyle/>
          <a:p>
            <a:r>
              <a:rPr lang="mk-MK" sz="1800" dirty="0" smtClean="0"/>
              <a:t>проф. д-р Славчо Ковилоски</a:t>
            </a:r>
          </a:p>
          <a:p>
            <a:r>
              <a:rPr lang="mk-MK" sz="1800" dirty="0" smtClean="0"/>
              <a:t>Универзитет „Св. Кирил и Методиј“, Скопје</a:t>
            </a:r>
          </a:p>
          <a:p>
            <a:r>
              <a:rPr lang="mk-MK" sz="1800" dirty="0" smtClean="0"/>
              <a:t>Институт за македонска литература</a:t>
            </a:r>
            <a:endParaRPr lang="en-US" sz="1800" dirty="0"/>
          </a:p>
        </p:txBody>
      </p:sp>
    </p:spTree>
    <p:extLst>
      <p:ext uri="{BB962C8B-B14F-4D97-AF65-F5344CB8AC3E}">
        <p14:creationId xmlns:p14="http://schemas.microsoft.com/office/powerpoint/2010/main" val="695749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952" y="0"/>
            <a:ext cx="11433181" cy="6858000"/>
          </a:xfrm>
        </p:spPr>
      </p:pic>
    </p:spTree>
    <p:extLst>
      <p:ext uri="{BB962C8B-B14F-4D97-AF65-F5344CB8AC3E}">
        <p14:creationId xmlns:p14="http://schemas.microsoft.com/office/powerpoint/2010/main" val="3211366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444" y="64008"/>
            <a:ext cx="7542076" cy="6773028"/>
          </a:xfrm>
        </p:spPr>
      </p:pic>
      <p:sp>
        <p:nvSpPr>
          <p:cNvPr id="2" name="Rectangle 1"/>
          <p:cNvSpPr/>
          <p:nvPr/>
        </p:nvSpPr>
        <p:spPr>
          <a:xfrm>
            <a:off x="201168" y="2028182"/>
            <a:ext cx="2132276" cy="461665"/>
          </a:xfrm>
          <a:prstGeom prst="rect">
            <a:avLst/>
          </a:prstGeom>
        </p:spPr>
        <p:txBody>
          <a:bodyPr wrap="square">
            <a:spAutoFit/>
          </a:bodyPr>
          <a:lstStyle/>
          <a:p>
            <a:r>
              <a:rPr lang="en-US" sz="2400" dirty="0" smtClean="0">
                <a:latin typeface="Times New Roman  t" panose="02020603050405020304" pitchFamily="18" charset="0"/>
                <a:ea typeface="Calibri" panose="020F0502020204030204" pitchFamily="34" charset="0"/>
              </a:rPr>
              <a:t>Gemini</a:t>
            </a:r>
            <a:endParaRPr lang="en-US" sz="2400" dirty="0"/>
          </a:p>
        </p:txBody>
      </p:sp>
    </p:spTree>
    <p:extLst>
      <p:ext uri="{BB962C8B-B14F-4D97-AF65-F5344CB8AC3E}">
        <p14:creationId xmlns:p14="http://schemas.microsoft.com/office/powerpoint/2010/main" val="25154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8" y="2028182"/>
            <a:ext cx="2132276" cy="461665"/>
          </a:xfrm>
          <a:prstGeom prst="rect">
            <a:avLst/>
          </a:prstGeom>
        </p:spPr>
        <p:txBody>
          <a:bodyPr wrap="square">
            <a:spAutoFit/>
          </a:bodyPr>
          <a:lstStyle/>
          <a:p>
            <a:r>
              <a:rPr lang="en-US" sz="2400" dirty="0" smtClean="0"/>
              <a:t>Copilot</a:t>
            </a:r>
            <a:endParaRPr lang="en-US" sz="2400" dirty="0"/>
          </a:p>
        </p:txBody>
      </p:sp>
      <p:pic>
        <p:nvPicPr>
          <p:cNvPr id="5" name="Content Placeholder 4" descr="C:\Users\User\Desktop\TEKSTOVI10.2.2025\tekstovi za 2026\iml - atlas\готови за користење\Screenshot (488) - Copy.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8920" y="1042416"/>
            <a:ext cx="7598663" cy="4516433"/>
          </a:xfrm>
          <a:prstGeom prst="rect">
            <a:avLst/>
          </a:prstGeom>
          <a:noFill/>
          <a:ln>
            <a:noFill/>
          </a:ln>
        </p:spPr>
      </p:pic>
    </p:spTree>
    <p:extLst>
      <p:ext uri="{BB962C8B-B14F-4D97-AF65-F5344CB8AC3E}">
        <p14:creationId xmlns:p14="http://schemas.microsoft.com/office/powerpoint/2010/main" val="29334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1752"/>
            <a:ext cx="10515600" cy="6263640"/>
          </a:xfrm>
        </p:spPr>
        <p:txBody>
          <a:bodyPr>
            <a:normAutofit fontScale="70000" lnSpcReduction="20000"/>
          </a:bodyPr>
          <a:lstStyle/>
          <a:p>
            <a:pPr marL="0" indent="0">
              <a:buNone/>
            </a:pPr>
            <a:r>
              <a:rPr lang="en-US" b="1" dirty="0"/>
              <a:t>📖 </a:t>
            </a:r>
            <a:r>
              <a:rPr lang="en-US" b="1" dirty="0" err="1"/>
              <a:t>Легенда</a:t>
            </a:r>
            <a:r>
              <a:rPr lang="en-US" b="1" dirty="0"/>
              <a:t> на </a:t>
            </a:r>
            <a:r>
              <a:rPr lang="en-US" b="1" dirty="0" err="1"/>
              <a:t>симболичните</a:t>
            </a:r>
            <a:r>
              <a:rPr lang="en-US" b="1" dirty="0"/>
              <a:t> </a:t>
            </a:r>
            <a:r>
              <a:rPr lang="en-US" b="1" dirty="0" err="1"/>
              <a:t>точки</a:t>
            </a:r>
            <a:endParaRPr lang="en-US" b="1" dirty="0"/>
          </a:p>
          <a:p>
            <a:pPr marL="0" lvl="0" indent="0">
              <a:buNone/>
            </a:pPr>
            <a:r>
              <a:rPr lang="en-US" b="1" dirty="0" err="1"/>
              <a:t>Стерна</a:t>
            </a:r>
            <a:r>
              <a:rPr lang="en-US" b="1" dirty="0"/>
              <a:t> (</a:t>
            </a:r>
            <a:r>
              <a:rPr lang="en-US" b="1" dirty="0" err="1"/>
              <a:t>Маркови</a:t>
            </a:r>
            <a:r>
              <a:rPr lang="en-US" b="1" dirty="0"/>
              <a:t> Кули):</a:t>
            </a:r>
            <a:endParaRPr lang="en-US" dirty="0"/>
          </a:p>
          <a:p>
            <a:pPr lvl="1"/>
            <a:r>
              <a:rPr lang="en-US" b="1" dirty="0" err="1"/>
              <a:t>Симболика</a:t>
            </a:r>
            <a:r>
              <a:rPr lang="en-US" b="1" dirty="0"/>
              <a:t>:</a:t>
            </a:r>
            <a:r>
              <a:rPr lang="en-US" dirty="0"/>
              <a:t> </a:t>
            </a:r>
            <a:r>
              <a:rPr lang="en-US" dirty="0" err="1"/>
              <a:t>Чист</a:t>
            </a:r>
            <a:r>
              <a:rPr lang="en-US" dirty="0"/>
              <a:t> </a:t>
            </a:r>
            <a:r>
              <a:rPr lang="en-US" b="1" dirty="0" err="1"/>
              <a:t>хтонски</a:t>
            </a:r>
            <a:r>
              <a:rPr lang="en-US" b="1" dirty="0"/>
              <a:t> свет</a:t>
            </a:r>
            <a:r>
              <a:rPr lang="en-US" dirty="0"/>
              <a:t>. Таа е „</a:t>
            </a:r>
            <a:r>
              <a:rPr lang="en-US" dirty="0" err="1"/>
              <a:t>грлото</a:t>
            </a:r>
            <a:r>
              <a:rPr lang="en-US" dirty="0"/>
              <a:t>“ на земјата, </a:t>
            </a:r>
            <a:r>
              <a:rPr lang="en-US" dirty="0" err="1"/>
              <a:t>подземна</a:t>
            </a:r>
            <a:r>
              <a:rPr lang="en-US" dirty="0"/>
              <a:t> </a:t>
            </a:r>
            <a:r>
              <a:rPr lang="en-US" dirty="0" err="1"/>
              <a:t>акумулација</a:t>
            </a:r>
            <a:r>
              <a:rPr lang="en-US" dirty="0"/>
              <a:t> на </a:t>
            </a:r>
            <a:r>
              <a:rPr lang="en-US" dirty="0" err="1"/>
              <a:t>сила</a:t>
            </a:r>
            <a:r>
              <a:rPr lang="en-US" dirty="0"/>
              <a:t> која е затворена и </a:t>
            </a:r>
            <a:r>
              <a:rPr lang="en-US" dirty="0" err="1"/>
              <a:t>тајна</a:t>
            </a:r>
            <a:r>
              <a:rPr lang="en-US" dirty="0"/>
              <a:t>. Во поезијата на Конески, таа е извор на </a:t>
            </a:r>
            <a:r>
              <a:rPr lang="en-US" dirty="0" err="1"/>
              <a:t>исконска</a:t>
            </a:r>
            <a:r>
              <a:rPr lang="en-US" dirty="0"/>
              <a:t> </a:t>
            </a:r>
            <a:r>
              <a:rPr lang="en-US" dirty="0" err="1"/>
              <a:t>енергија</a:t>
            </a:r>
            <a:r>
              <a:rPr lang="en-US" dirty="0"/>
              <a:t> која може да биде и </a:t>
            </a:r>
            <a:r>
              <a:rPr lang="en-US" dirty="0" err="1"/>
              <a:t>застрашувачка</a:t>
            </a:r>
            <a:r>
              <a:rPr lang="en-US" dirty="0"/>
              <a:t>.</a:t>
            </a:r>
          </a:p>
          <a:p>
            <a:pPr marL="0" lvl="0" indent="0">
              <a:buNone/>
            </a:pPr>
            <a:r>
              <a:rPr lang="en-US" b="1" dirty="0" err="1"/>
              <a:t>Маркови</a:t>
            </a:r>
            <a:r>
              <a:rPr lang="en-US" b="1" dirty="0"/>
              <a:t> Кули:</a:t>
            </a:r>
            <a:endParaRPr lang="en-US" dirty="0"/>
          </a:p>
          <a:p>
            <a:pPr lvl="1"/>
            <a:r>
              <a:rPr lang="en-US" b="1" dirty="0" err="1"/>
              <a:t>Симболика</a:t>
            </a:r>
            <a:r>
              <a:rPr lang="en-US" b="1" dirty="0"/>
              <a:t>:</a:t>
            </a:r>
            <a:r>
              <a:rPr lang="en-US" dirty="0"/>
              <a:t> </a:t>
            </a:r>
            <a:r>
              <a:rPr lang="en-US" dirty="0" err="1"/>
              <a:t>Врската</a:t>
            </a:r>
            <a:r>
              <a:rPr lang="en-US" dirty="0"/>
              <a:t> помеѓу </a:t>
            </a:r>
            <a:r>
              <a:rPr lang="en-US" b="1" dirty="0" err="1"/>
              <a:t>земното</a:t>
            </a:r>
            <a:r>
              <a:rPr lang="en-US" b="1" dirty="0"/>
              <a:t> и </a:t>
            </a:r>
            <a:r>
              <a:rPr lang="en-US" b="1" dirty="0" err="1"/>
              <a:t>небесното</a:t>
            </a:r>
            <a:r>
              <a:rPr lang="en-US" dirty="0"/>
              <a:t>. </a:t>
            </a:r>
            <a:r>
              <a:rPr lang="en-US" dirty="0" err="1"/>
              <a:t>Камениот</a:t>
            </a:r>
            <a:r>
              <a:rPr lang="en-US" dirty="0"/>
              <a:t> </a:t>
            </a:r>
            <a:r>
              <a:rPr lang="en-US" dirty="0" err="1"/>
              <a:t>регион</a:t>
            </a:r>
            <a:r>
              <a:rPr lang="en-US" dirty="0"/>
              <a:t> кој е </a:t>
            </a:r>
            <a:r>
              <a:rPr lang="en-US" dirty="0" err="1"/>
              <a:t>вечен</a:t>
            </a:r>
            <a:r>
              <a:rPr lang="en-US" dirty="0"/>
              <a:t> и </a:t>
            </a:r>
            <a:r>
              <a:rPr lang="en-US" dirty="0" err="1"/>
              <a:t>неподвижен</a:t>
            </a:r>
            <a:r>
              <a:rPr lang="en-US" dirty="0"/>
              <a:t>. Тие се </a:t>
            </a:r>
            <a:r>
              <a:rPr lang="en-US" dirty="0" err="1"/>
              <a:t>сведоци</a:t>
            </a:r>
            <a:r>
              <a:rPr lang="en-US" dirty="0"/>
              <a:t> на историјата и македонската судбина.</a:t>
            </a:r>
          </a:p>
          <a:p>
            <a:pPr marL="0" lvl="0" indent="0">
              <a:buNone/>
            </a:pPr>
            <a:r>
              <a:rPr lang="en-US" b="1" dirty="0"/>
              <a:t>Манастир Трескавец (</a:t>
            </a:r>
            <a:r>
              <a:rPr lang="en-US" b="1" dirty="0" err="1"/>
              <a:t>Златоврв</a:t>
            </a:r>
            <a:r>
              <a:rPr lang="en-US" b="1" dirty="0"/>
              <a:t>):</a:t>
            </a:r>
            <a:endParaRPr lang="en-US" dirty="0"/>
          </a:p>
          <a:p>
            <a:pPr lvl="1"/>
            <a:r>
              <a:rPr lang="en-US" b="1" dirty="0" err="1"/>
              <a:t>Симболика</a:t>
            </a:r>
            <a:r>
              <a:rPr lang="en-US" b="1" dirty="0"/>
              <a:t>:</a:t>
            </a:r>
            <a:r>
              <a:rPr lang="en-US" dirty="0"/>
              <a:t> </a:t>
            </a:r>
            <a:r>
              <a:rPr lang="en-US" b="1" dirty="0" err="1"/>
              <a:t>Небесен</a:t>
            </a:r>
            <a:r>
              <a:rPr lang="en-US" b="1" dirty="0"/>
              <a:t> свет</a:t>
            </a:r>
            <a:r>
              <a:rPr lang="en-US" dirty="0"/>
              <a:t>. </a:t>
            </a:r>
            <a:r>
              <a:rPr lang="en-US" dirty="0" err="1"/>
              <a:t>Сместен</a:t>
            </a:r>
            <a:r>
              <a:rPr lang="en-US" dirty="0"/>
              <a:t> меѓу </a:t>
            </a:r>
            <a:r>
              <a:rPr lang="en-US" dirty="0" err="1"/>
              <a:t>облаците</a:t>
            </a:r>
            <a:r>
              <a:rPr lang="en-US" dirty="0"/>
              <a:t>, овој манастир претставува </a:t>
            </a:r>
            <a:r>
              <a:rPr lang="en-US" dirty="0" err="1"/>
              <a:t>духовно</a:t>
            </a:r>
            <a:r>
              <a:rPr lang="en-US" dirty="0"/>
              <a:t> воздигнување, </a:t>
            </a:r>
            <a:r>
              <a:rPr lang="en-US" dirty="0" err="1"/>
              <a:t>тишина</a:t>
            </a:r>
            <a:r>
              <a:rPr lang="en-US" dirty="0"/>
              <a:t> и </a:t>
            </a:r>
            <a:r>
              <a:rPr lang="en-US" dirty="0" err="1"/>
              <a:t>изолација</a:t>
            </a:r>
            <a:r>
              <a:rPr lang="en-US" dirty="0"/>
              <a:t> од </a:t>
            </a:r>
            <a:r>
              <a:rPr lang="en-US" dirty="0" err="1"/>
              <a:t>секојдневното</a:t>
            </a:r>
            <a:r>
              <a:rPr lang="en-US" dirty="0"/>
              <a:t>. Тоа е </a:t>
            </a:r>
            <a:r>
              <a:rPr lang="en-US" dirty="0" err="1"/>
              <a:t>точката</a:t>
            </a:r>
            <a:r>
              <a:rPr lang="en-US" dirty="0"/>
              <a:t> на </a:t>
            </a:r>
            <a:r>
              <a:rPr lang="en-US" dirty="0" err="1"/>
              <a:t>прочистување</a:t>
            </a:r>
            <a:r>
              <a:rPr lang="en-US" dirty="0"/>
              <a:t>.</a:t>
            </a:r>
          </a:p>
          <a:p>
            <a:pPr marL="0" lvl="0" indent="0">
              <a:buNone/>
            </a:pPr>
            <a:r>
              <a:rPr lang="en-US" b="1" dirty="0"/>
              <a:t>Манастир Св. Архангел </a:t>
            </a:r>
            <a:r>
              <a:rPr lang="en-US" b="1" dirty="0" err="1"/>
              <a:t>Михаил</a:t>
            </a:r>
            <a:r>
              <a:rPr lang="en-US" b="1" dirty="0"/>
              <a:t> (</a:t>
            </a:r>
            <a:r>
              <a:rPr lang="en-US" b="1" dirty="0" err="1"/>
              <a:t>Варош</a:t>
            </a:r>
            <a:r>
              <a:rPr lang="en-US" b="1" dirty="0"/>
              <a:t>):</a:t>
            </a:r>
            <a:endParaRPr lang="en-US" dirty="0"/>
          </a:p>
          <a:p>
            <a:pPr lvl="1"/>
            <a:r>
              <a:rPr lang="en-US" b="1" dirty="0" err="1"/>
              <a:t>Симболика</a:t>
            </a:r>
            <a:r>
              <a:rPr lang="en-US" b="1" dirty="0"/>
              <a:t>:</a:t>
            </a:r>
            <a:r>
              <a:rPr lang="en-US" dirty="0"/>
              <a:t> </a:t>
            </a:r>
            <a:r>
              <a:rPr lang="en-US" b="1" dirty="0" err="1"/>
              <a:t>Мост</a:t>
            </a:r>
            <a:r>
              <a:rPr lang="en-US" b="1" dirty="0"/>
              <a:t> на традицијата</a:t>
            </a:r>
            <a:r>
              <a:rPr lang="en-US" dirty="0"/>
              <a:t>. Се наоѓа во </a:t>
            </a:r>
            <a:r>
              <a:rPr lang="en-US" dirty="0" err="1"/>
              <a:t>подножјето</a:t>
            </a:r>
            <a:r>
              <a:rPr lang="en-US" dirty="0"/>
              <a:t>, таму каде што </a:t>
            </a:r>
            <a:r>
              <a:rPr lang="en-US" dirty="0" err="1"/>
              <a:t>народната</a:t>
            </a:r>
            <a:r>
              <a:rPr lang="en-US" dirty="0"/>
              <a:t> </a:t>
            </a:r>
            <a:r>
              <a:rPr lang="en-US" dirty="0" err="1"/>
              <a:t>легенда</a:t>
            </a:r>
            <a:r>
              <a:rPr lang="en-US" dirty="0"/>
              <a:t> (Марко) се </a:t>
            </a:r>
            <a:r>
              <a:rPr lang="en-US" dirty="0" err="1"/>
              <a:t>среќава</a:t>
            </a:r>
            <a:r>
              <a:rPr lang="en-US" dirty="0"/>
              <a:t> со </a:t>
            </a:r>
            <a:r>
              <a:rPr lang="en-US" dirty="0" err="1"/>
              <a:t>христијанската</a:t>
            </a:r>
            <a:r>
              <a:rPr lang="en-US" dirty="0"/>
              <a:t> </a:t>
            </a:r>
            <a:r>
              <a:rPr lang="en-US" dirty="0" err="1"/>
              <a:t>духовност</a:t>
            </a:r>
            <a:r>
              <a:rPr lang="en-US" dirty="0"/>
              <a:t>.</a:t>
            </a:r>
          </a:p>
          <a:p>
            <a:pPr marL="0" lvl="0" indent="0">
              <a:buNone/>
            </a:pPr>
            <a:r>
              <a:rPr lang="en-US" b="1" dirty="0" err="1"/>
              <a:t>Песјобрдце</a:t>
            </a:r>
            <a:r>
              <a:rPr lang="en-US" b="1" dirty="0"/>
              <a:t>:</a:t>
            </a:r>
            <a:endParaRPr lang="en-US" dirty="0"/>
          </a:p>
          <a:p>
            <a:pPr lvl="1"/>
            <a:r>
              <a:rPr lang="en-US" b="1" dirty="0" err="1"/>
              <a:t>Симболика</a:t>
            </a:r>
            <a:r>
              <a:rPr lang="en-US" b="1" dirty="0"/>
              <a:t>:</a:t>
            </a:r>
            <a:r>
              <a:rPr lang="en-US" dirty="0"/>
              <a:t> </a:t>
            </a:r>
            <a:r>
              <a:rPr lang="en-US" b="1" dirty="0" err="1"/>
              <a:t>Видливиот</a:t>
            </a:r>
            <a:r>
              <a:rPr lang="en-US" b="1" dirty="0"/>
              <a:t> свет (</a:t>
            </a:r>
            <a:r>
              <a:rPr lang="en-US" b="1" dirty="0" err="1"/>
              <a:t>Оптимизам</a:t>
            </a:r>
            <a:r>
              <a:rPr lang="en-US" b="1" dirty="0"/>
              <a:t>)</a:t>
            </a:r>
            <a:r>
              <a:rPr lang="en-US" dirty="0"/>
              <a:t>. Според твоите податоци, ова е </a:t>
            </a:r>
            <a:r>
              <a:rPr lang="en-US" dirty="0" err="1"/>
              <a:t>точка</a:t>
            </a:r>
            <a:r>
              <a:rPr lang="en-US" dirty="0"/>
              <a:t> со највисок </a:t>
            </a:r>
            <a:r>
              <a:rPr lang="en-US" dirty="0" err="1"/>
              <a:t>оптимизам</a:t>
            </a:r>
            <a:r>
              <a:rPr lang="en-US" dirty="0"/>
              <a:t>. Тоа е местото на </a:t>
            </a:r>
            <a:r>
              <a:rPr lang="en-US" dirty="0" err="1"/>
              <a:t>набљудување</a:t>
            </a:r>
            <a:r>
              <a:rPr lang="en-US" dirty="0"/>
              <a:t>, каде погледот се </a:t>
            </a:r>
            <a:r>
              <a:rPr lang="en-US" dirty="0" err="1"/>
              <a:t>шири</a:t>
            </a:r>
            <a:r>
              <a:rPr lang="en-US" dirty="0"/>
              <a:t> кон </a:t>
            </a:r>
            <a:r>
              <a:rPr lang="en-US" dirty="0" err="1"/>
              <a:t>полето</a:t>
            </a:r>
            <a:r>
              <a:rPr lang="en-US" dirty="0"/>
              <a:t> и иднината.</a:t>
            </a:r>
          </a:p>
          <a:p>
            <a:pPr marL="0" lvl="0" indent="0">
              <a:buNone/>
            </a:pPr>
            <a:r>
              <a:rPr lang="en-US" b="1" dirty="0" err="1"/>
              <a:t>Марков</a:t>
            </a:r>
            <a:r>
              <a:rPr lang="en-US" b="1" dirty="0"/>
              <a:t> Манастир (Скопје):</a:t>
            </a:r>
            <a:endParaRPr lang="en-US" dirty="0"/>
          </a:p>
          <a:p>
            <a:pPr lvl="1"/>
            <a:r>
              <a:rPr lang="en-US" b="1" dirty="0" err="1"/>
              <a:t>Симболика</a:t>
            </a:r>
            <a:r>
              <a:rPr lang="en-US" b="1" dirty="0"/>
              <a:t>:</a:t>
            </a:r>
            <a:r>
              <a:rPr lang="en-US" dirty="0"/>
              <a:t> </a:t>
            </a:r>
            <a:r>
              <a:rPr lang="en-US" b="1" dirty="0"/>
              <a:t>Простор на меморијата</a:t>
            </a:r>
            <a:r>
              <a:rPr lang="en-US" dirty="0"/>
              <a:t>. Иако </a:t>
            </a:r>
            <a:r>
              <a:rPr lang="en-US" dirty="0" err="1"/>
              <a:t>географски</a:t>
            </a:r>
            <a:r>
              <a:rPr lang="en-US" dirty="0"/>
              <a:t> е далеку од Прилеп, тој е </a:t>
            </a:r>
            <a:r>
              <a:rPr lang="en-US" dirty="0" err="1"/>
              <a:t>духовно</a:t>
            </a:r>
            <a:r>
              <a:rPr lang="en-US" dirty="0"/>
              <a:t> </a:t>
            </a:r>
            <a:r>
              <a:rPr lang="en-US" dirty="0" err="1"/>
              <a:t>блиску</a:t>
            </a:r>
            <a:r>
              <a:rPr lang="en-US" dirty="0"/>
              <a:t> преку </a:t>
            </a:r>
            <a:r>
              <a:rPr lang="en-US" dirty="0" err="1"/>
              <a:t>патронот</a:t>
            </a:r>
            <a:r>
              <a:rPr lang="en-US" dirty="0"/>
              <a:t> – Крале Марко. Претставува континуитет на македонскиот културен простор.</a:t>
            </a:r>
          </a:p>
          <a:p>
            <a:pPr marL="0" lvl="0" indent="0">
              <a:buNone/>
            </a:pPr>
            <a:r>
              <a:rPr lang="en-US" b="1" dirty="0"/>
              <a:t>Прилеп (</a:t>
            </a:r>
            <a:r>
              <a:rPr lang="en-US" b="1" dirty="0" err="1"/>
              <a:t>Варош</a:t>
            </a:r>
            <a:r>
              <a:rPr lang="en-US" b="1" dirty="0"/>
              <a:t>):</a:t>
            </a:r>
            <a:endParaRPr lang="en-US" dirty="0"/>
          </a:p>
          <a:p>
            <a:pPr lvl="1"/>
            <a:r>
              <a:rPr lang="en-US" b="1" dirty="0" err="1"/>
              <a:t>Симболика</a:t>
            </a:r>
            <a:r>
              <a:rPr lang="en-US" b="1" dirty="0"/>
              <a:t>:</a:t>
            </a:r>
            <a:r>
              <a:rPr lang="en-US" dirty="0"/>
              <a:t> </a:t>
            </a:r>
            <a:r>
              <a:rPr lang="en-US" b="1" dirty="0"/>
              <a:t>Центар (Дом)</a:t>
            </a:r>
            <a:r>
              <a:rPr lang="en-US" dirty="0"/>
              <a:t>. </a:t>
            </a:r>
            <a:r>
              <a:rPr lang="en-US" dirty="0" err="1"/>
              <a:t>Почетната</a:t>
            </a:r>
            <a:r>
              <a:rPr lang="en-US" dirty="0"/>
              <a:t> </a:t>
            </a:r>
            <a:r>
              <a:rPr lang="en-US" dirty="0" err="1"/>
              <a:t>точка</a:t>
            </a:r>
            <a:r>
              <a:rPr lang="en-US" dirty="0"/>
              <a:t> од каде поетот </a:t>
            </a:r>
            <a:r>
              <a:rPr lang="en-US" dirty="0" err="1"/>
              <a:t>тргнува</a:t>
            </a:r>
            <a:r>
              <a:rPr lang="en-US" dirty="0"/>
              <a:t> во </a:t>
            </a:r>
            <a:r>
              <a:rPr lang="en-US" dirty="0" err="1"/>
              <a:t>истражување</a:t>
            </a:r>
            <a:r>
              <a:rPr lang="en-US" dirty="0"/>
              <a:t> на </a:t>
            </a:r>
            <a:r>
              <a:rPr lang="en-US" dirty="0" err="1"/>
              <a:t>хтонските</a:t>
            </a:r>
            <a:r>
              <a:rPr lang="en-US" dirty="0"/>
              <a:t> </a:t>
            </a:r>
            <a:r>
              <a:rPr lang="en-US" dirty="0" err="1"/>
              <a:t>длабочини</a:t>
            </a:r>
            <a:r>
              <a:rPr lang="en-US" dirty="0"/>
              <a:t> и </a:t>
            </a:r>
            <a:r>
              <a:rPr lang="en-US" dirty="0" err="1"/>
              <a:t>небесните</a:t>
            </a:r>
            <a:r>
              <a:rPr lang="en-US" dirty="0"/>
              <a:t> </a:t>
            </a:r>
            <a:r>
              <a:rPr lang="en-US" dirty="0" err="1"/>
              <a:t>височини</a:t>
            </a:r>
            <a:r>
              <a:rPr lang="en-US" dirty="0"/>
              <a:t>.</a:t>
            </a:r>
          </a:p>
          <a:p>
            <a:pPr marL="0" indent="0">
              <a:buNone/>
            </a:pPr>
            <a:endParaRPr lang="en-US" dirty="0"/>
          </a:p>
        </p:txBody>
      </p:sp>
    </p:spTree>
    <p:extLst>
      <p:ext uri="{BB962C8B-B14F-4D97-AF65-F5344CB8AC3E}">
        <p14:creationId xmlns:p14="http://schemas.microsoft.com/office/powerpoint/2010/main" val="4077514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269" y="466344"/>
            <a:ext cx="8221395" cy="5499261"/>
          </a:xfrm>
        </p:spPr>
      </p:pic>
      <p:sp>
        <p:nvSpPr>
          <p:cNvPr id="2" name="Rectangle 1"/>
          <p:cNvSpPr/>
          <p:nvPr/>
        </p:nvSpPr>
        <p:spPr>
          <a:xfrm>
            <a:off x="454732" y="1781294"/>
            <a:ext cx="1114408"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Chat GPT</a:t>
            </a:r>
            <a:endParaRPr lang="en-US" dirty="0"/>
          </a:p>
        </p:txBody>
      </p:sp>
    </p:spTree>
    <p:extLst>
      <p:ext uri="{BB962C8B-B14F-4D97-AF65-F5344CB8AC3E}">
        <p14:creationId xmlns:p14="http://schemas.microsoft.com/office/powerpoint/2010/main" val="15472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488" y="410009"/>
            <a:ext cx="8439912" cy="5847654"/>
          </a:xfrm>
        </p:spPr>
      </p:pic>
      <p:sp>
        <p:nvSpPr>
          <p:cNvPr id="2" name="Rectangle 1"/>
          <p:cNvSpPr/>
          <p:nvPr/>
        </p:nvSpPr>
        <p:spPr>
          <a:xfrm>
            <a:off x="399868" y="1671566"/>
            <a:ext cx="1114408"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Chat GPT</a:t>
            </a:r>
            <a:endParaRPr lang="en-US" dirty="0"/>
          </a:p>
        </p:txBody>
      </p:sp>
    </p:spTree>
    <p:extLst>
      <p:ext uri="{BB962C8B-B14F-4D97-AF65-F5344CB8AC3E}">
        <p14:creationId xmlns:p14="http://schemas.microsoft.com/office/powerpoint/2010/main" val="2033297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332" y="566928"/>
            <a:ext cx="9465762" cy="5463731"/>
          </a:xfrm>
        </p:spPr>
      </p:pic>
      <p:sp>
        <p:nvSpPr>
          <p:cNvPr id="2" name="Rectangle 1"/>
          <p:cNvSpPr/>
          <p:nvPr/>
        </p:nvSpPr>
        <p:spPr>
          <a:xfrm>
            <a:off x="34924" y="1250942"/>
            <a:ext cx="1114408"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Chat GPT</a:t>
            </a:r>
            <a:endParaRPr lang="en-US" dirty="0"/>
          </a:p>
        </p:txBody>
      </p:sp>
    </p:spTree>
    <p:extLst>
      <p:ext uri="{BB962C8B-B14F-4D97-AF65-F5344CB8AC3E}">
        <p14:creationId xmlns:p14="http://schemas.microsoft.com/office/powerpoint/2010/main" val="1520068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024" y="393192"/>
            <a:ext cx="10550590" cy="6089904"/>
          </a:xfrm>
        </p:spPr>
      </p:pic>
      <p:sp>
        <p:nvSpPr>
          <p:cNvPr id="2" name="Rectangle 1"/>
          <p:cNvSpPr/>
          <p:nvPr/>
        </p:nvSpPr>
        <p:spPr>
          <a:xfrm>
            <a:off x="467024" y="546854"/>
            <a:ext cx="817853" cy="461665"/>
          </a:xfrm>
          <a:prstGeom prst="rect">
            <a:avLst/>
          </a:prstGeom>
        </p:spPr>
        <p:txBody>
          <a:bodyPr wrap="none">
            <a:spAutoFit/>
          </a:bodyPr>
          <a:lstStyle/>
          <a:p>
            <a:r>
              <a:rPr lang="en-US" sz="2400" dirty="0" err="1">
                <a:latin typeface="Times New Roman  t" panose="02020603050405020304" pitchFamily="18" charset="0"/>
                <a:ea typeface="Calibri" panose="020F0502020204030204" pitchFamily="34" charset="0"/>
              </a:rPr>
              <a:t>Grok</a:t>
            </a:r>
            <a:endParaRPr lang="en-US" sz="2400" dirty="0"/>
          </a:p>
        </p:txBody>
      </p:sp>
    </p:spTree>
    <p:extLst>
      <p:ext uri="{BB962C8B-B14F-4D97-AF65-F5344CB8AC3E}">
        <p14:creationId xmlns:p14="http://schemas.microsoft.com/office/powerpoint/2010/main" val="12168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5534" y="164592"/>
            <a:ext cx="7491390" cy="6501384"/>
          </a:xfrm>
        </p:spPr>
      </p:pic>
    </p:spTree>
    <p:extLst>
      <p:ext uri="{BB962C8B-B14F-4D97-AF65-F5344CB8AC3E}">
        <p14:creationId xmlns:p14="http://schemas.microsoft.com/office/powerpoint/2010/main" val="1748685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608" y="93634"/>
            <a:ext cx="7274018" cy="6590630"/>
          </a:xfrm>
        </p:spPr>
      </p:pic>
      <p:sp>
        <p:nvSpPr>
          <p:cNvPr id="2" name="Rectangle 1"/>
          <p:cNvSpPr/>
          <p:nvPr/>
        </p:nvSpPr>
        <p:spPr>
          <a:xfrm>
            <a:off x="620022" y="1497830"/>
            <a:ext cx="838691"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Claude</a:t>
            </a:r>
            <a:endParaRPr lang="en-US" dirty="0"/>
          </a:p>
        </p:txBody>
      </p:sp>
    </p:spTree>
    <p:extLst>
      <p:ext uri="{BB962C8B-B14F-4D97-AF65-F5344CB8AC3E}">
        <p14:creationId xmlns:p14="http://schemas.microsoft.com/office/powerpoint/2010/main" val="28083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6139"/>
          </a:xfrm>
        </p:spPr>
        <p:txBody>
          <a:bodyPr>
            <a:normAutofit/>
          </a:bodyPr>
          <a:lstStyle/>
          <a:p>
            <a:r>
              <a:rPr lang="mk-MK" sz="2800" dirty="0" smtClean="0"/>
              <a:t>Циклусот </a:t>
            </a:r>
            <a:r>
              <a:rPr lang="mk-MK" sz="2800" dirty="0"/>
              <a:t>за Крале Марко </a:t>
            </a:r>
            <a:r>
              <a:rPr lang="mk-MK" sz="2800" dirty="0" smtClean="0"/>
              <a:t>го сочинуваат песните:</a:t>
            </a:r>
            <a:br>
              <a:rPr lang="mk-MK" sz="2800" dirty="0" smtClean="0"/>
            </a:br>
            <a:r>
              <a:rPr lang="mk-MK" sz="2800" dirty="0" smtClean="0"/>
              <a:t/>
            </a:r>
            <a:br>
              <a:rPr lang="mk-MK" sz="2800" dirty="0" smtClean="0"/>
            </a:br>
            <a:r>
              <a:rPr lang="mk-MK" sz="2800" dirty="0" smtClean="0"/>
              <a:t>•„Одземање </a:t>
            </a:r>
            <a:r>
              <a:rPr lang="mk-MK" sz="2800" dirty="0"/>
              <a:t>на силата“, </a:t>
            </a:r>
            <a:r>
              <a:rPr lang="mk-MK" sz="2800" dirty="0" smtClean="0"/>
              <a:t/>
            </a:r>
            <a:br>
              <a:rPr lang="mk-MK" sz="2800" dirty="0" smtClean="0"/>
            </a:br>
            <a:r>
              <a:rPr lang="mk-MK" sz="2800" dirty="0" smtClean="0"/>
              <a:t>•„</a:t>
            </a:r>
            <a:r>
              <a:rPr lang="mk-MK" sz="2800" dirty="0"/>
              <a:t>Стерна“, </a:t>
            </a:r>
            <a:r>
              <a:rPr lang="mk-MK" sz="2800" dirty="0" smtClean="0"/>
              <a:t/>
            </a:r>
            <a:br>
              <a:rPr lang="mk-MK" sz="2800" dirty="0" smtClean="0"/>
            </a:br>
            <a:r>
              <a:rPr lang="mk-MK" sz="2800" dirty="0" smtClean="0"/>
              <a:t>•„</a:t>
            </a:r>
            <a:r>
              <a:rPr lang="mk-MK" sz="2800" dirty="0"/>
              <a:t>Кале“, </a:t>
            </a:r>
            <a:r>
              <a:rPr lang="mk-MK" sz="2800" dirty="0" smtClean="0"/>
              <a:t/>
            </a:r>
            <a:br>
              <a:rPr lang="mk-MK" sz="2800" dirty="0" smtClean="0"/>
            </a:br>
            <a:r>
              <a:rPr lang="mk-MK" sz="2800" dirty="0" smtClean="0"/>
              <a:t>•„</a:t>
            </a:r>
            <a:r>
              <a:rPr lang="mk-MK" sz="2800" dirty="0"/>
              <a:t>Марковиот Манастир“, </a:t>
            </a:r>
            <a:r>
              <a:rPr lang="mk-MK" sz="2800" dirty="0" smtClean="0"/>
              <a:t/>
            </a:r>
            <a:br>
              <a:rPr lang="mk-MK" sz="2800" dirty="0" smtClean="0"/>
            </a:br>
            <a:r>
              <a:rPr lang="mk-MK" sz="2800" dirty="0" smtClean="0"/>
              <a:t>•„</a:t>
            </a:r>
            <a:r>
              <a:rPr lang="mk-MK" sz="2800" dirty="0"/>
              <a:t>Песјо Брдце</a:t>
            </a:r>
            <a:r>
              <a:rPr lang="mk-MK" sz="2800" dirty="0" smtClean="0"/>
              <a:t>“</a:t>
            </a:r>
            <a:endParaRPr lang="en-US" sz="2800" dirty="0"/>
          </a:p>
        </p:txBody>
      </p:sp>
    </p:spTree>
    <p:extLst>
      <p:ext uri="{BB962C8B-B14F-4D97-AF65-F5344CB8AC3E}">
        <p14:creationId xmlns:p14="http://schemas.microsoft.com/office/powerpoint/2010/main" val="3689526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9230" y="1552694"/>
            <a:ext cx="1447832" cy="461665"/>
          </a:xfrm>
          <a:prstGeom prst="rect">
            <a:avLst/>
          </a:prstGeom>
        </p:spPr>
        <p:txBody>
          <a:bodyPr wrap="none">
            <a:spAutoFit/>
          </a:bodyPr>
          <a:lstStyle/>
          <a:p>
            <a:r>
              <a:rPr lang="en-US" sz="2400" dirty="0" smtClean="0">
                <a:latin typeface="Times New Roman  t" panose="02020603050405020304" pitchFamily="18" charset="0"/>
              </a:rPr>
              <a:t>Perplexity</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5960" y="542830"/>
            <a:ext cx="9317736" cy="6211824"/>
          </a:xfrm>
        </p:spPr>
      </p:pic>
    </p:spTree>
    <p:extLst>
      <p:ext uri="{BB962C8B-B14F-4D97-AF65-F5344CB8AC3E}">
        <p14:creationId xmlns:p14="http://schemas.microsoft.com/office/powerpoint/2010/main" val="68524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8136" y="114090"/>
            <a:ext cx="10035975" cy="6615894"/>
          </a:xfrm>
        </p:spPr>
      </p:pic>
    </p:spTree>
    <p:extLst>
      <p:ext uri="{BB962C8B-B14F-4D97-AF65-F5344CB8AC3E}">
        <p14:creationId xmlns:p14="http://schemas.microsoft.com/office/powerpoint/2010/main" val="205924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448" y="160861"/>
            <a:ext cx="7128412" cy="6536277"/>
          </a:xfrm>
        </p:spPr>
      </p:pic>
      <p:sp>
        <p:nvSpPr>
          <p:cNvPr id="3" name="Rectangle 2"/>
          <p:cNvSpPr/>
          <p:nvPr/>
        </p:nvSpPr>
        <p:spPr>
          <a:xfrm>
            <a:off x="857766" y="1634990"/>
            <a:ext cx="838691"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Claude</a:t>
            </a:r>
            <a:endParaRPr lang="en-US" dirty="0"/>
          </a:p>
        </p:txBody>
      </p:sp>
    </p:spTree>
    <p:extLst>
      <p:ext uri="{BB962C8B-B14F-4D97-AF65-F5344CB8AC3E}">
        <p14:creationId xmlns:p14="http://schemas.microsoft.com/office/powerpoint/2010/main" val="1874154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766" y="1634990"/>
            <a:ext cx="1056700" cy="369332"/>
          </a:xfrm>
          <a:prstGeom prst="rect">
            <a:avLst/>
          </a:prstGeom>
        </p:spPr>
        <p:txBody>
          <a:bodyPr wrap="none">
            <a:spAutoFit/>
          </a:bodyPr>
          <a:lstStyle/>
          <a:p>
            <a:r>
              <a:rPr lang="en-US" dirty="0" err="1" smtClean="0">
                <a:latin typeface="Times New Roman  t" panose="02020603050405020304" pitchFamily="18" charset="0"/>
                <a:ea typeface="Calibri" panose="020F0502020204030204" pitchFamily="34" charset="0"/>
              </a:rPr>
              <a:t>ChatGPT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693" y="713232"/>
            <a:ext cx="8613484" cy="5463731"/>
          </a:xfrm>
        </p:spPr>
      </p:pic>
    </p:spTree>
    <p:extLst>
      <p:ext uri="{BB962C8B-B14F-4D97-AF65-F5344CB8AC3E}">
        <p14:creationId xmlns:p14="http://schemas.microsoft.com/office/powerpoint/2010/main" val="359735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162" y="155448"/>
            <a:ext cx="8399794" cy="6467099"/>
          </a:xfrm>
        </p:spPr>
      </p:pic>
      <p:sp>
        <p:nvSpPr>
          <p:cNvPr id="2" name="Rectangle 1"/>
          <p:cNvSpPr/>
          <p:nvPr/>
        </p:nvSpPr>
        <p:spPr>
          <a:xfrm>
            <a:off x="903471" y="1022342"/>
            <a:ext cx="838691"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Claude</a:t>
            </a:r>
            <a:endParaRPr lang="en-US" dirty="0"/>
          </a:p>
        </p:txBody>
      </p:sp>
    </p:spTree>
    <p:extLst>
      <p:ext uri="{BB962C8B-B14F-4D97-AF65-F5344CB8AC3E}">
        <p14:creationId xmlns:p14="http://schemas.microsoft.com/office/powerpoint/2010/main" val="3424895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7240"/>
            <a:ext cx="9695688" cy="5399723"/>
          </a:xfrm>
        </p:spPr>
        <p:txBody>
          <a:bodyPr>
            <a:normAutofit fontScale="85000" lnSpcReduction="10000"/>
          </a:bodyPr>
          <a:lstStyle/>
          <a:p>
            <a:pPr lvl="0"/>
            <a:r>
              <a:rPr lang="en-US" b="1" dirty="0" err="1"/>
              <a:t>Двата</a:t>
            </a:r>
            <a:r>
              <a:rPr lang="en-US" b="1" dirty="0"/>
              <a:t> </a:t>
            </a:r>
            <a:r>
              <a:rPr lang="en-US" b="1" dirty="0" err="1"/>
              <a:t>столба</a:t>
            </a:r>
            <a:r>
              <a:rPr lang="en-US" b="1" dirty="0"/>
              <a:t> на „</a:t>
            </a:r>
            <a:r>
              <a:rPr lang="en-US" b="1" dirty="0" err="1"/>
              <a:t>Единицата</a:t>
            </a:r>
            <a:r>
              <a:rPr lang="en-US" b="1" dirty="0"/>
              <a:t>“ (</a:t>
            </a:r>
            <a:r>
              <a:rPr lang="en-US" b="1" dirty="0" err="1"/>
              <a:t>Стерна</a:t>
            </a:r>
            <a:r>
              <a:rPr lang="en-US" b="1" dirty="0"/>
              <a:t> и Манастирот):</a:t>
            </a:r>
            <a:r>
              <a:rPr lang="en-US" dirty="0"/>
              <a:t> </a:t>
            </a:r>
            <a:r>
              <a:rPr lang="en-US" dirty="0" err="1"/>
              <a:t>Забележи</a:t>
            </a:r>
            <a:r>
              <a:rPr lang="en-US" dirty="0"/>
              <a:t> како </a:t>
            </a:r>
            <a:r>
              <a:rPr lang="en-US" dirty="0" err="1"/>
              <a:t>линијата</a:t>
            </a:r>
            <a:r>
              <a:rPr lang="en-US" dirty="0"/>
              <a:t> на </a:t>
            </a:r>
            <a:r>
              <a:rPr lang="en-US" b="1" dirty="0" err="1"/>
              <a:t>Божественото</a:t>
            </a:r>
            <a:r>
              <a:rPr lang="en-US" b="1" dirty="0"/>
              <a:t> </a:t>
            </a:r>
            <a:r>
              <a:rPr lang="en-US" b="1" dirty="0" err="1"/>
              <a:t>присуство</a:t>
            </a:r>
            <a:r>
              <a:rPr lang="en-US" dirty="0"/>
              <a:t> започнува кај </a:t>
            </a:r>
            <a:r>
              <a:rPr lang="en-US" dirty="0" err="1"/>
              <a:t>Стерна</a:t>
            </a:r>
            <a:r>
              <a:rPr lang="en-US" dirty="0"/>
              <a:t> (Бог како </a:t>
            </a:r>
            <a:r>
              <a:rPr lang="en-US" dirty="0" err="1"/>
              <a:t>застрашувачка</a:t>
            </a:r>
            <a:r>
              <a:rPr lang="en-US" dirty="0"/>
              <a:t> </a:t>
            </a:r>
            <a:r>
              <a:rPr lang="en-US" dirty="0" err="1"/>
              <a:t>исконска</a:t>
            </a:r>
            <a:r>
              <a:rPr lang="en-US" dirty="0"/>
              <a:t> </a:t>
            </a:r>
            <a:r>
              <a:rPr lang="en-US" dirty="0" err="1"/>
              <a:t>сила</a:t>
            </a:r>
            <a:r>
              <a:rPr lang="en-US" dirty="0"/>
              <a:t>) и се </a:t>
            </a:r>
            <a:r>
              <a:rPr lang="en-US" dirty="0" err="1"/>
              <a:t>одржува</a:t>
            </a:r>
            <a:r>
              <a:rPr lang="en-US" dirty="0"/>
              <a:t> кај </a:t>
            </a:r>
            <a:r>
              <a:rPr lang="en-US" dirty="0" err="1"/>
              <a:t>Марковиот</a:t>
            </a:r>
            <a:r>
              <a:rPr lang="en-US" dirty="0"/>
              <a:t> манастир (Бог како </a:t>
            </a:r>
            <a:r>
              <a:rPr lang="en-US" dirty="0" err="1"/>
              <a:t>духовен</a:t>
            </a:r>
            <a:r>
              <a:rPr lang="en-US" dirty="0"/>
              <a:t> </a:t>
            </a:r>
            <a:r>
              <a:rPr lang="en-US" dirty="0" err="1"/>
              <a:t>мир</a:t>
            </a:r>
            <a:r>
              <a:rPr lang="en-US" dirty="0"/>
              <a:t>). Иако </a:t>
            </a:r>
            <a:r>
              <a:rPr lang="en-US" dirty="0" err="1"/>
              <a:t>значењето</a:t>
            </a:r>
            <a:r>
              <a:rPr lang="en-US" dirty="0"/>
              <a:t> е </a:t>
            </a:r>
            <a:r>
              <a:rPr lang="en-US" dirty="0" err="1"/>
              <a:t>различно</a:t>
            </a:r>
            <a:r>
              <a:rPr lang="en-US" dirty="0"/>
              <a:t>, </a:t>
            </a:r>
            <a:r>
              <a:rPr lang="en-US" dirty="0" err="1"/>
              <a:t>интензитетот</a:t>
            </a:r>
            <a:r>
              <a:rPr lang="en-US" dirty="0"/>
              <a:t> на </a:t>
            </a:r>
            <a:r>
              <a:rPr lang="en-US" dirty="0" err="1"/>
              <a:t>светоста</a:t>
            </a:r>
            <a:r>
              <a:rPr lang="en-US" dirty="0"/>
              <a:t> е ист.</a:t>
            </a:r>
          </a:p>
          <a:p>
            <a:pPr lvl="0"/>
            <a:r>
              <a:rPr lang="en-US" b="1" dirty="0" err="1"/>
              <a:t>Парадоксот</a:t>
            </a:r>
            <a:r>
              <a:rPr lang="en-US" b="1" dirty="0"/>
              <a:t> на </a:t>
            </a:r>
            <a:r>
              <a:rPr lang="en-US" b="1" dirty="0" err="1"/>
              <a:t>Песјобрдце</a:t>
            </a:r>
            <a:r>
              <a:rPr lang="en-US" b="1" dirty="0"/>
              <a:t>:</a:t>
            </a:r>
            <a:r>
              <a:rPr lang="en-US" dirty="0"/>
              <a:t> Овде имаме </a:t>
            </a:r>
            <a:r>
              <a:rPr lang="en-US" dirty="0" err="1"/>
              <a:t>остар</a:t>
            </a:r>
            <a:r>
              <a:rPr lang="en-US" dirty="0"/>
              <a:t> </a:t>
            </a:r>
            <a:r>
              <a:rPr lang="en-US" dirty="0" err="1"/>
              <a:t>скок</a:t>
            </a:r>
            <a:r>
              <a:rPr lang="en-US" dirty="0"/>
              <a:t> (</a:t>
            </a:r>
            <a:r>
              <a:rPr lang="en-US" dirty="0" err="1"/>
              <a:t>слабеење</a:t>
            </a:r>
            <a:r>
              <a:rPr lang="en-US" dirty="0"/>
              <a:t>) на </a:t>
            </a:r>
            <a:r>
              <a:rPr lang="en-US" dirty="0" err="1"/>
              <a:t>Божественото</a:t>
            </a:r>
            <a:r>
              <a:rPr lang="en-US" dirty="0"/>
              <a:t> </a:t>
            </a:r>
            <a:r>
              <a:rPr lang="en-US" dirty="0" err="1"/>
              <a:t>присуство</a:t>
            </a:r>
            <a:r>
              <a:rPr lang="en-US" dirty="0"/>
              <a:t> (4) и </a:t>
            </a:r>
            <a:r>
              <a:rPr lang="en-US" dirty="0" err="1"/>
              <a:t>Оптимизмот</a:t>
            </a:r>
            <a:r>
              <a:rPr lang="en-US" dirty="0"/>
              <a:t> (4), иако </a:t>
            </a:r>
            <a:r>
              <a:rPr lang="en-US" dirty="0" err="1"/>
              <a:t>Експлозивноста</a:t>
            </a:r>
            <a:r>
              <a:rPr lang="en-US" dirty="0"/>
              <a:t> на мислата е на </a:t>
            </a:r>
            <a:r>
              <a:rPr lang="en-US" dirty="0" err="1"/>
              <a:t>врвот</a:t>
            </a:r>
            <a:r>
              <a:rPr lang="en-US" dirty="0"/>
              <a:t> (1). Ова </a:t>
            </a:r>
            <a:r>
              <a:rPr lang="en-US" dirty="0" err="1"/>
              <a:t>покажува</a:t>
            </a:r>
            <a:r>
              <a:rPr lang="en-US" dirty="0"/>
              <a:t> дека </a:t>
            </a:r>
            <a:r>
              <a:rPr lang="en-US" b="1" dirty="0"/>
              <a:t>мислата е </a:t>
            </a:r>
            <a:r>
              <a:rPr lang="en-US" b="1" dirty="0" err="1"/>
              <a:t>најсилна</a:t>
            </a:r>
            <a:r>
              <a:rPr lang="en-US" b="1" dirty="0"/>
              <a:t> кога човекот е сам</a:t>
            </a:r>
            <a:r>
              <a:rPr lang="en-US" dirty="0"/>
              <a:t>, без директна </a:t>
            </a:r>
            <a:r>
              <a:rPr lang="en-US" dirty="0" err="1"/>
              <a:t>божествена</a:t>
            </a:r>
            <a:r>
              <a:rPr lang="en-US" dirty="0"/>
              <a:t> </a:t>
            </a:r>
            <a:r>
              <a:rPr lang="en-US" dirty="0" err="1"/>
              <a:t>помош</a:t>
            </a:r>
            <a:r>
              <a:rPr lang="en-US" dirty="0"/>
              <a:t>.</a:t>
            </a:r>
          </a:p>
          <a:p>
            <a:pPr lvl="0"/>
            <a:r>
              <a:rPr lang="en-US" b="1" dirty="0" err="1"/>
              <a:t>Линијата</a:t>
            </a:r>
            <a:r>
              <a:rPr lang="en-US" b="1" dirty="0"/>
              <a:t> на </a:t>
            </a:r>
            <a:r>
              <a:rPr lang="en-US" b="1" dirty="0" err="1"/>
              <a:t>изумирање</a:t>
            </a:r>
            <a:r>
              <a:rPr lang="en-US" b="1" dirty="0"/>
              <a:t> (</a:t>
            </a:r>
            <a:r>
              <a:rPr lang="en-US" b="1" dirty="0" err="1"/>
              <a:t>Одземање</a:t>
            </a:r>
            <a:r>
              <a:rPr lang="en-US" b="1" dirty="0"/>
              <a:t> на </a:t>
            </a:r>
            <a:r>
              <a:rPr lang="en-US" b="1" dirty="0" err="1"/>
              <a:t>сила</a:t>
            </a:r>
            <a:r>
              <a:rPr lang="en-US" b="1" dirty="0"/>
              <a:t>):</a:t>
            </a:r>
            <a:r>
              <a:rPr lang="en-US" dirty="0"/>
              <a:t> Кај оваа песна, </a:t>
            </a:r>
            <a:r>
              <a:rPr lang="en-US" dirty="0" err="1"/>
              <a:t>речиси</a:t>
            </a:r>
            <a:r>
              <a:rPr lang="en-US" dirty="0"/>
              <a:t> сите </a:t>
            </a:r>
            <a:r>
              <a:rPr lang="en-US" dirty="0" err="1"/>
              <a:t>линии</a:t>
            </a:r>
            <a:r>
              <a:rPr lang="en-US" dirty="0"/>
              <a:t> (освен </a:t>
            </a:r>
            <a:r>
              <a:rPr lang="en-US" dirty="0" err="1"/>
              <a:t>оптимизмот</a:t>
            </a:r>
            <a:r>
              <a:rPr lang="en-US" dirty="0"/>
              <a:t> кој тука е </a:t>
            </a:r>
            <a:r>
              <a:rPr lang="en-US" dirty="0" err="1"/>
              <a:t>прифаќање</a:t>
            </a:r>
            <a:r>
              <a:rPr lang="en-US" dirty="0"/>
              <a:t> на судбината) се </a:t>
            </a:r>
            <a:r>
              <a:rPr lang="en-US" dirty="0" err="1"/>
              <a:t>искачуваат</a:t>
            </a:r>
            <a:r>
              <a:rPr lang="en-US" dirty="0"/>
              <a:t> кон </a:t>
            </a:r>
            <a:r>
              <a:rPr lang="en-US" b="1" dirty="0"/>
              <a:t>5</a:t>
            </a:r>
            <a:r>
              <a:rPr lang="en-US" dirty="0"/>
              <a:t>. Ова </a:t>
            </a:r>
            <a:r>
              <a:rPr lang="en-US" dirty="0" err="1"/>
              <a:t>визуелно</a:t>
            </a:r>
            <a:r>
              <a:rPr lang="en-US" dirty="0"/>
              <a:t> го претставува </a:t>
            </a:r>
            <a:r>
              <a:rPr lang="en-US" dirty="0" err="1"/>
              <a:t>моментот</a:t>
            </a:r>
            <a:r>
              <a:rPr lang="en-US" dirty="0"/>
              <a:t> на „</a:t>
            </a:r>
            <a:r>
              <a:rPr lang="en-US" dirty="0" err="1"/>
              <a:t>празнење</a:t>
            </a:r>
            <a:r>
              <a:rPr lang="en-US" dirty="0"/>
              <a:t>“ – кога и </a:t>
            </a:r>
            <a:r>
              <a:rPr lang="en-US" dirty="0" err="1"/>
              <a:t>Божественото</a:t>
            </a:r>
            <a:r>
              <a:rPr lang="en-US" dirty="0"/>
              <a:t> и </a:t>
            </a:r>
            <a:r>
              <a:rPr lang="en-US" dirty="0" err="1"/>
              <a:t>Силата</a:t>
            </a:r>
            <a:r>
              <a:rPr lang="en-US" dirty="0"/>
              <a:t> го </a:t>
            </a:r>
            <a:r>
              <a:rPr lang="en-US" dirty="0" err="1"/>
              <a:t>напуштаат</a:t>
            </a:r>
            <a:r>
              <a:rPr lang="en-US" dirty="0"/>
              <a:t> </a:t>
            </a:r>
            <a:r>
              <a:rPr lang="en-US" dirty="0" err="1"/>
              <a:t>просторот</a:t>
            </a:r>
            <a:r>
              <a:rPr lang="en-US" dirty="0"/>
              <a:t>.</a:t>
            </a:r>
          </a:p>
          <a:p>
            <a:pPr lvl="0"/>
            <a:r>
              <a:rPr lang="en-US" b="1" dirty="0" err="1"/>
              <a:t>Кале</a:t>
            </a:r>
            <a:r>
              <a:rPr lang="en-US" b="1" dirty="0"/>
              <a:t> како „</a:t>
            </a:r>
            <a:r>
              <a:rPr lang="en-US" b="1" dirty="0" err="1"/>
              <a:t>златна</a:t>
            </a:r>
            <a:r>
              <a:rPr lang="en-US" b="1" dirty="0"/>
              <a:t> средина“:</a:t>
            </a:r>
            <a:r>
              <a:rPr lang="en-US" dirty="0"/>
              <a:t> </a:t>
            </a:r>
            <a:r>
              <a:rPr lang="en-US" dirty="0" err="1"/>
              <a:t>Линиите</a:t>
            </a:r>
            <a:r>
              <a:rPr lang="en-US" dirty="0"/>
              <a:t> овде се </a:t>
            </a:r>
            <a:r>
              <a:rPr lang="en-US" dirty="0" err="1"/>
              <a:t>најстабилни</a:t>
            </a:r>
            <a:r>
              <a:rPr lang="en-US" dirty="0"/>
              <a:t> и се </a:t>
            </a:r>
            <a:r>
              <a:rPr lang="en-US" dirty="0" err="1"/>
              <a:t>движат</a:t>
            </a:r>
            <a:r>
              <a:rPr lang="en-US" dirty="0"/>
              <a:t> околу </a:t>
            </a:r>
            <a:r>
              <a:rPr lang="en-US" dirty="0" err="1"/>
              <a:t>средината</a:t>
            </a:r>
            <a:r>
              <a:rPr lang="en-US" dirty="0"/>
              <a:t> (2 и 3), што го симболизира </a:t>
            </a:r>
            <a:r>
              <a:rPr lang="en-US" dirty="0" err="1"/>
              <a:t>Калето</a:t>
            </a:r>
            <a:r>
              <a:rPr lang="en-US" dirty="0"/>
              <a:t> како </a:t>
            </a:r>
            <a:r>
              <a:rPr lang="en-US" dirty="0" err="1"/>
              <a:t>точка</a:t>
            </a:r>
            <a:r>
              <a:rPr lang="en-US" dirty="0"/>
              <a:t> на историски континуитет и </a:t>
            </a:r>
            <a:r>
              <a:rPr lang="en-US" dirty="0" err="1"/>
              <a:t>баланс</a:t>
            </a:r>
            <a:r>
              <a:rPr lang="en-US" dirty="0"/>
              <a:t>.</a:t>
            </a:r>
          </a:p>
          <a:p>
            <a:endParaRPr lang="en-US" dirty="0"/>
          </a:p>
        </p:txBody>
      </p:sp>
    </p:spTree>
    <p:extLst>
      <p:ext uri="{BB962C8B-B14F-4D97-AF65-F5344CB8AC3E}">
        <p14:creationId xmlns:p14="http://schemas.microsoft.com/office/powerpoint/2010/main" val="857197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801" y="274320"/>
            <a:ext cx="8112015" cy="6450406"/>
          </a:xfrm>
        </p:spPr>
      </p:pic>
      <p:sp>
        <p:nvSpPr>
          <p:cNvPr id="2" name="Rectangle 1"/>
          <p:cNvSpPr/>
          <p:nvPr/>
        </p:nvSpPr>
        <p:spPr>
          <a:xfrm>
            <a:off x="629166" y="2951726"/>
            <a:ext cx="910827" cy="400110"/>
          </a:xfrm>
          <a:prstGeom prst="rect">
            <a:avLst/>
          </a:prstGeom>
        </p:spPr>
        <p:txBody>
          <a:bodyPr wrap="none">
            <a:spAutoFit/>
          </a:bodyPr>
          <a:lstStyle/>
          <a:p>
            <a:r>
              <a:rPr lang="en-US" sz="2000" dirty="0">
                <a:latin typeface="Times New Roman  t" panose="02020603050405020304" pitchFamily="18" charset="0"/>
                <a:ea typeface="Calibri" panose="020F0502020204030204" pitchFamily="34" charset="0"/>
              </a:rPr>
              <a:t>Claude</a:t>
            </a:r>
            <a:endParaRPr lang="en-US" sz="2000" dirty="0"/>
          </a:p>
        </p:txBody>
      </p:sp>
    </p:spTree>
    <p:extLst>
      <p:ext uri="{BB962C8B-B14F-4D97-AF65-F5344CB8AC3E}">
        <p14:creationId xmlns:p14="http://schemas.microsoft.com/office/powerpoint/2010/main" val="192050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9748" y="164592"/>
            <a:ext cx="5073399" cy="6528816"/>
          </a:xfrm>
        </p:spPr>
      </p:pic>
    </p:spTree>
    <p:extLst>
      <p:ext uri="{BB962C8B-B14F-4D97-AF65-F5344CB8AC3E}">
        <p14:creationId xmlns:p14="http://schemas.microsoft.com/office/powerpoint/2010/main" val="1745987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425" y="182880"/>
            <a:ext cx="7069200" cy="6494194"/>
          </a:xfrm>
        </p:spPr>
      </p:pic>
      <p:sp>
        <p:nvSpPr>
          <p:cNvPr id="3" name="Rectangle 2"/>
          <p:cNvSpPr/>
          <p:nvPr/>
        </p:nvSpPr>
        <p:spPr>
          <a:xfrm>
            <a:off x="903471" y="1022342"/>
            <a:ext cx="838691" cy="369332"/>
          </a:xfrm>
          <a:prstGeom prst="rect">
            <a:avLst/>
          </a:prstGeom>
        </p:spPr>
        <p:txBody>
          <a:bodyPr wrap="none">
            <a:spAutoFit/>
          </a:bodyPr>
          <a:lstStyle/>
          <a:p>
            <a:r>
              <a:rPr lang="en-US" dirty="0">
                <a:latin typeface="Times New Roman  t" panose="02020603050405020304" pitchFamily="18" charset="0"/>
                <a:ea typeface="Calibri" panose="020F0502020204030204" pitchFamily="34" charset="0"/>
              </a:rPr>
              <a:t>Claude</a:t>
            </a:r>
            <a:endParaRPr lang="en-US" dirty="0"/>
          </a:p>
        </p:txBody>
      </p:sp>
    </p:spTree>
    <p:extLst>
      <p:ext uri="{BB962C8B-B14F-4D97-AF65-F5344CB8AC3E}">
        <p14:creationId xmlns:p14="http://schemas.microsoft.com/office/powerpoint/2010/main" val="73054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91016" cy="640715"/>
          </a:xfrm>
        </p:spPr>
        <p:txBody>
          <a:bodyPr>
            <a:normAutofit fontScale="90000"/>
          </a:bodyPr>
          <a:lstStyle/>
          <a:p>
            <a:r>
              <a:rPr lang="mk-MK" dirty="0" smtClean="0"/>
              <a:t>Што означуваат параметрите:</a:t>
            </a:r>
            <a:endParaRPr lang="en-US" dirty="0"/>
          </a:p>
        </p:txBody>
      </p:sp>
      <p:sp>
        <p:nvSpPr>
          <p:cNvPr id="3" name="Content Placeholder 2"/>
          <p:cNvSpPr>
            <a:spLocks noGrp="1"/>
          </p:cNvSpPr>
          <p:nvPr>
            <p:ph idx="1"/>
          </p:nvPr>
        </p:nvSpPr>
        <p:spPr>
          <a:xfrm>
            <a:off x="838200" y="1124712"/>
            <a:ext cx="10515600" cy="5052251"/>
          </a:xfrm>
        </p:spPr>
        <p:txBody>
          <a:bodyPr>
            <a:normAutofit fontScale="85000" lnSpcReduction="20000"/>
          </a:bodyPr>
          <a:lstStyle/>
          <a:p>
            <a:pPr lvl="0"/>
            <a:r>
              <a:rPr lang="en-US" b="1" dirty="0"/>
              <a:t>Бог</a:t>
            </a:r>
            <a:r>
              <a:rPr lang="en-US" dirty="0"/>
              <a:t>: </a:t>
            </a:r>
            <a:r>
              <a:rPr lang="en-US" dirty="0" err="1"/>
              <a:t>најсилен</a:t>
            </a:r>
            <a:r>
              <a:rPr lang="en-US" dirty="0"/>
              <a:t> во „</a:t>
            </a:r>
            <a:r>
              <a:rPr lang="en-US" dirty="0" err="1"/>
              <a:t>Одземање</a:t>
            </a:r>
            <a:r>
              <a:rPr lang="en-US" dirty="0"/>
              <a:t> на </a:t>
            </a:r>
            <a:r>
              <a:rPr lang="en-US" dirty="0" err="1"/>
              <a:t>силата</a:t>
            </a:r>
            <a:r>
              <a:rPr lang="en-US" dirty="0"/>
              <a:t>“ (</a:t>
            </a:r>
            <a:r>
              <a:rPr lang="en-US" dirty="0" err="1"/>
              <a:t>апокрифен</a:t>
            </a:r>
            <a:r>
              <a:rPr lang="en-US" dirty="0"/>
              <a:t> Бог).​</a:t>
            </a:r>
          </a:p>
          <a:p>
            <a:pPr lvl="0"/>
            <a:r>
              <a:rPr lang="en-US" b="1" dirty="0" err="1"/>
              <a:t>Сила</a:t>
            </a:r>
            <a:r>
              <a:rPr lang="en-US" dirty="0"/>
              <a:t>: </a:t>
            </a:r>
            <a:r>
              <a:rPr lang="en-US" dirty="0" err="1"/>
              <a:t>централна</a:t>
            </a:r>
            <a:r>
              <a:rPr lang="en-US" dirty="0"/>
              <a:t> во „</a:t>
            </a:r>
            <a:r>
              <a:rPr lang="en-US" dirty="0" err="1"/>
              <a:t>Одземање</a:t>
            </a:r>
            <a:r>
              <a:rPr lang="en-US" dirty="0"/>
              <a:t> на </a:t>
            </a:r>
            <a:r>
              <a:rPr lang="en-US" dirty="0" err="1"/>
              <a:t>силата</a:t>
            </a:r>
            <a:r>
              <a:rPr lang="en-US" dirty="0"/>
              <a:t>“.​</a:t>
            </a:r>
          </a:p>
          <a:p>
            <a:pPr lvl="0"/>
            <a:r>
              <a:rPr lang="en-US" b="1" dirty="0" err="1"/>
              <a:t>Тишина</a:t>
            </a:r>
            <a:r>
              <a:rPr lang="en-US" dirty="0"/>
              <a:t>: </a:t>
            </a:r>
            <a:r>
              <a:rPr lang="en-US" dirty="0" err="1"/>
              <a:t>истакната</a:t>
            </a:r>
            <a:r>
              <a:rPr lang="en-US" dirty="0"/>
              <a:t> во „</a:t>
            </a:r>
            <a:r>
              <a:rPr lang="en-US" dirty="0" err="1"/>
              <a:t>Стерна</a:t>
            </a:r>
            <a:r>
              <a:rPr lang="en-US" dirty="0"/>
              <a:t>“.​</a:t>
            </a:r>
          </a:p>
          <a:p>
            <a:pPr lvl="0"/>
            <a:r>
              <a:rPr lang="en-US" b="1" dirty="0" err="1"/>
              <a:t>Зло</a:t>
            </a:r>
            <a:r>
              <a:rPr lang="en-US" dirty="0"/>
              <a:t>: </a:t>
            </a:r>
            <a:r>
              <a:rPr lang="en-US" dirty="0" err="1"/>
              <a:t>најјасно</a:t>
            </a:r>
            <a:r>
              <a:rPr lang="en-US" dirty="0"/>
              <a:t> во „</a:t>
            </a:r>
            <a:r>
              <a:rPr lang="en-US" dirty="0" err="1"/>
              <a:t>Стерна</a:t>
            </a:r>
            <a:r>
              <a:rPr lang="en-US" dirty="0"/>
              <a:t>“ (</a:t>
            </a:r>
            <a:r>
              <a:rPr lang="en-US" dirty="0" err="1"/>
              <a:t>персонификација</a:t>
            </a:r>
            <a:r>
              <a:rPr lang="en-US" dirty="0"/>
              <a:t> на </a:t>
            </a:r>
            <a:r>
              <a:rPr lang="en-US" dirty="0" err="1"/>
              <a:t>поплава</a:t>
            </a:r>
            <a:r>
              <a:rPr lang="en-US" dirty="0"/>
              <a:t>).​</a:t>
            </a:r>
          </a:p>
          <a:p>
            <a:pPr lvl="0"/>
            <a:r>
              <a:rPr lang="en-US" b="1" dirty="0"/>
              <a:t>Смрт</a:t>
            </a:r>
            <a:r>
              <a:rPr lang="en-US" dirty="0"/>
              <a:t>: </a:t>
            </a:r>
            <a:r>
              <a:rPr lang="en-US" dirty="0" err="1"/>
              <a:t>посилна</a:t>
            </a:r>
            <a:r>
              <a:rPr lang="en-US" dirty="0"/>
              <a:t> во „</a:t>
            </a:r>
            <a:r>
              <a:rPr lang="en-US" dirty="0" err="1"/>
              <a:t>Песјо</a:t>
            </a:r>
            <a:r>
              <a:rPr lang="en-US" dirty="0"/>
              <a:t> </a:t>
            </a:r>
            <a:r>
              <a:rPr lang="en-US" dirty="0" err="1"/>
              <a:t>Брдце</a:t>
            </a:r>
            <a:r>
              <a:rPr lang="en-US" dirty="0"/>
              <a:t>“.​</a:t>
            </a:r>
          </a:p>
          <a:p>
            <a:pPr lvl="0"/>
            <a:r>
              <a:rPr lang="en-US" b="1" dirty="0"/>
              <a:t>Ноќ</a:t>
            </a:r>
            <a:r>
              <a:rPr lang="en-US" dirty="0"/>
              <a:t>: </a:t>
            </a:r>
            <a:r>
              <a:rPr lang="en-US" dirty="0" err="1"/>
              <a:t>доминантна</a:t>
            </a:r>
            <a:r>
              <a:rPr lang="en-US" dirty="0"/>
              <a:t> во „</a:t>
            </a:r>
            <a:r>
              <a:rPr lang="en-US" dirty="0" err="1"/>
              <a:t>Песјо</a:t>
            </a:r>
            <a:r>
              <a:rPr lang="en-US" dirty="0"/>
              <a:t> </a:t>
            </a:r>
            <a:r>
              <a:rPr lang="en-US" dirty="0" err="1"/>
              <a:t>Брдце</a:t>
            </a:r>
            <a:r>
              <a:rPr lang="en-US" dirty="0"/>
              <a:t>“ и „</a:t>
            </a:r>
            <a:r>
              <a:rPr lang="en-US" dirty="0" err="1"/>
              <a:t>Стерна</a:t>
            </a:r>
            <a:r>
              <a:rPr lang="en-US" dirty="0"/>
              <a:t>“.​</a:t>
            </a:r>
          </a:p>
          <a:p>
            <a:pPr lvl="0"/>
            <a:r>
              <a:rPr lang="en-US" b="1" dirty="0" err="1"/>
              <a:t>Подземје</a:t>
            </a:r>
            <a:r>
              <a:rPr lang="en-US" dirty="0"/>
              <a:t>: </a:t>
            </a:r>
            <a:r>
              <a:rPr lang="en-US" dirty="0" err="1"/>
              <a:t>најсилно</a:t>
            </a:r>
            <a:r>
              <a:rPr lang="en-US" dirty="0"/>
              <a:t> во „</a:t>
            </a:r>
            <a:r>
              <a:rPr lang="en-US" dirty="0" err="1"/>
              <a:t>Стерна</a:t>
            </a:r>
            <a:r>
              <a:rPr lang="en-US" dirty="0"/>
              <a:t>“ (</a:t>
            </a:r>
            <a:r>
              <a:rPr lang="en-US" dirty="0" err="1"/>
              <a:t>подземни</a:t>
            </a:r>
            <a:r>
              <a:rPr lang="en-US" dirty="0"/>
              <a:t> </a:t>
            </a:r>
            <a:r>
              <a:rPr lang="en-US" dirty="0" err="1"/>
              <a:t>звуци</a:t>
            </a:r>
            <a:r>
              <a:rPr lang="en-US" dirty="0"/>
              <a:t>).​</a:t>
            </a:r>
          </a:p>
          <a:p>
            <a:pPr lvl="0"/>
            <a:r>
              <a:rPr lang="en-US" b="1" dirty="0"/>
              <a:t>Свест</a:t>
            </a:r>
            <a:r>
              <a:rPr lang="en-US" dirty="0"/>
              <a:t>: </a:t>
            </a:r>
            <a:r>
              <a:rPr lang="en-US" dirty="0" err="1"/>
              <a:t>највисока</a:t>
            </a:r>
            <a:r>
              <a:rPr lang="en-US" dirty="0"/>
              <a:t> во „</a:t>
            </a:r>
            <a:r>
              <a:rPr lang="en-US" dirty="0" err="1"/>
              <a:t>Одземање</a:t>
            </a:r>
            <a:r>
              <a:rPr lang="en-US" dirty="0"/>
              <a:t> на </a:t>
            </a:r>
            <a:r>
              <a:rPr lang="en-US" dirty="0" err="1"/>
              <a:t>силата</a:t>
            </a:r>
            <a:r>
              <a:rPr lang="en-US" dirty="0"/>
              <a:t>“ (</a:t>
            </a:r>
            <a:r>
              <a:rPr lang="en-US" dirty="0" err="1"/>
              <a:t>филозофска</a:t>
            </a:r>
            <a:r>
              <a:rPr lang="en-US" dirty="0"/>
              <a:t> </a:t>
            </a:r>
            <a:r>
              <a:rPr lang="en-US" dirty="0" err="1"/>
              <a:t>рефлексија</a:t>
            </a:r>
            <a:r>
              <a:rPr lang="en-US" dirty="0"/>
              <a:t>) и „</a:t>
            </a:r>
            <a:r>
              <a:rPr lang="en-US" dirty="0" err="1"/>
              <a:t>Марков</a:t>
            </a:r>
            <a:r>
              <a:rPr lang="en-US" dirty="0"/>
              <a:t> манастир“.</a:t>
            </a:r>
          </a:p>
          <a:p>
            <a:pPr lvl="0"/>
            <a:r>
              <a:rPr lang="en-US" b="1" dirty="0"/>
              <a:t>Крв</a:t>
            </a:r>
            <a:r>
              <a:rPr lang="en-US" dirty="0"/>
              <a:t>: </a:t>
            </a:r>
            <a:r>
              <a:rPr lang="en-US" dirty="0" err="1"/>
              <a:t>истакната</a:t>
            </a:r>
            <a:r>
              <a:rPr lang="en-US" dirty="0"/>
              <a:t> во „</a:t>
            </a:r>
            <a:r>
              <a:rPr lang="en-US" dirty="0" err="1"/>
              <a:t>Кале</a:t>
            </a:r>
            <a:r>
              <a:rPr lang="en-US" dirty="0"/>
              <a:t>“ (</a:t>
            </a:r>
            <a:r>
              <a:rPr lang="en-US" dirty="0" err="1"/>
              <a:t>земјени</a:t>
            </a:r>
            <a:r>
              <a:rPr lang="en-US" dirty="0"/>
              <a:t>, </a:t>
            </a:r>
            <a:r>
              <a:rPr lang="en-US" dirty="0" err="1"/>
              <a:t>витални</a:t>
            </a:r>
            <a:r>
              <a:rPr lang="en-US" dirty="0"/>
              <a:t> мотиви) и „</a:t>
            </a:r>
            <a:r>
              <a:rPr lang="en-US" dirty="0" err="1"/>
              <a:t>Песјо</a:t>
            </a:r>
            <a:r>
              <a:rPr lang="en-US" dirty="0"/>
              <a:t> </a:t>
            </a:r>
            <a:r>
              <a:rPr lang="en-US" dirty="0" err="1"/>
              <a:t>Брдце</a:t>
            </a:r>
            <a:r>
              <a:rPr lang="en-US" dirty="0"/>
              <a:t>“.</a:t>
            </a:r>
          </a:p>
          <a:p>
            <a:pPr lvl="0"/>
            <a:r>
              <a:rPr lang="en-US" b="1" dirty="0"/>
              <a:t>Ден</a:t>
            </a:r>
            <a:r>
              <a:rPr lang="en-US" dirty="0"/>
              <a:t>: </a:t>
            </a:r>
            <a:r>
              <a:rPr lang="en-US" dirty="0" err="1"/>
              <a:t>посилен</a:t>
            </a:r>
            <a:r>
              <a:rPr lang="en-US" dirty="0"/>
              <a:t> во „</a:t>
            </a:r>
            <a:r>
              <a:rPr lang="en-US" dirty="0" err="1"/>
              <a:t>Марков</a:t>
            </a:r>
            <a:r>
              <a:rPr lang="en-US" dirty="0"/>
              <a:t> манастир“ (</a:t>
            </a:r>
            <a:r>
              <a:rPr lang="en-US" dirty="0" err="1"/>
              <a:t>оптимистички</a:t>
            </a:r>
            <a:r>
              <a:rPr lang="en-US" dirty="0"/>
              <a:t> </a:t>
            </a:r>
            <a:r>
              <a:rPr lang="en-US" dirty="0" err="1"/>
              <a:t>светлински</a:t>
            </a:r>
            <a:r>
              <a:rPr lang="en-US" dirty="0"/>
              <a:t> елементи).</a:t>
            </a:r>
          </a:p>
          <a:p>
            <a:pPr lvl="0"/>
            <a:r>
              <a:rPr lang="en-US" b="1" dirty="0" err="1"/>
              <a:t>Коњ</a:t>
            </a:r>
            <a:r>
              <a:rPr lang="en-US" dirty="0"/>
              <a:t>: </a:t>
            </a:r>
            <a:r>
              <a:rPr lang="en-US" dirty="0" err="1"/>
              <a:t>присутен</a:t>
            </a:r>
            <a:r>
              <a:rPr lang="en-US" dirty="0"/>
              <a:t> во фолклорни контексти на „</a:t>
            </a:r>
            <a:r>
              <a:rPr lang="en-US" dirty="0" err="1"/>
              <a:t>Песјо</a:t>
            </a:r>
            <a:r>
              <a:rPr lang="en-US" dirty="0"/>
              <a:t> </a:t>
            </a:r>
            <a:r>
              <a:rPr lang="en-US" dirty="0" err="1"/>
              <a:t>Брдце</a:t>
            </a:r>
            <a:r>
              <a:rPr lang="en-US" dirty="0"/>
              <a:t>“ и „</a:t>
            </a:r>
            <a:r>
              <a:rPr lang="en-US" dirty="0" err="1"/>
              <a:t>Кале</a:t>
            </a:r>
            <a:r>
              <a:rPr lang="en-US" dirty="0"/>
              <a:t>“.</a:t>
            </a:r>
          </a:p>
          <a:p>
            <a:pPr lvl="0"/>
            <a:r>
              <a:rPr lang="en-US" b="1" dirty="0"/>
              <a:t>Страв</a:t>
            </a:r>
            <a:r>
              <a:rPr lang="en-US" dirty="0"/>
              <a:t>: </a:t>
            </a:r>
            <a:r>
              <a:rPr lang="en-US" dirty="0" err="1"/>
              <a:t>доминантен</a:t>
            </a:r>
            <a:r>
              <a:rPr lang="en-US" dirty="0"/>
              <a:t> во „</a:t>
            </a:r>
            <a:r>
              <a:rPr lang="en-US" dirty="0" err="1"/>
              <a:t>Стерна</a:t>
            </a:r>
            <a:r>
              <a:rPr lang="en-US" dirty="0"/>
              <a:t>“ (</a:t>
            </a:r>
            <a:r>
              <a:rPr lang="en-US" dirty="0" err="1"/>
              <a:t>експлозивност</a:t>
            </a:r>
            <a:r>
              <a:rPr lang="en-US" dirty="0"/>
              <a:t>) и „</a:t>
            </a:r>
            <a:r>
              <a:rPr lang="en-US" dirty="0" err="1"/>
              <a:t>Кале</a:t>
            </a:r>
            <a:r>
              <a:rPr lang="en-US" dirty="0"/>
              <a:t>“.</a:t>
            </a:r>
          </a:p>
          <a:p>
            <a:endParaRPr lang="en-US" dirty="0"/>
          </a:p>
        </p:txBody>
      </p:sp>
    </p:spTree>
    <p:extLst>
      <p:ext uri="{BB962C8B-B14F-4D97-AF65-F5344CB8AC3E}">
        <p14:creationId xmlns:p14="http://schemas.microsoft.com/office/powerpoint/2010/main" val="3193755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6217920"/>
          </a:xfrm>
        </p:spPr>
        <p:txBody>
          <a:bodyPr>
            <a:normAutofit lnSpcReduction="10000"/>
          </a:bodyPr>
          <a:lstStyle/>
          <a:p>
            <a:pPr marL="0" indent="0" algn="ctr">
              <a:buNone/>
            </a:pPr>
            <a:r>
              <a:rPr lang="mk-MK" b="1" dirty="0" smtClean="0"/>
              <a:t>Користени алатки:</a:t>
            </a:r>
            <a:endParaRPr lang="en-US" b="1" dirty="0" smtClean="0"/>
          </a:p>
          <a:p>
            <a:pPr marL="0" indent="0" algn="ctr">
              <a:spcBef>
                <a:spcPts val="0"/>
              </a:spcBef>
              <a:buNone/>
            </a:pPr>
            <a:endParaRPr lang="en-US" dirty="0" smtClean="0"/>
          </a:p>
          <a:p>
            <a:pPr marL="0" indent="0" algn="ctr">
              <a:spcBef>
                <a:spcPts val="0"/>
              </a:spcBef>
              <a:buNone/>
            </a:pPr>
            <a:r>
              <a:rPr lang="en-US" dirty="0" smtClean="0"/>
              <a:t>Meta AI</a:t>
            </a:r>
          </a:p>
          <a:p>
            <a:pPr marL="0" indent="0" algn="ctr">
              <a:spcBef>
                <a:spcPts val="0"/>
              </a:spcBef>
              <a:buNone/>
            </a:pPr>
            <a:r>
              <a:rPr lang="en-US" dirty="0" smtClean="0"/>
              <a:t>Claude</a:t>
            </a:r>
          </a:p>
          <a:p>
            <a:pPr marL="0" indent="0" algn="ctr">
              <a:spcBef>
                <a:spcPts val="0"/>
              </a:spcBef>
              <a:buNone/>
            </a:pPr>
            <a:r>
              <a:rPr lang="en-US" dirty="0" err="1" smtClean="0"/>
              <a:t>Grok</a:t>
            </a:r>
            <a:endParaRPr lang="en-US" dirty="0" smtClean="0"/>
          </a:p>
          <a:p>
            <a:pPr marL="0" indent="0" algn="ctr">
              <a:spcBef>
                <a:spcPts val="0"/>
              </a:spcBef>
              <a:buNone/>
            </a:pPr>
            <a:r>
              <a:rPr lang="en-US" dirty="0" smtClean="0"/>
              <a:t>Chat GPT</a:t>
            </a:r>
          </a:p>
          <a:p>
            <a:pPr marL="0" indent="0" algn="ctr">
              <a:spcBef>
                <a:spcPts val="0"/>
              </a:spcBef>
              <a:buNone/>
            </a:pPr>
            <a:r>
              <a:rPr lang="en-US" dirty="0" smtClean="0"/>
              <a:t>Perplexity</a:t>
            </a:r>
          </a:p>
          <a:p>
            <a:pPr marL="0" indent="0" algn="ctr">
              <a:spcBef>
                <a:spcPts val="0"/>
              </a:spcBef>
              <a:buNone/>
            </a:pPr>
            <a:r>
              <a:rPr lang="en-US" dirty="0" err="1" smtClean="0"/>
              <a:t>DeepSeek</a:t>
            </a:r>
            <a:endParaRPr lang="en-US" dirty="0" smtClean="0"/>
          </a:p>
          <a:p>
            <a:pPr marL="0" indent="0" algn="ctr">
              <a:spcBef>
                <a:spcPts val="0"/>
              </a:spcBef>
              <a:buNone/>
            </a:pPr>
            <a:r>
              <a:rPr lang="en-US" dirty="0" smtClean="0"/>
              <a:t>Mistral</a:t>
            </a:r>
            <a:endParaRPr lang="en-US" dirty="0"/>
          </a:p>
          <a:p>
            <a:pPr marL="0" indent="0" algn="ctr">
              <a:spcBef>
                <a:spcPts val="0"/>
              </a:spcBef>
              <a:buNone/>
            </a:pPr>
            <a:r>
              <a:rPr lang="en-US" dirty="0" smtClean="0"/>
              <a:t>Copilot</a:t>
            </a:r>
          </a:p>
          <a:p>
            <a:pPr marL="0" indent="0" algn="ctr">
              <a:spcBef>
                <a:spcPts val="0"/>
              </a:spcBef>
              <a:buNone/>
            </a:pPr>
            <a:r>
              <a:rPr lang="en-US" dirty="0" err="1" smtClean="0"/>
              <a:t>OpenArt</a:t>
            </a:r>
            <a:endParaRPr lang="en-US" dirty="0" smtClean="0"/>
          </a:p>
          <a:p>
            <a:pPr marL="0" indent="0" algn="ctr">
              <a:spcBef>
                <a:spcPts val="0"/>
              </a:spcBef>
              <a:buNone/>
            </a:pPr>
            <a:r>
              <a:rPr lang="en-US" dirty="0" smtClean="0"/>
              <a:t>Use AI </a:t>
            </a:r>
          </a:p>
          <a:p>
            <a:pPr marL="0" indent="0" algn="ctr">
              <a:spcBef>
                <a:spcPts val="0"/>
              </a:spcBef>
              <a:buNone/>
            </a:pPr>
            <a:r>
              <a:rPr lang="en-US" dirty="0" err="1" smtClean="0"/>
              <a:t>Oreate</a:t>
            </a:r>
            <a:r>
              <a:rPr lang="en-US" dirty="0" smtClean="0"/>
              <a:t> AI</a:t>
            </a:r>
          </a:p>
          <a:p>
            <a:pPr marL="0" indent="0" algn="ctr">
              <a:spcBef>
                <a:spcPts val="0"/>
              </a:spcBef>
              <a:buNone/>
            </a:pPr>
            <a:r>
              <a:rPr lang="en-US" dirty="0" err="1" smtClean="0"/>
              <a:t>Quillbot</a:t>
            </a:r>
            <a:endParaRPr lang="en-US" dirty="0" smtClean="0"/>
          </a:p>
          <a:p>
            <a:pPr marL="0" indent="0" algn="ctr">
              <a:spcBef>
                <a:spcPts val="0"/>
              </a:spcBef>
              <a:buNone/>
            </a:pPr>
            <a:r>
              <a:rPr lang="en-US" dirty="0" err="1" smtClean="0"/>
              <a:t>Shutterstock</a:t>
            </a:r>
            <a:endParaRPr lang="en-US" dirty="0" smtClean="0"/>
          </a:p>
          <a:p>
            <a:pPr marL="0" indent="0" algn="ctr">
              <a:spcBef>
                <a:spcPts val="0"/>
              </a:spcBef>
              <a:buNone/>
            </a:pPr>
            <a:r>
              <a:rPr lang="en-US" dirty="0" err="1" smtClean="0"/>
              <a:t>Jenni</a:t>
            </a:r>
            <a:r>
              <a:rPr lang="en-US" dirty="0" smtClean="0"/>
              <a:t> </a:t>
            </a:r>
            <a:r>
              <a:rPr lang="en-US" dirty="0"/>
              <a:t>AI</a:t>
            </a:r>
            <a:r>
              <a:rPr lang="mk-MK" dirty="0"/>
              <a:t> </a:t>
            </a:r>
            <a:endParaRPr lang="en-US" dirty="0" smtClean="0"/>
          </a:p>
          <a:p>
            <a:pPr marL="0" indent="0" algn="ctr">
              <a:spcBef>
                <a:spcPts val="0"/>
              </a:spcBef>
              <a:buNone/>
            </a:pPr>
            <a:r>
              <a:rPr lang="en-US" dirty="0" smtClean="0"/>
              <a:t>Gemini</a:t>
            </a:r>
            <a:endParaRPr lang="en-US" dirty="0"/>
          </a:p>
        </p:txBody>
      </p:sp>
    </p:spTree>
    <p:extLst>
      <p:ext uri="{BB962C8B-B14F-4D97-AF65-F5344CB8AC3E}">
        <p14:creationId xmlns:p14="http://schemas.microsoft.com/office/powerpoint/2010/main" val="1701005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6444" y="658368"/>
            <a:ext cx="9373637" cy="5102351"/>
          </a:xfrm>
        </p:spPr>
      </p:pic>
    </p:spTree>
    <p:extLst>
      <p:ext uri="{BB962C8B-B14F-4D97-AF65-F5344CB8AC3E}">
        <p14:creationId xmlns:p14="http://schemas.microsoft.com/office/powerpoint/2010/main" val="3324700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85120"/>
            <a:ext cx="9089136" cy="6644278"/>
          </a:xfrm>
        </p:spPr>
      </p:pic>
    </p:spTree>
    <p:extLst>
      <p:ext uri="{BB962C8B-B14F-4D97-AF65-F5344CB8AC3E}">
        <p14:creationId xmlns:p14="http://schemas.microsoft.com/office/powerpoint/2010/main" val="116574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0994" y="0"/>
            <a:ext cx="4214557" cy="6841237"/>
          </a:xfrm>
        </p:spPr>
      </p:pic>
      <p:sp>
        <p:nvSpPr>
          <p:cNvPr id="5" name="Rectangle 4"/>
          <p:cNvSpPr/>
          <p:nvPr/>
        </p:nvSpPr>
        <p:spPr>
          <a:xfrm>
            <a:off x="1155614" y="2201918"/>
            <a:ext cx="1431802" cy="461665"/>
          </a:xfrm>
          <a:prstGeom prst="rect">
            <a:avLst/>
          </a:prstGeom>
        </p:spPr>
        <p:txBody>
          <a:bodyPr wrap="none">
            <a:spAutoFit/>
          </a:bodyPr>
          <a:lstStyle/>
          <a:p>
            <a:r>
              <a:rPr lang="en-US" sz="2400" dirty="0" err="1">
                <a:latin typeface="Times New Roman  t" panose="02020603050405020304" pitchFamily="18" charset="0"/>
                <a:ea typeface="Calibri" panose="020F0502020204030204" pitchFamily="34" charset="0"/>
              </a:rPr>
              <a:t>DeepSeek</a:t>
            </a:r>
            <a:endParaRPr lang="en-US" sz="2400" dirty="0"/>
          </a:p>
        </p:txBody>
      </p:sp>
    </p:spTree>
    <p:extLst>
      <p:ext uri="{BB962C8B-B14F-4D97-AF65-F5344CB8AC3E}">
        <p14:creationId xmlns:p14="http://schemas.microsoft.com/office/powerpoint/2010/main" val="4062300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776"/>
            <a:ext cx="10515600" cy="6263640"/>
          </a:xfrm>
        </p:spPr>
        <p:txBody>
          <a:bodyPr>
            <a:normAutofit lnSpcReduction="10000"/>
          </a:bodyPr>
          <a:lstStyle/>
          <a:p>
            <a:pPr marL="0" indent="0" algn="ctr">
              <a:buNone/>
            </a:pPr>
            <a:r>
              <a:rPr lang="mk-MK" b="1" dirty="0"/>
              <a:t>Користени алатки:</a:t>
            </a:r>
            <a:endParaRPr lang="en-US" b="1" dirty="0"/>
          </a:p>
          <a:p>
            <a:pPr marL="0" indent="0" algn="ctr">
              <a:spcBef>
                <a:spcPts val="0"/>
              </a:spcBef>
              <a:buNone/>
            </a:pPr>
            <a:endParaRPr lang="en-US" dirty="0"/>
          </a:p>
          <a:p>
            <a:pPr marL="0" indent="0" algn="ctr">
              <a:spcBef>
                <a:spcPts val="0"/>
              </a:spcBef>
              <a:buNone/>
            </a:pPr>
            <a:r>
              <a:rPr lang="en-US" dirty="0"/>
              <a:t>Meta AI</a:t>
            </a:r>
          </a:p>
          <a:p>
            <a:pPr marL="0" indent="0" algn="ctr">
              <a:spcBef>
                <a:spcPts val="0"/>
              </a:spcBef>
              <a:buNone/>
            </a:pPr>
            <a:r>
              <a:rPr lang="en-US" dirty="0"/>
              <a:t>Claude</a:t>
            </a:r>
          </a:p>
          <a:p>
            <a:pPr marL="0" indent="0" algn="ctr">
              <a:spcBef>
                <a:spcPts val="0"/>
              </a:spcBef>
              <a:buNone/>
            </a:pPr>
            <a:r>
              <a:rPr lang="en-US" dirty="0" err="1"/>
              <a:t>Grok</a:t>
            </a:r>
            <a:endParaRPr lang="en-US" dirty="0"/>
          </a:p>
          <a:p>
            <a:pPr marL="0" indent="0" algn="ctr">
              <a:spcBef>
                <a:spcPts val="0"/>
              </a:spcBef>
              <a:buNone/>
            </a:pPr>
            <a:r>
              <a:rPr lang="en-US" dirty="0"/>
              <a:t>Chat GPT</a:t>
            </a:r>
          </a:p>
          <a:p>
            <a:pPr marL="0" indent="0" algn="ctr">
              <a:spcBef>
                <a:spcPts val="0"/>
              </a:spcBef>
              <a:buNone/>
            </a:pPr>
            <a:r>
              <a:rPr lang="en-US" dirty="0"/>
              <a:t>Perplexity</a:t>
            </a:r>
          </a:p>
          <a:p>
            <a:pPr marL="0" indent="0" algn="ctr">
              <a:spcBef>
                <a:spcPts val="0"/>
              </a:spcBef>
              <a:buNone/>
            </a:pPr>
            <a:r>
              <a:rPr lang="en-US" dirty="0" err="1"/>
              <a:t>DeepSeek</a:t>
            </a:r>
            <a:endParaRPr lang="en-US" dirty="0"/>
          </a:p>
          <a:p>
            <a:pPr marL="0" indent="0" algn="ctr">
              <a:spcBef>
                <a:spcPts val="0"/>
              </a:spcBef>
              <a:buNone/>
            </a:pPr>
            <a:r>
              <a:rPr lang="en-US" dirty="0"/>
              <a:t>Mistral</a:t>
            </a:r>
          </a:p>
          <a:p>
            <a:pPr marL="0" indent="0" algn="ctr">
              <a:spcBef>
                <a:spcPts val="0"/>
              </a:spcBef>
              <a:buNone/>
            </a:pPr>
            <a:r>
              <a:rPr lang="en-US" dirty="0"/>
              <a:t>Copilot</a:t>
            </a:r>
          </a:p>
          <a:p>
            <a:pPr marL="0" indent="0" algn="ctr">
              <a:spcBef>
                <a:spcPts val="0"/>
              </a:spcBef>
              <a:buNone/>
            </a:pPr>
            <a:r>
              <a:rPr lang="en-US" dirty="0" err="1"/>
              <a:t>OpenArt</a:t>
            </a:r>
            <a:endParaRPr lang="en-US" dirty="0"/>
          </a:p>
          <a:p>
            <a:pPr marL="0" indent="0" algn="ctr">
              <a:spcBef>
                <a:spcPts val="0"/>
              </a:spcBef>
              <a:buNone/>
            </a:pPr>
            <a:r>
              <a:rPr lang="en-US" dirty="0"/>
              <a:t>Use AI </a:t>
            </a:r>
          </a:p>
          <a:p>
            <a:pPr marL="0" indent="0" algn="ctr">
              <a:spcBef>
                <a:spcPts val="0"/>
              </a:spcBef>
              <a:buNone/>
            </a:pPr>
            <a:r>
              <a:rPr lang="en-US" dirty="0" err="1"/>
              <a:t>Oreate</a:t>
            </a:r>
            <a:r>
              <a:rPr lang="en-US" dirty="0"/>
              <a:t> AI</a:t>
            </a:r>
          </a:p>
          <a:p>
            <a:pPr marL="0" indent="0" algn="ctr">
              <a:spcBef>
                <a:spcPts val="0"/>
              </a:spcBef>
              <a:buNone/>
            </a:pPr>
            <a:r>
              <a:rPr lang="en-US" dirty="0" err="1"/>
              <a:t>Quillbot</a:t>
            </a:r>
            <a:endParaRPr lang="en-US" dirty="0"/>
          </a:p>
          <a:p>
            <a:pPr marL="0" indent="0" algn="ctr">
              <a:spcBef>
                <a:spcPts val="0"/>
              </a:spcBef>
              <a:buNone/>
            </a:pPr>
            <a:r>
              <a:rPr lang="en-US" dirty="0" err="1"/>
              <a:t>Shutterstock</a:t>
            </a:r>
            <a:endParaRPr lang="en-US" dirty="0"/>
          </a:p>
          <a:p>
            <a:pPr marL="0" indent="0" algn="ctr">
              <a:spcBef>
                <a:spcPts val="0"/>
              </a:spcBef>
              <a:buNone/>
            </a:pPr>
            <a:r>
              <a:rPr lang="en-US" dirty="0" err="1"/>
              <a:t>Jenni</a:t>
            </a:r>
            <a:r>
              <a:rPr lang="en-US" dirty="0"/>
              <a:t> AI</a:t>
            </a:r>
            <a:r>
              <a:rPr lang="mk-MK" dirty="0"/>
              <a:t> </a:t>
            </a:r>
            <a:endParaRPr lang="en-US" dirty="0"/>
          </a:p>
          <a:p>
            <a:pPr marL="0" indent="0" algn="ctr">
              <a:spcBef>
                <a:spcPts val="0"/>
              </a:spcBef>
              <a:buNone/>
            </a:pPr>
            <a:r>
              <a:rPr lang="en-US" dirty="0"/>
              <a:t>Gemini</a:t>
            </a:r>
            <a:endParaRPr lang="en-US" dirty="0"/>
          </a:p>
        </p:txBody>
      </p:sp>
    </p:spTree>
    <p:extLst>
      <p:ext uri="{BB962C8B-B14F-4D97-AF65-F5344CB8AC3E}">
        <p14:creationId xmlns:p14="http://schemas.microsoft.com/office/powerpoint/2010/main" val="314342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 y="301752"/>
            <a:ext cx="10942320" cy="6355080"/>
          </a:xfrm>
        </p:spPr>
        <p:txBody>
          <a:bodyPr>
            <a:normAutofit fontScale="85000" lnSpcReduction="20000"/>
          </a:bodyPr>
          <a:lstStyle/>
          <a:p>
            <a:pPr>
              <a:spcBef>
                <a:spcPts val="0"/>
              </a:spcBef>
              <a:spcAft>
                <a:spcPts val="600"/>
              </a:spcAft>
            </a:pPr>
            <a:r>
              <a:rPr lang="mk-MK" dirty="0"/>
              <a:t>Најпрво изработивме една табела со општите параметри означени нумерички, во која се обидовме да дадеме едноставен визуелен преглед за тоа како би можело да изгледа мапирањето. Оваа првична и пробна визуелизација ни овозможи вака зададените комадни да ги внесуваме во наведените генератори со ВИ. Задоволителни резултати добивме од неколку генератори, некои не можеа да ги извршат зададените задачи, додека пак генераторот </a:t>
            </a:r>
            <a:r>
              <a:rPr lang="en-US" dirty="0" err="1"/>
              <a:t>Grok</a:t>
            </a:r>
            <a:r>
              <a:rPr lang="en-US" dirty="0"/>
              <a:t> </a:t>
            </a:r>
            <a:r>
              <a:rPr lang="mk-MK" dirty="0"/>
              <a:t>ни даде сосема обратни графикони во однос на останатите бази на ВИ, односно „халуцинираше“. Од друга страна, пак, истиот </a:t>
            </a:r>
            <a:r>
              <a:rPr lang="en-US" dirty="0" err="1"/>
              <a:t>Grok</a:t>
            </a:r>
            <a:r>
              <a:rPr lang="en-US" dirty="0"/>
              <a:t> </a:t>
            </a:r>
            <a:r>
              <a:rPr lang="mk-MK" dirty="0"/>
              <a:t>направи сосема задоволителна текстуална анализа на петте песни. Уште подобри аналитички резултати добивме од </a:t>
            </a:r>
            <a:r>
              <a:rPr lang="en-US" dirty="0"/>
              <a:t>Gemini, Perplexity, Claude</a:t>
            </a:r>
            <a:r>
              <a:rPr lang="mk-MK" dirty="0"/>
              <a:t>, </a:t>
            </a:r>
            <a:r>
              <a:rPr lang="en-US" dirty="0"/>
              <a:t>Use AI, </a:t>
            </a:r>
            <a:r>
              <a:rPr lang="en-US" dirty="0" err="1"/>
              <a:t>Jenni</a:t>
            </a:r>
            <a:r>
              <a:rPr lang="en-US" dirty="0"/>
              <a:t> AI.</a:t>
            </a:r>
          </a:p>
          <a:p>
            <a:pPr>
              <a:spcBef>
                <a:spcPts val="0"/>
              </a:spcBef>
              <a:spcAft>
                <a:spcPts val="600"/>
              </a:spcAft>
            </a:pPr>
            <a:r>
              <a:rPr lang="mk-MK" dirty="0"/>
              <a:t>Понатаму, бидејќи една третина од базите на ВИ не беа во можност да создадат слики (</a:t>
            </a:r>
            <a:r>
              <a:rPr lang="en-US" dirty="0"/>
              <a:t>Mistral, Copilot, Perplexity)</a:t>
            </a:r>
            <a:r>
              <a:rPr lang="mk-MK" dirty="0"/>
              <a:t>, друга пак (</a:t>
            </a:r>
            <a:r>
              <a:rPr lang="en-US" dirty="0"/>
              <a:t>Claude) </a:t>
            </a:r>
            <a:r>
              <a:rPr lang="mk-MK" dirty="0"/>
              <a:t>изработуваше сосема несоодветни и воопштени слики изработени со геометриски фигури (круг, квадрат, триаголник), се покажа дека некои од овие бази се специјализирани токму за ваквите побарувања, односно релативно добро ги завршуваа зададените задачи (</a:t>
            </a:r>
            <a:r>
              <a:rPr lang="en-US" dirty="0" err="1"/>
              <a:t>OpenArt</a:t>
            </a:r>
            <a:r>
              <a:rPr lang="en-US" dirty="0"/>
              <a:t>, </a:t>
            </a:r>
            <a:r>
              <a:rPr lang="en-US" dirty="0" err="1"/>
              <a:t>Oreate</a:t>
            </a:r>
            <a:r>
              <a:rPr lang="en-US" dirty="0"/>
              <a:t> AI, Chat GPT, Meta AI, Gemini)</a:t>
            </a:r>
            <a:r>
              <a:rPr lang="mk-MK" dirty="0"/>
              <a:t>. Генераторот </a:t>
            </a:r>
            <a:r>
              <a:rPr lang="en-US" dirty="0"/>
              <a:t>Meta AI </a:t>
            </a:r>
            <a:r>
              <a:rPr lang="mk-MK" dirty="0"/>
              <a:t>ни изготви солидна слика од Крале Mарко на Марковите Кули, но кога внесовме повеќе детали за дополнување ни одговори: „</a:t>
            </a:r>
            <a:r>
              <a:rPr lang="en-US" dirty="0"/>
              <a:t>I don’t understand Macedonian yet, but I’m working on it. I will send you a message when we can talk in Macedonian</a:t>
            </a:r>
            <a:r>
              <a:rPr lang="mk-MK" dirty="0"/>
              <a:t>“</a:t>
            </a:r>
            <a:r>
              <a:rPr lang="en-US" dirty="0"/>
              <a:t> (</a:t>
            </a:r>
            <a:r>
              <a:rPr lang="mk-MK" dirty="0"/>
              <a:t>„Сѐ уште не разбирам македонски</a:t>
            </a:r>
            <a:r>
              <a:rPr lang="en-US" dirty="0"/>
              <a:t>, но </a:t>
            </a:r>
            <a:r>
              <a:rPr lang="en-US" dirty="0" err="1"/>
              <a:t>работам</a:t>
            </a:r>
            <a:r>
              <a:rPr lang="en-US" dirty="0"/>
              <a:t> на </a:t>
            </a:r>
            <a:r>
              <a:rPr lang="en-US" dirty="0" err="1"/>
              <a:t>случајот</a:t>
            </a:r>
            <a:r>
              <a:rPr lang="en-US" dirty="0"/>
              <a:t>. Ќе ти </a:t>
            </a:r>
            <a:r>
              <a:rPr lang="en-US" dirty="0" err="1"/>
              <a:t>испратам</a:t>
            </a:r>
            <a:r>
              <a:rPr lang="en-US" dirty="0"/>
              <a:t> </a:t>
            </a:r>
            <a:r>
              <a:rPr lang="en-US" dirty="0" err="1"/>
              <a:t>порака</a:t>
            </a:r>
            <a:r>
              <a:rPr lang="en-US" dirty="0"/>
              <a:t> кога ќе можеме да </a:t>
            </a:r>
            <a:r>
              <a:rPr lang="en-US" dirty="0" err="1"/>
              <a:t>зборуваме</a:t>
            </a:r>
            <a:r>
              <a:rPr lang="en-US" dirty="0"/>
              <a:t> на </a:t>
            </a:r>
            <a:r>
              <a:rPr lang="en-US" dirty="0" err="1"/>
              <a:t>макед</a:t>
            </a:r>
            <a:r>
              <a:rPr lang="mk-MK" dirty="0"/>
              <a:t>о</a:t>
            </a:r>
            <a:r>
              <a:rPr lang="en-US" dirty="0" err="1"/>
              <a:t>нски</a:t>
            </a:r>
            <a:r>
              <a:rPr lang="mk-MK" dirty="0"/>
              <a:t>“, што се разбира не се случи во текот на нашето </a:t>
            </a:r>
            <a:r>
              <a:rPr lang="mk-MK" dirty="0" smtClean="0"/>
              <a:t>повеќемесечно </a:t>
            </a:r>
            <a:r>
              <a:rPr lang="mk-MK" dirty="0"/>
              <a:t>навраќање на платформата)</a:t>
            </a:r>
            <a:r>
              <a:rPr lang="en-US" dirty="0"/>
              <a:t>, со што </a:t>
            </a:r>
            <a:r>
              <a:rPr lang="mk-MK" dirty="0"/>
              <a:t>нѐ оневозможи во понатамошната постапка во комуницирање на македонски јазик. Со истиот проблем се соочивме и со користењето на </a:t>
            </a:r>
            <a:r>
              <a:rPr lang="en-US" dirty="0" err="1"/>
              <a:t>Quillbot</a:t>
            </a:r>
            <a:r>
              <a:rPr lang="mk-MK" dirty="0" smtClean="0"/>
              <a:t>.</a:t>
            </a:r>
            <a:endParaRPr lang="en-US" dirty="0"/>
          </a:p>
        </p:txBody>
      </p:sp>
    </p:spTree>
    <p:extLst>
      <p:ext uri="{BB962C8B-B14F-4D97-AF65-F5344CB8AC3E}">
        <p14:creationId xmlns:p14="http://schemas.microsoft.com/office/powerpoint/2010/main" val="4213405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272" y="56504"/>
            <a:ext cx="4873752" cy="6728343"/>
          </a:xfrm>
        </p:spPr>
      </p:pic>
      <p:sp>
        <p:nvSpPr>
          <p:cNvPr id="3" name="Rectangle 2"/>
          <p:cNvSpPr/>
          <p:nvPr/>
        </p:nvSpPr>
        <p:spPr>
          <a:xfrm>
            <a:off x="828514" y="2649974"/>
            <a:ext cx="979755" cy="369332"/>
          </a:xfrm>
          <a:prstGeom prst="rect">
            <a:avLst/>
          </a:prstGeom>
        </p:spPr>
        <p:txBody>
          <a:bodyPr wrap="none">
            <a:spAutoFit/>
          </a:bodyPr>
          <a:lstStyle/>
          <a:p>
            <a:r>
              <a:rPr lang="en-US" b="1" dirty="0" err="1" smtClean="0">
                <a:latin typeface="Times New Roman  t" panose="02020603050405020304" pitchFamily="18" charset="0"/>
                <a:ea typeface="Calibri" panose="020F0502020204030204" pitchFamily="34" charset="0"/>
              </a:rPr>
              <a:t>OpenAI</a:t>
            </a:r>
            <a:endParaRPr lang="en-US" dirty="0"/>
          </a:p>
        </p:txBody>
      </p:sp>
    </p:spTree>
    <p:extLst>
      <p:ext uri="{BB962C8B-B14F-4D97-AF65-F5344CB8AC3E}">
        <p14:creationId xmlns:p14="http://schemas.microsoft.com/office/powerpoint/2010/main" val="57595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0552" y="35846"/>
            <a:ext cx="6793992" cy="6793992"/>
          </a:xfrm>
        </p:spPr>
      </p:pic>
      <p:sp>
        <p:nvSpPr>
          <p:cNvPr id="2" name="Rectangle 1"/>
          <p:cNvSpPr/>
          <p:nvPr/>
        </p:nvSpPr>
        <p:spPr>
          <a:xfrm>
            <a:off x="828514" y="2649974"/>
            <a:ext cx="979755" cy="369332"/>
          </a:xfrm>
          <a:prstGeom prst="rect">
            <a:avLst/>
          </a:prstGeom>
        </p:spPr>
        <p:txBody>
          <a:bodyPr wrap="none">
            <a:spAutoFit/>
          </a:bodyPr>
          <a:lstStyle/>
          <a:p>
            <a:r>
              <a:rPr lang="en-US" b="1" dirty="0" err="1" smtClean="0">
                <a:latin typeface="Times New Roman  t" panose="02020603050405020304" pitchFamily="18" charset="0"/>
                <a:ea typeface="Calibri" panose="020F0502020204030204" pitchFamily="34" charset="0"/>
              </a:rPr>
              <a:t>OpenAI</a:t>
            </a:r>
            <a:endParaRPr lang="en-US" dirty="0"/>
          </a:p>
        </p:txBody>
      </p:sp>
    </p:spTree>
    <p:extLst>
      <p:ext uri="{BB962C8B-B14F-4D97-AF65-F5344CB8AC3E}">
        <p14:creationId xmlns:p14="http://schemas.microsoft.com/office/powerpoint/2010/main" val="3117899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82" y="293668"/>
            <a:ext cx="11054265" cy="6029599"/>
          </a:xfrm>
        </p:spPr>
      </p:pic>
      <p:sp>
        <p:nvSpPr>
          <p:cNvPr id="5" name="Rectangle 4"/>
          <p:cNvSpPr/>
          <p:nvPr/>
        </p:nvSpPr>
        <p:spPr>
          <a:xfrm>
            <a:off x="5098762" y="6323267"/>
            <a:ext cx="1116652" cy="369332"/>
          </a:xfrm>
          <a:prstGeom prst="rect">
            <a:avLst/>
          </a:prstGeom>
        </p:spPr>
        <p:txBody>
          <a:bodyPr wrap="none">
            <a:spAutoFit/>
          </a:bodyPr>
          <a:lstStyle/>
          <a:p>
            <a:r>
              <a:rPr lang="en-US" b="1" dirty="0" err="1">
                <a:latin typeface="Times New Roman  t" panose="02020603050405020304" pitchFamily="18" charset="0"/>
                <a:ea typeface="Calibri" panose="020F0502020204030204" pitchFamily="34" charset="0"/>
              </a:rPr>
              <a:t>OreateAI</a:t>
            </a:r>
            <a:endParaRPr lang="en-US" dirty="0"/>
          </a:p>
        </p:txBody>
      </p:sp>
    </p:spTree>
    <p:extLst>
      <p:ext uri="{BB962C8B-B14F-4D97-AF65-F5344CB8AC3E}">
        <p14:creationId xmlns:p14="http://schemas.microsoft.com/office/powerpoint/2010/main" val="78475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440" y="1379220"/>
            <a:ext cx="8450580" cy="4797743"/>
          </a:xfrm>
        </p:spPr>
        <p:txBody>
          <a:bodyPr>
            <a:normAutofit/>
          </a:bodyPr>
          <a:lstStyle/>
          <a:p>
            <a:r>
              <a:rPr lang="mk-MK" dirty="0" smtClean="0"/>
              <a:t>Тематски параметри: оддалеченост од Небрегово, небесен наспроти хтонски свет, експлозивност на мислата и изразот, старост на првото споменување на мотивот, песимизам наспроти оптимизам, монолог наспроти дијалог</a:t>
            </a:r>
            <a:endParaRPr lang="en-US" dirty="0"/>
          </a:p>
          <a:p>
            <a:r>
              <a:rPr lang="mk-MK" dirty="0" smtClean="0"/>
              <a:t>Параметри по клучни зборови: Бог, сила, тишина, зло, смрт, ноќ, подземје, свест, крв, ден, коњ, страв</a:t>
            </a:r>
            <a:r>
              <a:rPr lang="mk-MK" dirty="0"/>
              <a:t> </a:t>
            </a:r>
            <a:endParaRPr lang="en-US" dirty="0"/>
          </a:p>
          <a:p>
            <a:pPr marL="0" indent="0">
              <a:buNone/>
            </a:pPr>
            <a:endParaRPr lang="mk-MK" dirty="0" smtClean="0"/>
          </a:p>
          <a:p>
            <a:pPr marL="0" indent="0">
              <a:buNone/>
            </a:pPr>
            <a:r>
              <a:rPr lang="mk-MK" dirty="0" smtClean="0"/>
              <a:t>1. најсилно, најблиско, земско</a:t>
            </a:r>
          </a:p>
          <a:p>
            <a:pPr marL="0" indent="0">
              <a:buNone/>
            </a:pPr>
            <a:r>
              <a:rPr lang="mk-MK" dirty="0" smtClean="0"/>
              <a:t>5. најслабо, најдалечно, небесно</a:t>
            </a:r>
            <a:endParaRPr lang="en-US" dirty="0"/>
          </a:p>
        </p:txBody>
      </p:sp>
    </p:spTree>
    <p:extLst>
      <p:ext uri="{BB962C8B-B14F-4D97-AF65-F5344CB8AC3E}">
        <p14:creationId xmlns:p14="http://schemas.microsoft.com/office/powerpoint/2010/main" val="176131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67" y="1307592"/>
            <a:ext cx="11876312" cy="4550302"/>
          </a:xfrm>
        </p:spPr>
      </p:pic>
    </p:spTree>
    <p:extLst>
      <p:ext uri="{BB962C8B-B14F-4D97-AF65-F5344CB8AC3E}">
        <p14:creationId xmlns:p14="http://schemas.microsoft.com/office/powerpoint/2010/main" val="272452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1063</Words>
  <Application>Microsoft Office PowerPoint</Application>
  <PresentationFormat>Widescreen</PresentationFormat>
  <Paragraphs>95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  t</vt:lpstr>
      <vt:lpstr>Office Theme</vt:lpstr>
      <vt:lpstr>ТЕМАТСКА АНАЛИЗА И МАПА НА ЦИКЛУСОТ ПЕСНИ ЗА КРАЛЕ МАРКО ОД БЛАЖЕ КОНЕСКИ </vt:lpstr>
      <vt:lpstr>Циклусот за Крале Марко го сочинуваат песните:  •„Одземање на силата“,  •„Стерна“,  •„Кале“,  •„Марковиот Манастир“,  •„Песјо Брдце“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Што означуваат параметрите:</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ТЕМАТСКА АНАЛИЗА НА ЦИКЛУСОТ ПЕСНИ ЗА КРАЛЕ МАРКО ОД БЛАЖЕ КОНЕСКИ </dc:title>
  <dc:creator>Microsoft account</dc:creator>
  <cp:lastModifiedBy>Microsoft account</cp:lastModifiedBy>
  <cp:revision>22</cp:revision>
  <dcterms:created xsi:type="dcterms:W3CDTF">2025-12-30T11:02:42Z</dcterms:created>
  <dcterms:modified xsi:type="dcterms:W3CDTF">2026-04-13T11:38:17Z</dcterms:modified>
</cp:coreProperties>
</file>