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6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4/14/2026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2100" y="1571105"/>
            <a:ext cx="9068194" cy="3110958"/>
          </a:xfrm>
        </p:spPr>
        <p:txBody>
          <a:bodyPr/>
          <a:lstStyle/>
          <a:p>
            <a:r>
              <a:rPr lang="ru-RU" sz="4400" dirty="0" smtClean="0"/>
              <a:t>Атлас русской поэзии: опыт проектной деятельности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2000" dirty="0">
                <a:solidFill>
                  <a:srgbClr val="000000"/>
                </a:solidFill>
                <a:latin typeface="+mn-lt"/>
              </a:rPr>
              <a:t>Институт македонской литературы Университета им. Св. Кирилла и </a:t>
            </a:r>
            <a:r>
              <a:rPr lang="ru-RU" sz="2000" dirty="0" err="1">
                <a:solidFill>
                  <a:srgbClr val="000000"/>
                </a:solidFill>
                <a:latin typeface="+mn-lt"/>
              </a:rPr>
              <a:t>Мефодия</a:t>
            </a:r>
            <a:r>
              <a:rPr lang="ru-RU" sz="2000" dirty="0">
                <a:solidFill>
                  <a:srgbClr val="000000"/>
                </a:solidFill>
                <a:latin typeface="+mn-lt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+mn-lt"/>
              </a:rPr>
              <a:t>в Скопье, </a:t>
            </a:r>
            <a:r>
              <a:rPr lang="ru-RU" sz="2000" dirty="0" smtClean="0">
                <a:latin typeface="+mn-lt"/>
              </a:rPr>
              <a:t>Македония</a:t>
            </a:r>
            <a:r>
              <a:rPr lang="ru-RU" sz="2000" dirty="0">
                <a:latin typeface="+mn-lt"/>
              </a:rPr>
              <a:t>, 16-18 апреля 2026 г.</a:t>
            </a:r>
            <a:br>
              <a:rPr lang="ru-RU" sz="2000" dirty="0">
                <a:latin typeface="+mn-lt"/>
              </a:rPr>
            </a:br>
            <a:endParaRPr lang="ru-RU" sz="2000" dirty="0"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2100" y="4463935"/>
            <a:ext cx="9070848" cy="922711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ru-RU" dirty="0" smtClean="0"/>
              <a:t>Татьяна В. Ицкович</a:t>
            </a:r>
          </a:p>
          <a:p>
            <a:pPr algn="r"/>
            <a:r>
              <a:rPr lang="ru-RU" dirty="0" smtClean="0"/>
              <a:t>Уральский федеральный университет</a:t>
            </a:r>
          </a:p>
          <a:p>
            <a:pPr algn="r"/>
            <a:r>
              <a:rPr lang="ru-RU" dirty="0" err="1" smtClean="0"/>
              <a:t>Екатеринбург,Россия</a:t>
            </a:r>
            <a:endParaRPr lang="ru-RU" dirty="0" smtClean="0"/>
          </a:p>
          <a:p>
            <a:pPr algn="r"/>
            <a:r>
              <a:rPr lang="en-US" dirty="0" smtClean="0"/>
              <a:t>Tatiana.itckovich@urfu.ru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1480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4153" y="1280160"/>
            <a:ext cx="10111047" cy="475488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Итерация 3</a:t>
            </a:r>
          </a:p>
          <a:p>
            <a:r>
              <a:rPr lang="ru-RU" sz="2400" dirty="0" smtClean="0"/>
              <a:t>Сбор </a:t>
            </a:r>
            <a:r>
              <a:rPr lang="ru-RU" sz="2400" dirty="0"/>
              <a:t>научно-критической литературы, посвященной данному </a:t>
            </a:r>
            <a:r>
              <a:rPr lang="ru-RU" sz="2400" dirty="0" smtClean="0"/>
              <a:t>произведению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517132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05345" y="989215"/>
            <a:ext cx="9919854" cy="5045825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Перспективы проекта</a:t>
            </a:r>
          </a:p>
          <a:p>
            <a:r>
              <a:rPr lang="ru-RU" sz="2000" dirty="0" smtClean="0"/>
              <a:t>1) продолжение исследования: литературоведческий, лингвистический и стилистический анализ произведения;</a:t>
            </a:r>
          </a:p>
          <a:p>
            <a:r>
              <a:rPr lang="ru-RU" sz="2000" dirty="0" smtClean="0"/>
              <a:t>2) дипломный проект;</a:t>
            </a:r>
          </a:p>
          <a:p>
            <a:r>
              <a:rPr lang="ru-RU" sz="2000" dirty="0" smtClean="0"/>
              <a:t>3) дополнение социокультурного контекста;</a:t>
            </a:r>
          </a:p>
          <a:p>
            <a:r>
              <a:rPr lang="ru-RU" sz="2000" dirty="0" smtClean="0"/>
              <a:t>4)размещение результатов на специально созданном портале, обеспечивающим свободный доступ к результатам проекта;</a:t>
            </a:r>
          </a:p>
          <a:p>
            <a:r>
              <a:rPr lang="ru-RU" sz="2000" dirty="0" smtClean="0"/>
              <a:t>5) возможное изменение объекта исследования, его расширение или сужение.</a:t>
            </a: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02228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7651" y="781396"/>
            <a:ext cx="10177549" cy="5253644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Проектная деятельность </a:t>
            </a:r>
            <a:r>
              <a:rPr lang="ru-RU" sz="2800" dirty="0" smtClean="0"/>
              <a:t>– один из </a:t>
            </a:r>
            <a:r>
              <a:rPr lang="ru-RU" sz="2800" dirty="0"/>
              <a:t>основных элементов современного образования. </a:t>
            </a:r>
            <a:endParaRPr lang="ru-RU" sz="2800" dirty="0" smtClean="0"/>
          </a:p>
          <a:p>
            <a:pPr algn="just"/>
            <a:r>
              <a:rPr lang="ru-RU" sz="2800" dirty="0" smtClean="0"/>
              <a:t>Ядро </a:t>
            </a:r>
            <a:r>
              <a:rPr lang="ru-RU" sz="2800" dirty="0"/>
              <a:t>проектной работы </a:t>
            </a:r>
            <a:r>
              <a:rPr lang="ru-RU" sz="2800" dirty="0" smtClean="0"/>
              <a:t>– внеаудиторная </a:t>
            </a:r>
            <a:r>
              <a:rPr lang="ru-RU" sz="2800" dirty="0"/>
              <a:t>деятельность, предусматривающая включение студентов в учебные, исследовательские или профессиональные проекты, выполняемые как в университете, так и за его пределами.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59875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14153" y="798022"/>
            <a:ext cx="10111047" cy="5237018"/>
          </a:xfrm>
        </p:spPr>
        <p:txBody>
          <a:bodyPr>
            <a:no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омандная </a:t>
            </a:r>
            <a:r>
              <a:rPr lang="ru-RU" sz="2400" dirty="0"/>
              <a:t>деятельность студентов от постановки задачи до оценки полученного результата, направленная на достижение заданной цели, создание уникального продукта, услуги или результата с заданным качеством в условиях ограниченности ресурсов (временных, финансовых, человеческих, информационных), обеспечивающая формирование и развитие компетенций студентов в рамках осваиваемых </a:t>
            </a:r>
            <a:r>
              <a:rPr lang="ru-RU" sz="2400" dirty="0" smtClean="0"/>
              <a:t>образовательных </a:t>
            </a:r>
            <a:r>
              <a:rPr lang="ru-RU" sz="2400" dirty="0" err="1" smtClean="0"/>
              <a:t>прграмм</a:t>
            </a:r>
            <a:r>
              <a:rPr lang="ru-RU" sz="2400" dirty="0" smtClean="0"/>
              <a:t>. </a:t>
            </a:r>
          </a:p>
          <a:p>
            <a:r>
              <a:rPr lang="ru-RU" sz="2400" dirty="0" smtClean="0"/>
              <a:t>Продукт </a:t>
            </a:r>
            <a:r>
              <a:rPr lang="ru-RU" sz="2400" dirty="0"/>
              <a:t>- материальная или нематериальная ценность в виде новых знаний, технологий, способов организации и т.д. + отчет по проекту.</a:t>
            </a:r>
          </a:p>
        </p:txBody>
      </p:sp>
    </p:spTree>
    <p:extLst>
      <p:ext uri="{BB962C8B-B14F-4D97-AF65-F5344CB8AC3E}">
        <p14:creationId xmlns:p14="http://schemas.microsoft.com/office/powerpoint/2010/main" val="2349155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7651" y="997527"/>
            <a:ext cx="10177549" cy="5037513"/>
          </a:xfrm>
        </p:spPr>
        <p:txBody>
          <a:bodyPr/>
          <a:lstStyle/>
          <a:p>
            <a:r>
              <a:rPr lang="ru-RU" sz="2800" b="1" dirty="0"/>
              <a:t>Образовательная программа:</a:t>
            </a:r>
          </a:p>
          <a:p>
            <a:r>
              <a:rPr lang="ru-RU" sz="2800" b="1" dirty="0"/>
              <a:t>44.03.01/33.02 Образовательные технологии и проектирование: история и филология</a:t>
            </a:r>
          </a:p>
          <a:p>
            <a:r>
              <a:rPr lang="ru-RU" sz="2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96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9338" y="814647"/>
            <a:ext cx="10185862" cy="5220393"/>
          </a:xfrm>
        </p:spPr>
        <p:txBody>
          <a:bodyPr/>
          <a:lstStyle/>
          <a:p>
            <a:r>
              <a:rPr lang="ru-RU" sz="2400" b="1" dirty="0" smtClean="0"/>
              <a:t>Период выполнения: </a:t>
            </a:r>
          </a:p>
          <a:p>
            <a:r>
              <a:rPr lang="ru-RU" sz="2400" dirty="0" smtClean="0"/>
              <a:t>Один семестр</a:t>
            </a:r>
          </a:p>
          <a:p>
            <a:r>
              <a:rPr lang="ru-RU" sz="2400" b="1" dirty="0" smtClean="0"/>
              <a:t>Краткое </a:t>
            </a:r>
            <a:r>
              <a:rPr lang="ru-RU" sz="2400" b="1" dirty="0"/>
              <a:t>название</a:t>
            </a:r>
            <a:r>
              <a:rPr lang="ru-RU" sz="2400" dirty="0"/>
              <a:t>:</a:t>
            </a:r>
          </a:p>
          <a:p>
            <a:r>
              <a:rPr lang="ru-RU" sz="2400" dirty="0"/>
              <a:t>Атлас русской поэзии</a:t>
            </a:r>
          </a:p>
          <a:p>
            <a:r>
              <a:rPr lang="ru-RU" sz="2400" b="1" dirty="0"/>
              <a:t>Название для диплома</a:t>
            </a:r>
            <a:r>
              <a:rPr lang="ru-RU" sz="2400" dirty="0"/>
              <a:t>:</a:t>
            </a:r>
          </a:p>
          <a:p>
            <a:r>
              <a:rPr lang="ru-RU" sz="2400" dirty="0"/>
              <a:t>Атлас русской поэзии</a:t>
            </a:r>
          </a:p>
          <a:p>
            <a:r>
              <a:rPr lang="ru-RU" sz="2400" b="1" dirty="0"/>
              <a:t>Уровень сложности</a:t>
            </a:r>
            <a:r>
              <a:rPr lang="ru-RU" sz="2400" dirty="0"/>
              <a:t>:</a:t>
            </a:r>
          </a:p>
          <a:p>
            <a:r>
              <a:rPr lang="ru-RU" sz="2400" dirty="0"/>
              <a:t>A</a:t>
            </a:r>
          </a:p>
          <a:p>
            <a:r>
              <a:rPr lang="ru-RU" sz="2400" b="1" dirty="0"/>
              <a:t>Тип проводимых работ</a:t>
            </a:r>
            <a:r>
              <a:rPr lang="ru-RU" sz="2400" dirty="0"/>
              <a:t>:</a:t>
            </a:r>
          </a:p>
          <a:p>
            <a:r>
              <a:rPr lang="ru-RU" sz="2400" dirty="0"/>
              <a:t>Исследовательский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80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06087" y="490451"/>
            <a:ext cx="10219113" cy="5544589"/>
          </a:xfrm>
        </p:spPr>
        <p:txBody>
          <a:bodyPr/>
          <a:lstStyle/>
          <a:p>
            <a:r>
              <a:rPr lang="ru-RU" sz="2400" b="1" dirty="0"/>
              <a:t>Описание:</a:t>
            </a:r>
          </a:p>
          <a:p>
            <a:r>
              <a:rPr lang="ru-RU" sz="2400" dirty="0"/>
              <a:t>Метод сбора и анализа литературы, методики поиска и отбора научной информации</a:t>
            </a:r>
          </a:p>
          <a:p>
            <a:r>
              <a:rPr lang="ru-RU" sz="2400" b="1" dirty="0"/>
              <a:t>Цель:</a:t>
            </a:r>
          </a:p>
          <a:p>
            <a:r>
              <a:rPr lang="ru-RU" sz="2400" dirty="0"/>
              <a:t>Сбор банка данных (научных и художественных), посвящённых одному художественному </a:t>
            </a:r>
            <a:r>
              <a:rPr lang="ru-RU" sz="2400" dirty="0" smtClean="0"/>
              <a:t>тексту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61592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2713" y="590204"/>
            <a:ext cx="10202487" cy="5444836"/>
          </a:xfrm>
        </p:spPr>
        <p:txBody>
          <a:bodyPr/>
          <a:lstStyle/>
          <a:p>
            <a:pPr algn="just"/>
            <a:r>
              <a:rPr lang="ru-RU" sz="2400" b="1" dirty="0"/>
              <a:t>Требуемый результат:</a:t>
            </a:r>
          </a:p>
          <a:p>
            <a:pPr algn="just"/>
            <a:r>
              <a:rPr lang="ru-RU" sz="2400" dirty="0"/>
              <a:t>Построение ментальной карты средствами разных ИИ</a:t>
            </a:r>
          </a:p>
          <a:p>
            <a:pPr algn="just"/>
            <a:r>
              <a:rPr lang="ru-RU" sz="2400" b="1" dirty="0"/>
              <a:t>Критерии оценки:</a:t>
            </a:r>
          </a:p>
          <a:p>
            <a:pPr algn="just"/>
            <a:r>
              <a:rPr lang="ru-RU" sz="2400" dirty="0"/>
              <a:t>Банк данных (PDF всех изданий, всех книг и статей, всех произведений искусства) по выбранному художественному тексту, построенная средствами разных ИИ ментальная карта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013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8966" y="498764"/>
            <a:ext cx="10036233" cy="5536276"/>
          </a:xfrm>
        </p:spPr>
        <p:txBody>
          <a:bodyPr/>
          <a:lstStyle/>
          <a:p>
            <a:r>
              <a:rPr lang="ru-RU" sz="2400" b="1" dirty="0" smtClean="0"/>
              <a:t>Итерация 1</a:t>
            </a:r>
          </a:p>
          <a:p>
            <a:r>
              <a:rPr lang="ru-RU" sz="2400" dirty="0" smtClean="0"/>
              <a:t>Выбор </a:t>
            </a:r>
            <a:r>
              <a:rPr lang="ru-RU" sz="2400" dirty="0"/>
              <a:t>стихотворного произведения и формирование аудиовизуального банка </a:t>
            </a:r>
            <a:r>
              <a:rPr lang="ru-RU" sz="2400" dirty="0" smtClean="0"/>
              <a:t>данных  </a:t>
            </a:r>
          </a:p>
          <a:p>
            <a:endParaRPr lang="ru-RU" sz="2400" b="1" dirty="0"/>
          </a:p>
          <a:p>
            <a:r>
              <a:rPr lang="ru-RU" sz="2400" b="1" dirty="0" smtClean="0"/>
              <a:t>Задачи:  </a:t>
            </a:r>
          </a:p>
          <a:p>
            <a:r>
              <a:rPr lang="ru-RU" sz="2400" dirty="0" smtClean="0"/>
              <a:t>1</a:t>
            </a:r>
            <a:r>
              <a:rPr lang="ru-RU" sz="2400" dirty="0"/>
              <a:t>) определить произведение, обосновать свой выбор в виде краткой аннотации; </a:t>
            </a:r>
            <a:endParaRPr lang="ru-RU" sz="2400" dirty="0" smtClean="0"/>
          </a:p>
          <a:p>
            <a:r>
              <a:rPr lang="ru-RU" sz="2400" dirty="0" smtClean="0"/>
              <a:t>2</a:t>
            </a:r>
            <a:r>
              <a:rPr lang="ru-RU" sz="2400" dirty="0"/>
              <a:t>) отобрать аудиовизуальный контент, содержащий это произведение;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создать </a:t>
            </a:r>
            <a:r>
              <a:rPr lang="ru-RU" sz="2400" dirty="0" err="1"/>
              <a:t>Word’овский</a:t>
            </a:r>
            <a:r>
              <a:rPr lang="ru-RU" sz="2400" dirty="0"/>
              <a:t> «навигатор» со </a:t>
            </a:r>
            <a:r>
              <a:rPr lang="ru-RU" sz="2400" dirty="0" smtClean="0"/>
              <a:t>ссылками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19603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211" y="789709"/>
            <a:ext cx="10268989" cy="5245331"/>
          </a:xfrm>
        </p:spPr>
        <p:txBody>
          <a:bodyPr/>
          <a:lstStyle/>
          <a:p>
            <a:r>
              <a:rPr lang="ru-RU" b="1" dirty="0" smtClean="0"/>
              <a:t>Итерация 2</a:t>
            </a:r>
          </a:p>
          <a:p>
            <a:r>
              <a:rPr lang="ru-RU" dirty="0" smtClean="0"/>
              <a:t>Использование </a:t>
            </a:r>
            <a:r>
              <a:rPr lang="ru-RU" dirty="0" err="1" smtClean="0"/>
              <a:t>нейросетей</a:t>
            </a:r>
            <a:r>
              <a:rPr lang="ru-RU" dirty="0" smtClean="0"/>
              <a:t> для решения творческих задач:</a:t>
            </a:r>
          </a:p>
          <a:p>
            <a:r>
              <a:rPr lang="ru-RU" dirty="0" smtClean="0"/>
              <a:t>1)создать иллюстрации к произведению, используя </a:t>
            </a:r>
            <a:r>
              <a:rPr lang="ru-RU" dirty="0" err="1" smtClean="0"/>
              <a:t>нейросети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2) сравнить полученные результаты, выявить иллюстрации, наиболее адекватно отражающие идею произведения;</a:t>
            </a:r>
          </a:p>
          <a:p>
            <a:r>
              <a:rPr lang="ru-RU" dirty="0"/>
              <a:t>3</a:t>
            </a:r>
            <a:r>
              <a:rPr lang="ru-RU" dirty="0" smtClean="0"/>
              <a:t>) самостоятельно создать ментальную карту произведения;</a:t>
            </a:r>
          </a:p>
          <a:p>
            <a:r>
              <a:rPr lang="ru-RU" dirty="0"/>
              <a:t>4</a:t>
            </a:r>
            <a:r>
              <a:rPr lang="ru-RU" dirty="0" smtClean="0"/>
              <a:t>) создать ментальную карту произведения при помощи </a:t>
            </a:r>
            <a:r>
              <a:rPr lang="ru-RU" dirty="0" err="1" smtClean="0"/>
              <a:t>нейросетей</a:t>
            </a:r>
            <a:r>
              <a:rPr lang="ru-RU" dirty="0" smtClean="0"/>
              <a:t>;</a:t>
            </a:r>
          </a:p>
          <a:p>
            <a:r>
              <a:rPr lang="ru-RU" dirty="0"/>
              <a:t>5</a:t>
            </a:r>
            <a:r>
              <a:rPr lang="ru-RU" dirty="0" smtClean="0"/>
              <a:t>) сравнить созданные ментальные карты, выявить смысловые потери и приращения, полученные в результате использования ИИ, оформить результат сравнения в виде таблицы;</a:t>
            </a:r>
          </a:p>
          <a:p>
            <a:r>
              <a:rPr lang="ru-RU" dirty="0"/>
              <a:t>6</a:t>
            </a:r>
            <a:r>
              <a:rPr lang="ru-RU" dirty="0" smtClean="0"/>
              <a:t>) проанализировать результаты итерации, определить, в чем состояла роль ИИ.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06942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авон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TM03457510[[fn=Савон]]</Template>
  <TotalTime>49</TotalTime>
  <Words>456</Words>
  <Application>Microsoft Office PowerPoint</Application>
  <PresentationFormat>Широкоэкранный</PresentationFormat>
  <Paragraphs>53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Century Gothic</vt:lpstr>
      <vt:lpstr>Garamond</vt:lpstr>
      <vt:lpstr>Савон</vt:lpstr>
      <vt:lpstr>Атлас русской поэзии: опыт проектной деятельности  Институт македонской литературы Университета им. Св. Кирилла и Мефодия в Скопье, Македония, 16-18 апреля 2026 г.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Атлас русской поэзии: опыт проектной деятельности  Скопье, Македония, 16-18 апреля 2026 г. </dc:title>
  <dc:creator>admin</dc:creator>
  <cp:lastModifiedBy>admin</cp:lastModifiedBy>
  <cp:revision>7</cp:revision>
  <dcterms:created xsi:type="dcterms:W3CDTF">2026-04-14T16:46:57Z</dcterms:created>
  <dcterms:modified xsi:type="dcterms:W3CDTF">2026-04-14T17:36:08Z</dcterms:modified>
</cp:coreProperties>
</file>