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41" r:id="rId2"/>
    <p:sldId id="257" r:id="rId3"/>
    <p:sldId id="258" r:id="rId4"/>
    <p:sldId id="343" r:id="rId5"/>
    <p:sldId id="354" r:id="rId6"/>
    <p:sldId id="349" r:id="rId7"/>
    <p:sldId id="355" r:id="rId8"/>
    <p:sldId id="344" r:id="rId9"/>
    <p:sldId id="350" r:id="rId10"/>
    <p:sldId id="357" r:id="rId11"/>
    <p:sldId id="345" r:id="rId12"/>
    <p:sldId id="351" r:id="rId13"/>
    <p:sldId id="358" r:id="rId14"/>
    <p:sldId id="368" r:id="rId15"/>
    <p:sldId id="364" r:id="rId16"/>
    <p:sldId id="365" r:id="rId17"/>
    <p:sldId id="367" r:id="rId18"/>
    <p:sldId id="280" r:id="rId19"/>
    <p:sldId id="281" r:id="rId20"/>
    <p:sldId id="282" r:id="rId21"/>
    <p:sldId id="283" r:id="rId22"/>
    <p:sldId id="285" r:id="rId23"/>
    <p:sldId id="286" r:id="rId24"/>
    <p:sldId id="287" r:id="rId25"/>
    <p:sldId id="288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352" r:id="rId34"/>
    <p:sldId id="339" r:id="rId35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51" autoAdjust="0"/>
  </p:normalViewPr>
  <p:slideViewPr>
    <p:cSldViewPr snapToGrid="0">
      <p:cViewPr varScale="1">
        <p:scale>
          <a:sx n="80" d="100"/>
          <a:sy n="80" d="100"/>
        </p:scale>
        <p:origin x="1116" y="30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79E4A-7566-46CC-9C7F-4A46681F70D4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DE7A8-74FD-4A1A-B6C4-6381C43B477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8104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66835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0EEAC-A6E8-4EC2-FF10-BD6771D7A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1B5F9-4DBF-A07F-2152-0F6058345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F8ACE-00D8-F08B-7F4B-04908684B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60045-A095-2D1B-F32F-B73EA7D93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2767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77CD-D0A4-D709-8D2B-5366C3022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3BA0B-B347-344B-41CB-A65FDF036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E332F-4E17-3C2E-F33C-EC6E9C1BA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D80DB-A4CF-BA67-22E3-0A3017B14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3898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4DE20-BC43-55C4-6F85-022FE8564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3673A-640A-151D-81C1-B68A4AB8F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B19D5-A658-71D3-2C99-AC9121906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85C06-5EA9-6053-A6FA-1CDF4CCC0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29353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2CB952F-FFE8-494A-ABCE-38CC85A357E0}" type="slidenum">
              <a:rPr lang="en-US" sz="1200" b="0" strike="noStrike" spc="-1">
                <a:latin typeface="Times New Roman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8538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BBD5E2B-AD98-4C78-8E88-9C404F8666A8}" type="slidenum">
              <a:rPr lang="en-US" sz="1200" b="0" strike="noStrike" spc="-1">
                <a:latin typeface="Times New Roman"/>
              </a:rPr>
              <a:t>19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5735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A3EA7A1-A601-4769-98BB-1A5DD592BD5F}" type="slidenum">
              <a:rPr lang="en-US" sz="1200" b="0" strike="noStrike" spc="-1">
                <a:latin typeface="Times New Roman"/>
              </a:rPr>
              <a:t>20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3032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sldNum" idx="36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3CB96D0-1020-4857-BCA3-162CF8B62231}" type="slidenum">
              <a:rPr lang="en-US" sz="1200" b="0" strike="noStrike" spc="-1">
                <a:latin typeface="Times New Roman"/>
              </a:rPr>
              <a:t>21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13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3207386-F0B5-4243-97BF-AE75CB660511}" type="slidenum">
              <a:rPr lang="en-US" sz="1200" b="0" strike="noStrike" spc="-1">
                <a:latin typeface="Times New Roman"/>
              </a:rPr>
              <a:t>22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809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BB73EDA-9BF5-44E9-8712-6CEFA6B6D8EF}" type="slidenum">
              <a:rPr lang="en-US" sz="1200" b="0" strike="noStrike" spc="-1">
                <a:latin typeface="Times New Roman"/>
              </a:rPr>
              <a:t>23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0503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49E6E8F-2151-4849-8A0F-51C133FACF98}" type="slidenum">
              <a:rPr lang="en-US" sz="1200" b="0" strike="noStrike" spc="-1">
                <a:latin typeface="Times New Roman"/>
              </a:rPr>
              <a:t>24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235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BC1C7-8301-0064-85D9-A82487F2C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B636E-531A-176C-5159-8DC89F7E0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C2541-F8A9-8B16-7935-BFA6EA96A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C7BEC-AB09-1DB9-16E5-F278372AE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61051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None/>
            </a:pPr>
            <a:endParaRPr lang="en-US" sz="3200" b="0" strike="noStrike" spc="-1" dirty="0"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C8ADD91-B0D2-4F29-BB7E-9E877BC9C6BC}" type="slidenum">
              <a:rPr lang="en-US" sz="1200" b="0" strike="noStrike" spc="-1">
                <a:latin typeface="Times New Roman"/>
              </a:rPr>
              <a:t>25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6760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27BB8C4-0726-41FC-979B-28621261A474}" type="slidenum">
              <a:rPr lang="en-US" sz="1200" b="0" strike="noStrike" spc="-1">
                <a:latin typeface="Times New Roman"/>
              </a:rPr>
              <a:t>26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200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E6D3B1E-C772-468D-8878-D739931344FE}" type="slidenum">
              <a:rPr lang="en-US" sz="1200" b="0" strike="noStrike" spc="-1">
                <a:latin typeface="Times New Roman"/>
              </a:rPr>
              <a:t>27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9872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sldNum" idx="45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FDD2DE2-A1A1-4735-A595-CA8BD498DBDA}" type="slidenum">
              <a:rPr lang="en-US" sz="1200" b="0" strike="noStrike" spc="-1">
                <a:latin typeface="Times New Roman"/>
              </a:rPr>
              <a:t>29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1980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32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0944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0C672-2110-4159-8722-4ED9130DCFE9}" type="slidenum">
              <a:rPr lang="LID4096" smtClean="0"/>
              <a:t>34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6563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70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560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52693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22482-F9C9-3462-9AC9-EE628DDDD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558D5B-AC69-0324-5FB1-79DC42990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BC7342-EA55-4C63-6E78-BE911B207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1092B-BD21-90D0-8C85-F0FBC7A4A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06972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9456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075C-E36E-4A87-60C7-DB161B28C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06D82-BAF0-AF26-6A35-2CE07E4F5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0FDC3-01B8-3093-E7A4-E948BE83E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54A3A-4E3D-E28E-A868-FA4F939BF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55488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DE7A8-74FD-4A1A-B6C4-6381C43B4773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7468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1BD68-F5A1-3818-FEE0-B5AEC0CAE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02988-63BE-4019-B482-9F944D551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E43C-CFA6-D0A5-845B-93B79685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247FD-12BF-2918-337F-CF374B4CB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EC337-0E13-F7B1-7D0D-E030C504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573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0DFD-FC3A-09C9-83C0-9F64ED6A0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92552-C50A-8141-E65D-18673F686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12160-B8B7-415B-0DAF-F28E5A5E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5B37-1B1A-C629-90D1-1561E3F0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44B4-5D89-B533-DF0D-4EE3C357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3234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A337C5-66E1-76F0-78FA-20E08F123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84E52-3E2B-2EE6-5E6D-A41913A5E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F7DEB-327A-3BB7-8B26-33E14D19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8595D-C12E-06F9-22BD-5AEF421A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9B416-BCEA-5820-EAAE-A2C06A1E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2503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898ABD1-C037-407D-89F9-CCD8CFF32C6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20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ACF53-F463-3A76-F555-F95B33A6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63454-9477-83C6-E6C9-2C9EDD36D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3BE7B-EB2F-0BDE-1694-425B4AFD5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B28FE-4A7C-3072-3AC0-9D10D7FC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F5CD6-8160-D6F2-6CF9-37D500BC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4507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33C5-93E0-2604-8A9C-CB179BFC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72C68-0D71-09C5-F999-EFD679651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20AF3-D2A1-07E6-0AEA-A6811C8F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95AF-FBFE-F023-2F4E-E7D090CF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96EA7-9483-BDCC-AB99-57432E414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0073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F3FD-0B02-9CF8-71FD-B0A810BE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B9491-42F6-F38B-42B3-C672D4175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F5F5C-E667-91A8-D397-4B4C27CE5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7C4FA-2F6C-BBC6-4AB6-1D38AF92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E7C6B-4C0A-D198-78A6-61F2DB9C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3B708-FC4F-5328-6CE3-C095A13F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274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D69F-12D2-8683-5C45-9146B1BA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3E03A-9C5E-8FBD-83F7-FE3246176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2AF82-559E-90E0-D715-AB319E0F0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50892-08C1-AF5E-F530-87077274E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0F9AB8-891B-6D09-29D6-4B38A9DF2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CC97AA-D336-11D4-97C1-3B4AFDDC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777E0-22A0-4275-7089-B6E6C79A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854F6A-39EE-C812-B9EB-F4874C05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7242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1B9F-4D80-07B0-CA08-0C2D09FB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51E17-2282-CCD8-8B18-499FE9EF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1A61D-EADD-992B-5E99-C0C10FC5A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BA49-EAFC-8E58-9380-06DFDD5EB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4704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73C4B-2D41-3211-66BC-5A40BBFA5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0A322-547D-375B-88A6-23B5060B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52CA3-7535-626E-E95C-F1C04E02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24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54C9-4DC7-A033-6FB4-179858CB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F1F43-FBA2-1ACC-4010-C45FAA4C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467B9-A8BB-BA81-0C38-AADD86FC2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8B2E1-2A47-B608-D95D-9994BC98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06F5C-7293-986F-B789-A2630929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A563A-E15A-566B-FC67-0AD6CBB9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1105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8A09-DD6D-594F-FCD9-CED0FFAF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B85A4-8C78-04AD-DF3B-0C394DB7E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F19DE-8A08-E493-688E-64ED2D623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AF7F2-AB16-DBF2-CCDE-8358BFAC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2FE00-780F-196D-9678-30B2990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46401-2EA8-8276-B3C9-F7CC6570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48603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8567EC-1CFD-3E49-4DCC-3DCBC3E3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B41F4-F83A-D506-721A-EA8294D4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79EC9-37DF-E366-EA24-36E5678EF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C90560-66F1-45A2-BC9A-37166E1BC865}" type="datetimeFigureOut">
              <a:rPr lang="LID4096" smtClean="0"/>
              <a:t>04/12/2026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2EAC2-2209-6AE0-8211-1A012A52A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7361-188C-46EE-6EC8-3F1DB0D16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844FFB-021B-43E4-9A89-53571CB305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8627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marijadjokicpetrovic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7CDD23-3D53-D65B-58F5-A30C63BD8738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Marija Đokić Petrović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r-Latn-R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,2</a:t>
            </a:r>
            <a:endParaRPr lang="en-US" sz="36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Mihajlo Stojanović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FH Joanneum,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primenjenih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Grac,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Austrija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Računarski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Union, Beograd,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Srbija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3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54513-7474-D17E-90FE-7FBE06CA4F5F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6F3FD4-9C40-D895-B2D0-17DE713C9B2F}"/>
              </a:ext>
            </a:extLst>
          </p:cNvPr>
          <p:cNvSpPr txBox="1">
            <a:spLocks/>
          </p:cNvSpPr>
          <p:nvPr/>
        </p:nvSpPr>
        <p:spPr>
          <a:xfrm>
            <a:off x="1179226" y="5414480"/>
            <a:ext cx="9833548" cy="1109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sr-Latn-RS" sz="1800" b="1" noProof="0" dirty="0">
                <a:latin typeface="Arial" panose="020B0604020202020204" pitchFamily="34" charset="0"/>
                <a:cs typeface="Arial" panose="020B0604020202020204" pitchFamily="34" charset="0"/>
              </a:rPr>
              <a:t>Četvrti kolokvijum Komisije za stilistiku Međunarodnog slavističkog komiteta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sr-Latn-RS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16.04.-18.04.2026 Skoplje, Severna Makedonija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8F748-6387-9CE8-A750-929E292DD60E}"/>
              </a:ext>
            </a:extLst>
          </p:cNvPr>
          <p:cNvSpPr txBox="1"/>
          <p:nvPr/>
        </p:nvSpPr>
        <p:spPr>
          <a:xfrm>
            <a:off x="1371599" y="2619043"/>
            <a:ext cx="9724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000" b="1" kern="1200" noProof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Poetički atl</a:t>
            </a:r>
            <a:r>
              <a:rPr lang="sr-Latn-RS" sz="4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asi</a:t>
            </a:r>
            <a:r>
              <a:rPr lang="sr-Latn-RS" sz="4000" b="1" kern="1200" noProof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pesama „Uzalud je budim“ Branka Miljkovića i „neoarhaik“ Mihajla Stojanović</a:t>
            </a:r>
            <a:r>
              <a:rPr lang="en-US" sz="4000" b="1" kern="1200" noProof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a: AI </a:t>
            </a:r>
            <a:r>
              <a:rPr lang="en-US" sz="4000" b="1" kern="1200" noProof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pristup</a:t>
            </a:r>
            <a:endParaRPr lang="sr-Latn-RS" sz="40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62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AF238-A327-0E38-3C83-13729ECE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89" y="-23"/>
            <a:ext cx="5795121" cy="1642970"/>
          </a:xfrm>
        </p:spPr>
        <p:txBody>
          <a:bodyPr anchor="b">
            <a:normAutofit/>
          </a:bodyPr>
          <a:lstStyle/>
          <a:p>
            <a:r>
              <a:rPr lang="sr-Latn-RS" sz="4000" dirty="0">
                <a:latin typeface="Arial" panose="020B0604020202020204" pitchFamily="34" charset="0"/>
                <a:cs typeface="Arial" panose="020B0604020202020204" pitchFamily="34" charset="0"/>
              </a:rPr>
              <a:t>Perplexity (animacija)</a:t>
            </a:r>
            <a:endParaRPr lang="LID4096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1851B-DC4A-8A36-E264-B95C76915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89" y="1929472"/>
            <a:ext cx="6266529" cy="386543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Animacija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pesme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nije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moguća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jer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generisanje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videa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trenutno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nije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dostupno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ovoj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platformi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Umesto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toga,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predlažem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koristite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postojeću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ilustraciju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vizuelnu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bazu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zamislite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dinamički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zora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koja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razilije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nebu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senke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prolaznika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ulici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lirski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subjekt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koji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pokušava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probudi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voljenu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suzama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kamenom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pozadini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koji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evociraju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motive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uzaludnosti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rata (see the generated image above).</a:t>
            </a:r>
          </a:p>
          <a:p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Ključni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pokreti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scene:</a:t>
            </a:r>
          </a:p>
          <a:p>
            <a:pPr lvl="1"/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Široki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kadar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neba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planete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-mine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prelazi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urbani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pejzaž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trgovi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parkovi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simbolizujući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univerzalni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prostor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Intimni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zoom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par: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pokušaj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buđenja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suzama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zatvorenim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očima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naglašavajući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glavni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motiv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prolaznosti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Kamera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kruži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oko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kamena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osmehom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drugova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povezujući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ličnu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ljubav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kolektivnom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traumom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Ova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vizija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pojačava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melanholičnu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atmosferu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pesme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cikličnim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prelazom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tame u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zoru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Ako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želite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alternativu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mogu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generisati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dodatnu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ilustraciju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specifične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scene.</a:t>
            </a:r>
          </a:p>
          <a:p>
            <a:endParaRPr lang="LID4096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B2D8B903-0A72-5CE5-F33E-D3917BC679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56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49DEB-5CBD-E74F-53F2-D9BDF300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sr-Latn-RS" sz="4000" dirty="0">
                <a:solidFill>
                  <a:srgbClr val="FFFFFF"/>
                </a:solidFill>
              </a:rPr>
              <a:t>Grok</a:t>
            </a:r>
            <a:r>
              <a:rPr lang="de-AT" sz="4000" dirty="0">
                <a:solidFill>
                  <a:srgbClr val="FFFFFF"/>
                </a:solidFill>
              </a:rPr>
              <a:t> (elementi)</a:t>
            </a:r>
            <a:endParaRPr lang="LID4096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DFB10C8-C4A8-A7A6-BB36-A8E2F40917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24439"/>
              </p:ext>
            </p:extLst>
          </p:nvPr>
        </p:nvGraphicFramePr>
        <p:xfrm>
          <a:off x="469232" y="1924820"/>
          <a:ext cx="11405936" cy="4500042"/>
        </p:xfrm>
        <a:graphic>
          <a:graphicData uri="http://schemas.openxmlformats.org/drawingml/2006/table">
            <a:tbl>
              <a:tblPr firstRow="1" bandRow="1"/>
              <a:tblGrid>
                <a:gridCol w="1814245">
                  <a:extLst>
                    <a:ext uri="{9D8B030D-6E8A-4147-A177-3AD203B41FA5}">
                      <a16:colId xmlns:a16="http://schemas.microsoft.com/office/drawing/2014/main" val="3240305400"/>
                    </a:ext>
                  </a:extLst>
                </a:gridCol>
                <a:gridCol w="9591691">
                  <a:extLst>
                    <a:ext uri="{9D8B030D-6E8A-4147-A177-3AD203B41FA5}">
                      <a16:colId xmlns:a16="http://schemas.microsoft.com/office/drawing/2014/main" val="3446774307"/>
                    </a:ext>
                  </a:extLst>
                </a:gridCol>
              </a:tblGrid>
              <a:tr h="24568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Kategorija</a:t>
                      </a: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Elementi / Opis</a:t>
                      </a: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397240"/>
                  </a:ext>
                </a:extLst>
              </a:tr>
              <a:tr h="83799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u="non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Prostor</a:t>
                      </a: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Prirodni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sunce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koje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„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objašnjava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sebe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biljkama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“, rosa 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travi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voda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koja</a:t>
                      </a:r>
                      <a:r>
                        <a:rPr lang="en-GB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protiče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Urban/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moderni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ulica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trgovi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manufakturni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pejzaži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javnih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parkova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aerodrom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umesto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„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velikog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kaveza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za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ptice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“). </a:t>
                      </a:r>
                      <a:r>
                        <a:rPr lang="en-GB" sz="11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Kosmički</a:t>
                      </a:r>
                      <a:r>
                        <a:rPr lang="en-GB" sz="11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apokaliptični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„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naša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koja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će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možda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mina u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raskrvavljenom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nebu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kraj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sveta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pesak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zaborava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prolaznosti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Intimni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telo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voljene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ruke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deteta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usta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suze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moguća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sudbina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pesnika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GB" sz="11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10665"/>
                  </a:ext>
                </a:extLst>
              </a:tr>
              <a:tr h="6445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Vreme</a:t>
                      </a: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u="sng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Večnost i trenutak se prepliću: zora (početak), ali i „dve bitke“ (istorijsko vreme rata i nasilja). </a:t>
                      </a:r>
                      <a:r>
                        <a:rPr lang="en-GB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Prošlost: „drugovi zaspali između dve bitke“, „nebo nije bilo više veliki kavez za ptice nego aerodrom“ (aluzija na modernizaciju i ratnu tehnologiju). Sadašnjost: akt „buđenja“ koji se ponavlja. Budućnost: uzaludnost promene — „probudiće se drukčija i nova“; „voda protiče ali ne kaže ništa“.</a:t>
                      </a:r>
                      <a:endParaRPr lang="en-GB" sz="11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712125"/>
                  </a:ext>
                </a:extLst>
              </a:tr>
              <a:tr h="83799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u="none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Likovi</a:t>
                      </a:r>
                      <a:endParaRPr lang="en-GB" sz="1100" b="1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Pesnik</a:t>
                      </a:r>
                      <a:r>
                        <a:rPr lang="en-GB" sz="11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1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</a:t>
                      </a:r>
                      <a:r>
                        <a:rPr lang="en-GB" sz="11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1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lirski</a:t>
                      </a:r>
                      <a:r>
                        <a:rPr lang="en-GB" sz="11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subjekt</a:t>
                      </a:r>
                      <a:r>
                        <a:rPr lang="en-GB" sz="11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aktivni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subjekt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koji „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voljenu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svetu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je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istovremeno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Orfej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—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pevač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koji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pokušava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prevaziđe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smrt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poezijom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svestan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uzaludnosti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kraju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nudi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žrtvu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„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odsecite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ruke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pretvorite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 u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“.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Voljena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ona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„ta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rukama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deteta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“, „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zaspalo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obrisavši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suze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“.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Sporedni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likov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anonimni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ljudi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„bez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čela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imena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“, „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drugovi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zaspali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dve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bitke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 (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pali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borci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žrtve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istorije</a:t>
                      </a:r>
                      <a:r>
                        <a:rPr lang="en-GB" sz="11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GB" sz="1100" b="0" u="sng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140"/>
                  </a:ext>
                </a:extLst>
              </a:tr>
              <a:tr h="10314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Glavni motivi</a:t>
                      </a: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Uzaludnost buđenja; Ljubav i smrt</a:t>
                      </a:r>
                      <a:r>
                        <a:rPr lang="en-GB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(erotizam smrti): ljubav je „punja drugih“ (sveta, reči, zore), ali usmerena ka onoj koja više nije tu. Motiv mrtve drage iz romantičarske tradicije. </a:t>
                      </a:r>
                      <a:r>
                        <a:rPr lang="en-GB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Poezija i reč</a:t>
                      </a:r>
                      <a:r>
                        <a:rPr lang="en-GB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„reči koje peku grlo“, „volim je ušima“, „anonimne reči trgova“. Poezija kao pokušaj da se kaže neizrecivo. </a:t>
                      </a:r>
                      <a:r>
                        <a:rPr lang="en-GB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Prolaznost i ništavilo</a:t>
                      </a:r>
                      <a:r>
                        <a:rPr lang="en-GB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voda koja protiče bez reči, lice u pesku, pretvaranje u kamen. </a:t>
                      </a:r>
                      <a:r>
                        <a:rPr lang="en-GB" sz="1100" b="1" u="sng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Kosmička i istorijska patnja</a:t>
                      </a:r>
                      <a:r>
                        <a:rPr lang="en-GB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planeta kao mina, nebo kao aerodrom/raskrvavljeno nebo, ratni kontekst („dve bitke“). </a:t>
                      </a:r>
                      <a:r>
                        <a:rPr lang="en-GB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Orfejevski motiv</a:t>
                      </a:r>
                      <a:r>
                        <a:rPr lang="en-GB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pokušaj vraćanja voljene iz carstva smrti kroz pesmu, uz svest o neuspehu.</a:t>
                      </a:r>
                      <a:endParaRPr lang="en-GB" sz="11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47981"/>
                  </a:ext>
                </a:extLst>
              </a:tr>
              <a:tr h="6445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Umetnički postupci</a:t>
                      </a: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Ponavljanje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anafora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Metafora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symbol;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Paradoks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antiteza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Nabrajanje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enumeracija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 Slobodan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stih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bez rime,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unutrašnjim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ritmom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muzikalnošću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Alegorija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mitološke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aluzije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Orfej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Euridika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mrtva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draga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pretvaranje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Nioba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kip).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Kontrast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Sintaktička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jednostavnost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semantičku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složenost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—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stihovi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kratki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slike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guste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„</a:t>
                      </a:r>
                      <a:r>
                        <a:rPr lang="en-GB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zatamnjene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“.</a:t>
                      </a:r>
                      <a:endParaRPr lang="en-GB" sz="11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525699"/>
                  </a:ext>
                </a:extLst>
              </a:tr>
              <a:tr h="2577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sr-Latn-RS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Dominatna atmosfera</a:t>
                      </a:r>
                      <a:endParaRPr lang="en-GB" sz="11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Tragična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melanholična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egzistencijalno-tužna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primesama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paradoksalne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lepote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sublimne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uzvišenosti</a:t>
                      </a:r>
                      <a:r>
                        <a:rPr lang="en-GB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0525" marR="30525" marT="15263" marB="152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578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658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89AC0-1A93-3FA5-70C0-0AFF8A384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591A78-95C2-BF74-EABA-80ECCDEF7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AD343-6F1E-23A1-F276-099F94F5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Grok (</a:t>
            </a:r>
            <a:r>
              <a:rPr lang="en-US" sz="4000" dirty="0" err="1"/>
              <a:t>ilustracija</a:t>
            </a:r>
            <a:r>
              <a:rPr lang="en-US" sz="40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5EB38-8D38-68EA-D61B-88D48D78799F}"/>
              </a:ext>
            </a:extLst>
          </p:cNvPr>
          <p:cNvSpPr txBox="1"/>
          <p:nvPr/>
        </p:nvSpPr>
        <p:spPr>
          <a:xfrm>
            <a:off x="6076684" y="1662600"/>
            <a:ext cx="5247340" cy="4332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RS" sz="1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Interpretacija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Ilustracija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savršeno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hvata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orfejevski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paradoks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pesme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pesnik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peva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budi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ljubavi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prema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suncu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biljkama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rečima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zori,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drugima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sebi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dakle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ljubavi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prema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samom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životu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 Ali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predmet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ljubavi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žena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već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nedostižan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Što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pokušava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da je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vrati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to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shvata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uzaludnost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: „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probudiće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drukčija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nova“, a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njena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usta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neće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moći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joj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kažu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“. Voda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protiče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kaže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ništa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 Lice se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gubi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pesku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Slika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pokazuje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da je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čin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buđenja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tj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pisanja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pesme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istovremeno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herojski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osuđen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propast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Pesnik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uzdiže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iznad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sveta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njegove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ruke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već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kamene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Žena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ostaje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lepa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nedodirljiva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svojoj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smrti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 Svet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nastavlja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teče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aerodrom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parkovi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anonimni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ljudi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), a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krvavo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podseća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da je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sve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prolazno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ranjivo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Ilustracija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je,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dakle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samo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vizuelizacija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pesme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već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njen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vizuelni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komentar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poezija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uzaludna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jedini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način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da se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čovek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suprotstavi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zaboravu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kamenu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tišini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Upravo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u tom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paradoksu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leži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njena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tragična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lepota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7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4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20A3F-AF97-24D4-8D07-444D9A35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Grok (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animacija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744F53-6345-30AF-F7EC-C1FF0AEBF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2428" y="1487080"/>
            <a:ext cx="7225748" cy="388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6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5BCB56-3C33-38CE-15C0-B835467D9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50B3B-1693-02F1-DC29-11FE9583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Meta 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 (elementi)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09C6A3A-913A-4D7E-F58C-83DE2550FB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80306"/>
              </p:ext>
            </p:extLst>
          </p:nvPr>
        </p:nvGraphicFramePr>
        <p:xfrm>
          <a:off x="709863" y="2112579"/>
          <a:ext cx="11044990" cy="4301758"/>
        </p:xfrm>
        <a:graphic>
          <a:graphicData uri="http://schemas.openxmlformats.org/drawingml/2006/table">
            <a:tbl>
              <a:tblPr firstRow="1" bandRow="1"/>
              <a:tblGrid>
                <a:gridCol w="1576137">
                  <a:extLst>
                    <a:ext uri="{9D8B030D-6E8A-4147-A177-3AD203B41FA5}">
                      <a16:colId xmlns:a16="http://schemas.microsoft.com/office/drawing/2014/main" val="3240305400"/>
                    </a:ext>
                  </a:extLst>
                </a:gridCol>
                <a:gridCol w="9468853">
                  <a:extLst>
                    <a:ext uri="{9D8B030D-6E8A-4147-A177-3AD203B41FA5}">
                      <a16:colId xmlns:a16="http://schemas.microsoft.com/office/drawing/2014/main" val="3446774307"/>
                    </a:ext>
                  </a:extLst>
                </a:gridCol>
              </a:tblGrid>
              <a:tr h="20450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Kategorija</a:t>
                      </a: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Elementi / Opis</a:t>
                      </a: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397240"/>
                  </a:ext>
                </a:extLst>
              </a:tr>
              <a:tr h="35790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u="none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Prostor</a:t>
                      </a:r>
                      <a:endParaRPr lang="en-GB" sz="1100" b="1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Kozmički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sunce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raskrvavljeno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aerodrom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umesto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kaveza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za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ptice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ulica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trgovi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manufakturni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pejzaži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javnih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parkova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Intimni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prstiju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grlo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uši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ruke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Simbolički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kraj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pesak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10665"/>
                  </a:ext>
                </a:extLst>
              </a:tr>
              <a:tr h="6647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Vreme</a:t>
                      </a: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okvir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 je deo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". Zora =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početak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nada,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iluzija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Večnost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prolaznost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ptica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zauvek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sletela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protiče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kaže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ništa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nova"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kada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probudi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u="sng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Ratno</a:t>
                      </a:r>
                      <a:r>
                        <a:rPr lang="en-GB" sz="1100" b="1" i="0" u="sng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100" b="1" i="0" u="sng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historijsko</a:t>
                      </a:r>
                      <a:r>
                        <a:rPr lang="en-GB" sz="1100" b="1" i="0" u="sng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u="sng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vreme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drugovi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zaspali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bitke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–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sećanje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prošlost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poginule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Ciklično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vreme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uzaludnosti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ponavljanje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stvara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osećaj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zarobljenosti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trenutku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koji se ne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može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promeniti</a:t>
                      </a:r>
                      <a:endParaRPr lang="en-GB" sz="1100" b="0" i="0" dirty="0">
                        <a:solidFill>
                          <a:srgbClr val="11111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712125"/>
                  </a:ext>
                </a:extLst>
              </a:tr>
              <a:tr h="6647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100" b="1" u="none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Likovi</a:t>
                      </a:r>
                      <a:endParaRPr lang="en-GB" sz="1100" b="1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Lirski</a:t>
                      </a:r>
                      <a:r>
                        <a:rPr lang="en-GB" sz="11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subjekt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–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onaj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koji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budi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voli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svedoči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Aktivni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princip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nemoćan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pred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konačnošću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Spreman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žrtvu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odsecite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mi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ruke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pretvorite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me u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kamen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“; </a:t>
                      </a:r>
                      <a:r>
                        <a:rPr lang="en-GB" sz="11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Ona/</a:t>
                      </a:r>
                      <a:r>
                        <a:rPr lang="en-GB" sz="11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1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1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dete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–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centralna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figura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odsutna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Opisana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paradoksom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rukama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deteta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dete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zaspalo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ne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obrisavši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suze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". Ona je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voljena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uspavana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nedostižna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Kolektivni</a:t>
                      </a:r>
                      <a:r>
                        <a:rPr lang="en-GB" sz="11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likovi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ljudi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bez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čela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imena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drugovi</a:t>
                      </a:r>
                      <a:r>
                        <a:rPr lang="en-GB" sz="1100" b="0" i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zaspali</a:t>
                      </a:r>
                      <a:r>
                        <a:rPr lang="en-GB" sz="1100" b="0" i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100" b="0" i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dve</a:t>
                      </a:r>
                      <a:r>
                        <a:rPr lang="en-GB" sz="1100" b="0" i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bitke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drugi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".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Anonimni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svet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koji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daje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razlog</a:t>
                      </a:r>
                      <a:r>
                        <a:rPr lang="en-GB" sz="11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za </a:t>
                      </a:r>
                      <a:r>
                        <a:rPr lang="en-GB" sz="11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buđenje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140"/>
                  </a:ext>
                </a:extLst>
              </a:tr>
              <a:tr h="81812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sr-Latn-RS" sz="1100" b="1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Glavni motivi</a:t>
                      </a:r>
                      <a:endParaRPr lang="en-GB" sz="1100" b="1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+mj-lt"/>
                        <a:buNone/>
                      </a:pP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uzaludnosti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–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refren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dominira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drugom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polovinom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pesme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čin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spoznaje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je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promena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neizbežna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jer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će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probuditi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drukčija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nova“; 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–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već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svesti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smisla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Budi je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sunca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reči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ljudi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drugih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reči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ćutanja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–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reči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grlo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anonimne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reči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trgova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naspram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neće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moći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joj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kažu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protiče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kaže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ništa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“; 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transformacije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–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od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kaveza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postaje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aerodrom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može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postati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mina,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će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probuditi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drukčija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nova“; 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ptice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–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slobode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nedostižnosti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dozivati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pticu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zauvek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sletelu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323347"/>
                  </a:ext>
                </a:extLst>
              </a:tr>
              <a:tr h="97152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sr-Latn-RS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Umetnički postupci</a:t>
                      </a:r>
                      <a:endParaRPr lang="en-GB" sz="11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Anafora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..."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ponavlja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11 puta, pa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5 puta.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Stvara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ritam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litanije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molitve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očaja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Paradoks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volim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ušima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osmeh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zauvek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sletela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ptica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uzaludnije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negoli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dozivati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Hiperbola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groteska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razapeto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prstiju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 mina u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raskrvavljenom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odsecite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ruke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pretvorite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 u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Metafore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nada/novi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početak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smrt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večnost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vreme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prolaznost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aerodrom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nasilje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Enjambman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stihovi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prelivaju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moja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drugih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je deo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pojačava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misli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nemir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Kontrast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intimno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↔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kosmičko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život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↔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smrt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↔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uzaludnost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↔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Nabrajanje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gomilanje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razloga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za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stvara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utisak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univerzalne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potrebe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istovremeno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haosa</a:t>
                      </a:r>
                      <a:endParaRPr lang="en-GB" sz="1100" b="0" i="0" dirty="0">
                        <a:solidFill>
                          <a:srgbClr val="11111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47981"/>
                  </a:ext>
                </a:extLst>
              </a:tr>
              <a:tr h="5113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sr-Latn-RS" sz="11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Dominatna atmosfera</a:t>
                      </a:r>
                      <a:endParaRPr lang="en-GB" sz="11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+mj-lt"/>
                        <a:buNone/>
                      </a:pP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Zanos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patos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–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početku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pesme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gotovo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herojski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čin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sunca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ljudi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zbog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Očaj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pomirenje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–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prelaz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spoznaju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uzaludnosti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sigurno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rekla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neka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traži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me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“; </a:t>
                      </a:r>
                      <a:r>
                        <a:rPr lang="en-GB" sz="1100" b="1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Nadrealna</a:t>
                      </a:r>
                      <a:r>
                        <a:rPr lang="en-GB" sz="1100" b="1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seta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–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slike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nelogične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snolike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osmeh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manufakturni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pejzaži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"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razapeto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0" i="0" dirty="0" err="1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prstiju</a:t>
                      </a:r>
                      <a:r>
                        <a:rPr lang="en-GB" sz="1100" b="0" i="0" dirty="0">
                          <a:solidFill>
                            <a:srgbClr val="11111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14276" marR="14276" marT="7139" marB="71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573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683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0DE8E2-B0E6-2402-F44D-DEC637B7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5434F-3D95-266E-DAB6-D15196C43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Meta AI (</a:t>
            </a:r>
            <a:r>
              <a:rPr lang="en-US" sz="3200" dirty="0" err="1"/>
              <a:t>ilustracija</a:t>
            </a:r>
            <a:r>
              <a:rPr lang="en-US" sz="3200" dirty="0"/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0D32C3-B380-13E7-7A1A-1168CF06B476}"/>
              </a:ext>
            </a:extLst>
          </p:cNvPr>
          <p:cNvSpPr txBox="1"/>
          <p:nvPr/>
        </p:nvSpPr>
        <p:spPr>
          <a:xfrm>
            <a:off x="4824505" y="4724501"/>
            <a:ext cx="7077133" cy="1996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Latn-RS" sz="1300" b="1" dirty="0">
                <a:latin typeface="Arial" panose="020B0604020202020204" pitchFamily="34" charset="0"/>
                <a:cs typeface="Arial" panose="020B0604020202020204" pitchFamily="34" charset="0"/>
              </a:rPr>
              <a:t>Interpretacija</a:t>
            </a:r>
            <a:r>
              <a:rPr lang="sr-Latn-RS" sz="13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buNone/>
            </a:pP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Ilustracija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pokušava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reši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pesmu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Ona ne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nudi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nadu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gde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nema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Umesto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toga,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vizuelno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prikazuje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dostojanstvo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uzaludnog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čina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Budiš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nekoga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celog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sveta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znajući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probuditi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drukčija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nova", da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možda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neće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prepoznati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None/>
            </a:pP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Slika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zato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prikazuje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buđenje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Prikazuje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trenutak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300" b="0" i="1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buđenja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onaj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beskonačni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sekund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zore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kada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još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moguće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već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odlučeno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To je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čista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Miljkovićeva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lepota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koja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spasava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već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samo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svedoči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"Treba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obećati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izgubljenom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imenu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nečije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lice u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pesku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– a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slika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upravo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to: lice u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pesku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vetar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odneti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ipak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neko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nacrtao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None/>
            </a:pP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tome je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tragika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0" i="0" dirty="0" err="1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veličina</a:t>
            </a:r>
            <a:r>
              <a:rPr lang="en-GB" sz="1300" b="0" i="0" dirty="0">
                <a:solidFill>
                  <a:srgbClr val="11111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46562-20BF-5005-E818-641C9A7CA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014" y="0"/>
            <a:ext cx="10349969" cy="46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90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22C2C-6004-F13C-8C9F-B565CD3EA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B9C452-2C6E-4D52-8FC7-669291EE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1CC44-1B7F-472B-B668-B4F2F4723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BAD077-4A41-458D-9909-1A10869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6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FC21CE-01FD-49CC-BAFC-06F38B34B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ACF2F-F8DD-E2B1-71C5-8EA15A0F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21728"/>
            <a:ext cx="6999883" cy="9679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Meta AI (animacija)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6116D-391B-F0ED-048D-1B1CABB72177}"/>
              </a:ext>
            </a:extLst>
          </p:cNvPr>
          <p:cNvSpPr txBox="1"/>
          <p:nvPr/>
        </p:nvSpPr>
        <p:spPr>
          <a:xfrm>
            <a:off x="461468" y="1575461"/>
            <a:ext cx="6725644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Interpretacija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Animacija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ne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ilustruje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radnju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jer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radnje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u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pesmi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zapravo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nema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Umesto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toga,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vizualizuje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stanje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svesti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lirskog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subjekta:zarobljenost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impulsa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da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probudi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spoznaje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da je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svaki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pokušaj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unapred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poražen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Svaki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pokret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ekranu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je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zapravo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 argument za 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uzaludnost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500" b="0" i="0" dirty="0">
              <a:solidFill>
                <a:srgbClr val="11111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Ova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animacija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odbija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logiku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klasične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naracije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gde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pokret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znači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promenu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Ovde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pokret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služi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dokaže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nemogućnost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promene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Nebo se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menja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u gore. Voda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teče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govori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Suza pada,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budi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Svetlost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pomera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sviće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Time je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animacija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postala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savršen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pandan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Miljkovićevom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stilu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Nije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uteši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Nije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objasni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Tu je da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dostojanstveno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svedoči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apsurdu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"Treba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obećati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izgubljenom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imenu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nečije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lice u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pesku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" –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animacija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je to lice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nacrtano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pesku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svešću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ga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prvi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talas,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prvi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vetar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prvo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jutro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izbrisati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Ali ga je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ipak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nacrtala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U tome je sav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smisao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sva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uzaludnost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500" b="0" i="0" dirty="0">
              <a:solidFill>
                <a:srgbClr val="11111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ubtle-melancholic-animation-in-painterly-style-th">
            <a:hlinkClick r:id="" action="ppaction://media"/>
            <a:extLst>
              <a:ext uri="{FF2B5EF4-FFF2-40B4-BE49-F238E27FC236}">
                <a16:creationId xmlns:a16="http://schemas.microsoft.com/office/drawing/2014/main" id="{BD850E41-B2ED-2BE2-DA54-29AF007AC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7711" y="-37"/>
            <a:ext cx="3824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7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FB2F7-498F-827C-9BFE-A5B57EE40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6" y="250731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neoarhaik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Mihajlo Stojanović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6ACEAE-5011-D5E1-E64B-223DC69D6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4113" y="441435"/>
            <a:ext cx="8570683" cy="59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5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3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379" name="Rectangle 4"/>
          <p:cNvSpPr/>
          <p:nvPr/>
        </p:nvSpPr>
        <p:spPr>
          <a:xfrm flipH="1">
            <a:off x="-1440" y="0"/>
            <a:ext cx="12190680" cy="1574640"/>
          </a:xfrm>
          <a:prstGeom prst="rect">
            <a:avLst/>
          </a:prstGeom>
          <a:gradFill rotWithShape="0">
            <a:gsLst>
              <a:gs pos="0">
                <a:srgbClr val="000000">
                  <a:alpha val="96078"/>
                </a:srgbClr>
              </a:gs>
              <a:gs pos="100000">
                <a:srgbClr val="104862"/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380" name="Rectangle 6"/>
          <p:cNvSpPr/>
          <p:nvPr/>
        </p:nvSpPr>
        <p:spPr>
          <a:xfrm rot="10800000" flipH="1">
            <a:off x="8128800" y="1440"/>
            <a:ext cx="4061880" cy="1575000"/>
          </a:xfrm>
          <a:prstGeom prst="rect">
            <a:avLst/>
          </a:prstGeom>
          <a:gradFill rotWithShape="0">
            <a:gsLst>
              <a:gs pos="19000">
                <a:srgbClr val="0B3041">
                  <a:alpha val="68235"/>
                </a:srgbClr>
              </a:gs>
              <a:gs pos="100000">
                <a:srgbClr val="156082">
                  <a:alpha val="79215"/>
                </a:srgbClr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381" name="Rectangle 20"/>
          <p:cNvSpPr/>
          <p:nvPr/>
        </p:nvSpPr>
        <p:spPr>
          <a:xfrm rot="5400000">
            <a:off x="5309280" y="-5307840"/>
            <a:ext cx="1575000" cy="12190680"/>
          </a:xfrm>
          <a:prstGeom prst="rect">
            <a:avLst/>
          </a:prstGeom>
          <a:gradFill rotWithShape="0">
            <a:gsLst>
              <a:gs pos="0">
                <a:srgbClr val="156082">
                  <a:alpha val="0"/>
                </a:srgbClr>
              </a:gs>
              <a:gs pos="100000">
                <a:srgbClr val="000000">
                  <a:alpha val="74117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1371600" y="348840"/>
            <a:ext cx="10042560" cy="876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sr-Latn-RS" sz="4000" b="0" strike="noStrike" spc="-1" dirty="0">
                <a:solidFill>
                  <a:srgbClr val="FFFFFF"/>
                </a:solidFill>
                <a:latin typeface="Aptos Display"/>
              </a:rPr>
              <a:t>Poetički atlas – </a:t>
            </a:r>
            <a:r>
              <a:rPr lang="de-AT" sz="4000" b="0" strike="noStrike" spc="-1" dirty="0">
                <a:solidFill>
                  <a:srgbClr val="FFFFFF"/>
                </a:solidFill>
                <a:latin typeface="Aptos Display"/>
              </a:rPr>
              <a:t>ljudski</a:t>
            </a:r>
            <a:r>
              <a:rPr lang="sr-Latn-RS" sz="4000" b="0" strike="noStrike" spc="-1" dirty="0">
                <a:solidFill>
                  <a:srgbClr val="FFFFFF"/>
                </a:solidFill>
                <a:latin typeface="Aptos Display"/>
              </a:rPr>
              <a:t> pristup</a:t>
            </a:r>
            <a:endParaRPr lang="en-US" sz="4000" b="0" strike="noStrike" spc="-1" dirty="0">
              <a:latin typeface="Arial"/>
            </a:endParaRPr>
          </a:p>
        </p:txBody>
      </p:sp>
      <p:graphicFrame>
        <p:nvGraphicFramePr>
          <p:cNvPr id="383" name="Content Placeholder 1"/>
          <p:cNvGraphicFramePr/>
          <p:nvPr>
            <p:extLst>
              <p:ext uri="{D42A27DB-BD31-4B8C-83A1-F6EECF244321}">
                <p14:modId xmlns:p14="http://schemas.microsoft.com/office/powerpoint/2010/main" val="2378916494"/>
              </p:ext>
            </p:extLst>
          </p:nvPr>
        </p:nvGraphicFramePr>
        <p:xfrm>
          <a:off x="1240200" y="1924920"/>
          <a:ext cx="9622080" cy="4288680"/>
        </p:xfrm>
        <a:graphic>
          <a:graphicData uri="http://schemas.openxmlformats.org/drawingml/2006/table">
            <a:tbl>
              <a:tblPr/>
              <a:tblGrid>
                <a:gridCol w="1923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4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GB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Kategorija</a:t>
                      </a: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GB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Opis</a:t>
                      </a: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9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GB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Prostor</a:t>
                      </a: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sr-Latn-R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Nije određeno (pominju se scena i rupa)</a:t>
                      </a: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GB" sz="1500" b="1" kern="120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Vreme</a:t>
                      </a:r>
                      <a:endParaRPr lang="en-US" sz="1500" b="1" kern="120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Sadašnjost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osvrtom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prošlost</a:t>
                      </a: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GB" sz="1500" b="1" kern="120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Likovi</a:t>
                      </a:r>
                      <a:endParaRPr lang="en-US" sz="1500" b="1" kern="120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sr-Latn-R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neoarhaik, ona (neodređena), publika i voditelj</a:t>
                      </a: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GB" sz="1500" b="1" kern="120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Glavni motivi</a:t>
                      </a:r>
                      <a:endParaRPr lang="en-US" sz="1500" b="1" kern="120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sr-Latn-R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Nesnađenost</a:t>
                      </a: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1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GB" sz="1500" b="1" kern="120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Umetnički postupci</a:t>
                      </a:r>
                      <a:endParaRPr lang="en-US" sz="1500" b="1" kern="120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Jezički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nadrealizam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mešanje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arhaičnog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npr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“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az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 –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staroslovensko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“ja”)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modernim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simboli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uzoru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istoriju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npr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“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teta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Vesna” –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ime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staroslovenske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boginje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proleća</a:t>
                      </a:r>
                      <a:r>
                        <a:rPr lang="en-U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29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GB" sz="1500" b="1" kern="120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Dominantna atmosfera</a:t>
                      </a:r>
                      <a:endParaRPr lang="en-US" sz="1500" b="1" kern="120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sr-Latn-RS" sz="1500" b="1" kern="1200" dirty="0">
                          <a:solidFill>
                            <a:srgbClr val="1F1F1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Beznadežnost</a:t>
                      </a:r>
                      <a:endParaRPr lang="en-US" sz="1500" b="1" kern="120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600" marR="57600" anchor="ctr"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51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22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385" name="Rectangle 27"/>
          <p:cNvSpPr/>
          <p:nvPr/>
        </p:nvSpPr>
        <p:spPr>
          <a:xfrm flipH="1">
            <a:off x="-1440" y="0"/>
            <a:ext cx="12190680" cy="1574640"/>
          </a:xfrm>
          <a:prstGeom prst="rect">
            <a:avLst/>
          </a:prstGeom>
          <a:gradFill rotWithShape="0">
            <a:gsLst>
              <a:gs pos="0">
                <a:srgbClr val="000000">
                  <a:alpha val="96078"/>
                </a:srgbClr>
              </a:gs>
              <a:gs pos="100000">
                <a:srgbClr val="104862"/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386" name="Rectangle 29"/>
          <p:cNvSpPr/>
          <p:nvPr/>
        </p:nvSpPr>
        <p:spPr>
          <a:xfrm rot="10800000" flipH="1">
            <a:off x="8128800" y="1440"/>
            <a:ext cx="4061880" cy="1575000"/>
          </a:xfrm>
          <a:prstGeom prst="rect">
            <a:avLst/>
          </a:prstGeom>
          <a:gradFill rotWithShape="0">
            <a:gsLst>
              <a:gs pos="19000">
                <a:srgbClr val="0B3041">
                  <a:alpha val="68235"/>
                </a:srgbClr>
              </a:gs>
              <a:gs pos="100000">
                <a:srgbClr val="156082">
                  <a:alpha val="79215"/>
                </a:srgbClr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387" name="Rectangle 35"/>
          <p:cNvSpPr/>
          <p:nvPr/>
        </p:nvSpPr>
        <p:spPr>
          <a:xfrm rot="5400000">
            <a:off x="5309280" y="-5307840"/>
            <a:ext cx="1575000" cy="12190680"/>
          </a:xfrm>
          <a:prstGeom prst="rect">
            <a:avLst/>
          </a:prstGeom>
          <a:gradFill rotWithShape="0">
            <a:gsLst>
              <a:gs pos="0">
                <a:srgbClr val="156082">
                  <a:alpha val="0"/>
                </a:srgbClr>
              </a:gs>
              <a:gs pos="100000">
                <a:srgbClr val="000000">
                  <a:alpha val="74117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1371600" y="348840"/>
            <a:ext cx="10042560" cy="876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de-AT" sz="4000" b="0" strike="noStrike" spc="-1" dirty="0">
                <a:solidFill>
                  <a:srgbClr val="FFFFFF"/>
                </a:solidFill>
                <a:latin typeface="Aptos Display"/>
              </a:rPr>
              <a:t>ChatGPT – GPT 5.2 (elementi)</a:t>
            </a:r>
            <a:endParaRPr lang="en-US" sz="4000" b="0" strike="noStrike" spc="-1" dirty="0">
              <a:latin typeface="Arial"/>
            </a:endParaRPr>
          </a:p>
        </p:txBody>
      </p:sp>
      <p:graphicFrame>
        <p:nvGraphicFramePr>
          <p:cNvPr id="389" name="Content Placeholder 6"/>
          <p:cNvGraphicFramePr/>
          <p:nvPr>
            <p:extLst>
              <p:ext uri="{D42A27DB-BD31-4B8C-83A1-F6EECF244321}">
                <p14:modId xmlns:p14="http://schemas.microsoft.com/office/powerpoint/2010/main" val="1571094062"/>
              </p:ext>
            </p:extLst>
          </p:nvPr>
        </p:nvGraphicFramePr>
        <p:xfrm>
          <a:off x="938905" y="1843032"/>
          <a:ext cx="10309990" cy="4536000"/>
        </p:xfrm>
        <a:graphic>
          <a:graphicData uri="http://schemas.openxmlformats.org/drawingml/2006/table">
            <a:tbl>
              <a:tblPr/>
              <a:tblGrid>
                <a:gridCol w="2224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5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Kategorija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Elementi / Opis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Prostor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Pozornica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mrak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rupa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metaforična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publika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javni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prostor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otuđenja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Vreme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Neodređeno savremeno; jedno veče predstave + sutradan; unutrašnje, psihološko vreme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Likovi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neoarhaik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otuđeni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pesnik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prorok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ludak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narod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(masa),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Nja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voljena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/ideal/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prošlost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teta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Vesna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sećanje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intimni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detalj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Glavni motivi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Neshvaćenost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otuđenje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masa vs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pojedinac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jezik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arhaika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mrak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svetlo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rupa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samoizolacija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ljubav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kao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spas,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ludilo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maska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Umetnički postupci / Stil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Dramatizacija (struktura predstave), arhaizmi (“az”, “vse”, “ižica”), ironija, sarkazam, metafora (rupa, jetra, maska), aluzije (Zmaj, Lilian Giš), grafacija (kliktanje), unutrašnji monolog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Dominantna atmosfera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Apsurdna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tragikomična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ironična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teskobna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melanholična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egzistencijalno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beznadežna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245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FD1254-7784-C0DA-32D1-A7F8CC11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sr-Latn-RS" sz="4000" dirty="0">
                <a:solidFill>
                  <a:srgbClr val="FFFFFF"/>
                </a:solidFill>
              </a:rPr>
              <a:t>Agenda</a:t>
            </a:r>
            <a:endParaRPr lang="LID4096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8D3B2-08CF-866C-7DE1-1A8853046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2" y="1885279"/>
            <a:ext cx="10740572" cy="4349173"/>
          </a:xfrm>
        </p:spPr>
        <p:txBody>
          <a:bodyPr anchor="ctr">
            <a:noAutofit/>
          </a:bodyPr>
          <a:lstStyle/>
          <a:p>
            <a:r>
              <a:rPr lang="de-AT" sz="1900" dirty="0">
                <a:latin typeface="Arial" panose="020B0604020202020204" pitchFamily="34" charset="0"/>
                <a:cs typeface="Arial" panose="020B0604020202020204" pitchFamily="34" charset="0"/>
              </a:rPr>
              <a:t>Kreiranje </a:t>
            </a:r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poetičkog </a:t>
            </a:r>
            <a:r>
              <a:rPr lang="de-AT" sz="1900" dirty="0">
                <a:latin typeface="Arial" panose="020B0604020202020204" pitchFamily="34" charset="0"/>
                <a:cs typeface="Arial" panose="020B0604020202020204" pitchFamily="34" charset="0"/>
              </a:rPr>
              <a:t>atl</a:t>
            </a:r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asa</a:t>
            </a:r>
            <a:r>
              <a:rPr lang="de-AT" sz="1900" dirty="0">
                <a:latin typeface="Arial" panose="020B0604020202020204" pitchFamily="34" charset="0"/>
                <a:cs typeface="Arial" panose="020B0604020202020204" pitchFamily="34" charset="0"/>
              </a:rPr>
              <a:t> kori</a:t>
            </a:r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šćenjem AI-alata:</a:t>
            </a:r>
          </a:p>
          <a:p>
            <a:pPr lvl="1"/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</a:p>
          <a:p>
            <a:pPr lvl="1"/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Perplexity</a:t>
            </a:r>
            <a:r>
              <a:rPr lang="de-AT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R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Grok</a:t>
            </a:r>
          </a:p>
          <a:p>
            <a:pPr lvl="1"/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Gemini </a:t>
            </a:r>
          </a:p>
          <a:p>
            <a:pPr lvl="1"/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de-AT" sz="1900" dirty="0">
                <a:latin typeface="Arial" panose="020B0604020202020204" pitchFamily="34" charset="0"/>
                <a:cs typeface="Arial" panose="020B0604020202020204" pitchFamily="34" charset="0"/>
              </a:rPr>
              <a:t> AI</a:t>
            </a:r>
            <a:endParaRPr lang="sr-Latn-R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Ciljevi korišćenja AI alata: </a:t>
            </a:r>
          </a:p>
          <a:p>
            <a:pPr lvl="1"/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Određivanje osnovnih elemenata pesme (prostor, vreme, likovi, motivi, umetnički postupci, dominantna </a:t>
            </a:r>
            <a:r>
              <a:rPr lang="en-GB" sz="1900" dirty="0" err="1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Kreiranje ilustracije i animacije na osnovu tih elemenata</a:t>
            </a:r>
          </a:p>
          <a:p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Istraživ</a:t>
            </a:r>
            <a:r>
              <a:rPr lang="de-AT" sz="19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čka pitanja</a:t>
            </a:r>
            <a:r>
              <a:rPr lang="de-AT" sz="1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sr-Latn-R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de-AT" sz="1900" dirty="0">
                <a:latin typeface="Arial" panose="020B0604020202020204" pitchFamily="34" charset="0"/>
                <a:cs typeface="Arial" panose="020B0604020202020204" pitchFamily="34" charset="0"/>
              </a:rPr>
              <a:t> vs. l</a:t>
            </a:r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judski pristup</a:t>
            </a:r>
          </a:p>
          <a:p>
            <a:pPr lvl="1"/>
            <a:r>
              <a:rPr lang="de-AT" sz="1900" dirty="0">
                <a:latin typeface="Arial" panose="020B0604020202020204" pitchFamily="34" charset="0"/>
                <a:cs typeface="Arial" panose="020B0604020202020204" pitchFamily="34" charset="0"/>
              </a:rPr>
              <a:t>Da li je AI uspeo da se izbori sa </a:t>
            </a:r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arhaičnim oblicima koji su prisutni u pesmi </a:t>
            </a:r>
            <a:r>
              <a:rPr lang="sr-Latn-RS" sz="1900" i="1" dirty="0">
                <a:latin typeface="Arial" panose="020B0604020202020204" pitchFamily="34" charset="0"/>
                <a:cs typeface="Arial" panose="020B0604020202020204" pitchFamily="34" charset="0"/>
              </a:rPr>
              <a:t>neoarhaik</a:t>
            </a:r>
            <a:r>
              <a:rPr lang="sr-Latn-RS" sz="1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D898563-56F8-C6B6-25E7-207D92604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altLang="LID4096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64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Rectangle 36"/>
          <p:cNvSpPr/>
          <p:nvPr/>
        </p:nvSpPr>
        <p:spPr>
          <a:xfrm>
            <a:off x="0" y="0"/>
            <a:ext cx="1218744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836640" y="723960"/>
            <a:ext cx="6000840" cy="1494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ChatGPT – GPT 5.2 (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ptos Display"/>
              </a:rPr>
              <a:t>ilustracija</a:t>
            </a: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)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392" name="TextBox 2"/>
          <p:cNvSpPr/>
          <p:nvPr/>
        </p:nvSpPr>
        <p:spPr>
          <a:xfrm>
            <a:off x="836640" y="2405160"/>
            <a:ext cx="6000840" cy="372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Interpretacija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Ilustracija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prikazuje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mračnu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pozornicu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kojoj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kružne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rupe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podu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pojavljuje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neorhaik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On je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raščupan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iznošenoj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odeći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napuklom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maskom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licu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dok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jednom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rukom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poseže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ka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publici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Jedini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izvor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svetla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je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reflektor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iznad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njega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koji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osvetljava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taj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trenutak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naglašava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njegovu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usamljenost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pred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masom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Oko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rupe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razbacani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papiri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knjige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pero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fotografija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žene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tragovi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njegovih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misli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sećanja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pozadini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vidi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velika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masa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ljudi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čija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lica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deluju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podrugljivo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a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među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njima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je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natpis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„Idi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kući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!”,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što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simbolizuje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nerazumevanje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odbacivanje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Iznad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publike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pojavljuju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maglovite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ženske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figure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koje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predstavljaju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„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Nju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”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pesme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daleku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uspomenu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ili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ideal koji je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ostao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nedostižan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393" name="Picture 392"/>
          <p:cNvPicPr/>
          <p:nvPr/>
        </p:nvPicPr>
        <p:blipFill>
          <a:blip r:embed="rId3"/>
          <a:stretch/>
        </p:blipFill>
        <p:spPr>
          <a:xfrm>
            <a:off x="7617240" y="0"/>
            <a:ext cx="4570200" cy="68565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844857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000" spc="-1" dirty="0">
                <a:solidFill>
                  <a:srgbClr val="000000"/>
                </a:solidFill>
              </a:rPr>
              <a:t>ChatGPT – GPT 5.2 </a:t>
            </a: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(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ptos Display"/>
              </a:rPr>
              <a:t>animacija</a:t>
            </a: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)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351852" y="1520760"/>
            <a:ext cx="3704892" cy="434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2000" lnSpcReduction="2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>
                <a:solidFill>
                  <a:srgbClr val="000000"/>
                </a:solidFill>
                <a:latin typeface="Aptos"/>
              </a:rPr>
              <a:t>SCENA 1 — POTPUNI MRAK (0:00–0:20)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Crn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ekran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Čuje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duboko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disanje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Postepeno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čuje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šum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mase (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kao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stadion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ali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prigušeno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).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Jedna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rečenica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šapatu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: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„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Народе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поздравите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неоархаика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…”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👉 Kamera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još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ništa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ne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prikazuje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>
                <a:solidFill>
                  <a:srgbClr val="000000"/>
                </a:solidFill>
                <a:latin typeface="Aptos"/>
              </a:rPr>
              <a:t>SCENA 2 — SVETLO I RUPA (0:20–1:00)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Naglo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pali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jedno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reflektorsko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svetlo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Kamera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otkriva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praznu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pozornicu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sredini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—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rupa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podu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Iz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rupe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pomera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zemlja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Iz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izlazi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ruka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maskom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Svetlo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treperi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ponovo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gasi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Glas mase: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smeh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klicanje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/>
          </p:nvPr>
        </p:nvSpPr>
        <p:spPr>
          <a:xfrm>
            <a:off x="3787800" y="1520760"/>
            <a:ext cx="3121000" cy="434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0000" lnSpcReduction="2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>
                <a:solidFill>
                  <a:srgbClr val="000000"/>
                </a:solidFill>
                <a:latin typeface="Aptos"/>
              </a:rPr>
              <a:t>SCENA 3 — POJAVA NEOARHAIKA (1:00–1:40)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Svetlo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ponovo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pali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On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izlazi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do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pola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Lice mu je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napola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pokriveno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maskom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Govori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direktno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kameru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(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kamera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je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publika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).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Dok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govori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„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аз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сам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ваш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неоархаик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”,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kamera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lagano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zumira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pozadini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: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Siluete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mase bez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jasnih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lica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Usne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im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pomeraju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ali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nema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smislenog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zvuka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>
                <a:solidFill>
                  <a:srgbClr val="000000"/>
                </a:solidFill>
                <a:latin typeface="Aptos"/>
              </a:rPr>
              <a:t>SCENA 4 — PUBLIKA POSTAJE AGRESIVNA (1:40–2:20)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Kamera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okreće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ka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publici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Lica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izobličena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Usporeni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smeh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Natpis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publici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: „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Иди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кући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!”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Svetlo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postaje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hladnije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Zvuk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pojačava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—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klicanje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prelazi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neprijatno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pulsiranje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/>
          </p:nvPr>
        </p:nvSpPr>
        <p:spPr>
          <a:xfrm>
            <a:off x="6908800" y="1433674"/>
            <a:ext cx="2728686" cy="434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>
                <a:solidFill>
                  <a:srgbClr val="000000"/>
                </a:solidFill>
                <a:latin typeface="Aptos"/>
              </a:rPr>
              <a:t>SCENA 5 — ЊА (2:20–3:10)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Dok on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govori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o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Њој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: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Pozornica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nestaje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Iza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njega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pojavljuje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prozor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prozoru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stoji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žena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belom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(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poluprozirna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).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drugom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kadru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—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stari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televizor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nemim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filmom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Kratak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insert: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žena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iz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nemog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filma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briše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suze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Pojavljuje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leptir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koji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leti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oko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njega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Muzika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postaje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nežna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skoro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nostalgična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>
                <a:solidFill>
                  <a:srgbClr val="000000"/>
                </a:solidFill>
                <a:latin typeface="Aptos"/>
              </a:rPr>
              <a:t>SCENA 6 — POTPUNI RASPAD (3:10–4:00)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Dok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govori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o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lудници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масци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: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Maska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polako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„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zalepi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” za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njegovo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lice.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Publika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nestaje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Svetlo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sužava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mali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krug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On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spušta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nazad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u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rupu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Rupa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sama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zatvara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Ostaje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samo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reflektor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Reflektor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ptos"/>
              </a:rPr>
              <a:t>gasi</a:t>
            </a:r>
            <a:r>
              <a:rPr lang="en-US" sz="2800" b="0" strike="noStrike" spc="-1" dirty="0">
                <a:solidFill>
                  <a:srgbClr val="000000"/>
                </a:solidFill>
                <a:latin typeface="Aptos"/>
              </a:rPr>
              <a:t>.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5E6DBC20-0A33-4CCD-BA37-8AF456B6740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343240" y="1433674"/>
            <a:ext cx="2587503" cy="434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700" b="1" spc="-1" dirty="0">
                <a:solidFill>
                  <a:srgbClr val="000000"/>
                </a:solidFill>
                <a:latin typeface="Aptos"/>
              </a:rPr>
              <a:t>SCENA 7 — EPILOG (4:00–4:30)</a:t>
            </a: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Crn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ekran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.</a:t>
            </a: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Čuje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 se </a:t>
            </a: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njegov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glas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:</a:t>
            </a: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700" spc="-1" dirty="0">
                <a:solidFill>
                  <a:srgbClr val="000000"/>
                </a:solidFill>
                <a:latin typeface="Aptos"/>
              </a:rPr>
              <a:t>„…</a:t>
            </a:r>
            <a:r>
              <a:rPr lang="sr-Cyrl-RS" sz="700" spc="-1" dirty="0">
                <a:solidFill>
                  <a:srgbClr val="000000"/>
                </a:solidFill>
                <a:latin typeface="Aptos"/>
              </a:rPr>
              <a:t>на мому језику матерњу.”</a:t>
            </a: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Tišina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.</a:t>
            </a: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700" spc="-1" dirty="0">
                <a:solidFill>
                  <a:srgbClr val="000000"/>
                </a:solidFill>
                <a:latin typeface="Aptos"/>
              </a:rPr>
              <a:t>Jedan </a:t>
            </a: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udarac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vrata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 (</a:t>
            </a: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metalna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vrata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 </a:t>
            </a:r>
            <a:r>
              <a:rPr lang="en-US" sz="700" spc="-1" dirty="0" err="1">
                <a:solidFill>
                  <a:srgbClr val="000000"/>
                </a:solidFill>
                <a:latin typeface="Aptos"/>
              </a:rPr>
              <a:t>bolnice</a:t>
            </a:r>
            <a:r>
              <a:rPr lang="en-US" sz="700" spc="-1" dirty="0">
                <a:solidFill>
                  <a:srgbClr val="000000"/>
                </a:solidFill>
                <a:latin typeface="Aptos"/>
              </a:rPr>
              <a:t>).</a:t>
            </a: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700" spc="-1" dirty="0">
                <a:solidFill>
                  <a:srgbClr val="000000"/>
                </a:solidFill>
                <a:latin typeface="Aptos"/>
              </a:rPr>
              <a:t>Kraj.</a:t>
            </a:r>
          </a:p>
        </p:txBody>
      </p:sp>
    </p:spTree>
    <p:extLst>
      <p:ext uri="{BB962C8B-B14F-4D97-AF65-F5344CB8AC3E}">
        <p14:creationId xmlns:p14="http://schemas.microsoft.com/office/powerpoint/2010/main" val="2177291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5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01" name="Rectangle 37"/>
          <p:cNvSpPr/>
          <p:nvPr/>
        </p:nvSpPr>
        <p:spPr>
          <a:xfrm flipH="1">
            <a:off x="-1440" y="0"/>
            <a:ext cx="12190680" cy="1574640"/>
          </a:xfrm>
          <a:prstGeom prst="rect">
            <a:avLst/>
          </a:prstGeom>
          <a:gradFill rotWithShape="0">
            <a:gsLst>
              <a:gs pos="0">
                <a:srgbClr val="000000">
                  <a:alpha val="96078"/>
                </a:srgbClr>
              </a:gs>
              <a:gs pos="100000">
                <a:srgbClr val="104862"/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02" name="Rectangle 38"/>
          <p:cNvSpPr/>
          <p:nvPr/>
        </p:nvSpPr>
        <p:spPr>
          <a:xfrm rot="10800000" flipH="1">
            <a:off x="8128800" y="1440"/>
            <a:ext cx="4061880" cy="1575000"/>
          </a:xfrm>
          <a:prstGeom prst="rect">
            <a:avLst/>
          </a:prstGeom>
          <a:gradFill rotWithShape="0">
            <a:gsLst>
              <a:gs pos="19000">
                <a:srgbClr val="0B3041">
                  <a:alpha val="68235"/>
                </a:srgbClr>
              </a:gs>
              <a:gs pos="100000">
                <a:srgbClr val="156082">
                  <a:alpha val="79215"/>
                </a:srgbClr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03" name="Rectangle 39"/>
          <p:cNvSpPr/>
          <p:nvPr/>
        </p:nvSpPr>
        <p:spPr>
          <a:xfrm rot="5400000">
            <a:off x="5309280" y="-5307840"/>
            <a:ext cx="1575000" cy="12190680"/>
          </a:xfrm>
          <a:prstGeom prst="rect">
            <a:avLst/>
          </a:prstGeom>
          <a:gradFill rotWithShape="0">
            <a:gsLst>
              <a:gs pos="0">
                <a:srgbClr val="156082">
                  <a:alpha val="0"/>
                </a:srgbClr>
              </a:gs>
              <a:gs pos="100000">
                <a:srgbClr val="000000">
                  <a:alpha val="74117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1371600" y="348840"/>
            <a:ext cx="10042560" cy="876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de-AT" sz="4000" b="0" strike="noStrike" spc="-1" dirty="0">
                <a:solidFill>
                  <a:srgbClr val="FFFFFF"/>
                </a:solidFill>
                <a:latin typeface="Aptos Display"/>
              </a:rPr>
              <a:t>Preplexity (elementi)</a:t>
            </a:r>
            <a:endParaRPr lang="en-US" sz="4000" b="0" strike="noStrike" spc="-1" dirty="0">
              <a:latin typeface="Arial"/>
            </a:endParaRPr>
          </a:p>
        </p:txBody>
      </p:sp>
      <p:graphicFrame>
        <p:nvGraphicFramePr>
          <p:cNvPr id="405" name="Content Placeholder 2"/>
          <p:cNvGraphicFramePr/>
          <p:nvPr>
            <p:extLst>
              <p:ext uri="{D42A27DB-BD31-4B8C-83A1-F6EECF244321}">
                <p14:modId xmlns:p14="http://schemas.microsoft.com/office/powerpoint/2010/main" val="4124322190"/>
              </p:ext>
            </p:extLst>
          </p:nvPr>
        </p:nvGraphicFramePr>
        <p:xfrm>
          <a:off x="1558476" y="1922041"/>
          <a:ext cx="9436608" cy="4208040"/>
        </p:xfrm>
        <a:graphic>
          <a:graphicData uri="http://schemas.openxmlformats.org/drawingml/2006/table">
            <a:tbl>
              <a:tblPr/>
              <a:tblGrid>
                <a:gridCol w="237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Kategorija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Elementi / Opis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Prostor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Mračna scena, "rupa" izolacije, masovna publika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Vreme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Večerasnja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predstava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+ sutra;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ciklično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sa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prošlim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sećanjima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Likovi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Neo-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arhaik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otuđeni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govornik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"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Њој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"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muza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narod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(masa)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Glavni motivi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Nerazumevanje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ljubav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gubitak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tamni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ciklus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jezik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Umetnički postupci / Stil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Arhaični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jezik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metafore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rupa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aluzije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(Zmaj, Gish)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Dominantna atmosfera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Tragična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melanholija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otuđenje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propast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577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0"/>
          <p:cNvSpPr/>
          <p:nvPr/>
        </p:nvSpPr>
        <p:spPr>
          <a:xfrm>
            <a:off x="0" y="0"/>
            <a:ext cx="1218744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836640" y="723960"/>
            <a:ext cx="6000840" cy="1494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Perplexity (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ptos Display"/>
              </a:rPr>
              <a:t>ilustracija</a:t>
            </a: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)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408" name="TextBox 3"/>
          <p:cNvSpPr/>
          <p:nvPr/>
        </p:nvSpPr>
        <p:spPr>
          <a:xfrm>
            <a:off x="836640" y="2405160"/>
            <a:ext cx="6000840" cy="372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Interpretacija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Ilustracija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prikazuje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dramatičnu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tamnu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pozorišnu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scenu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ekspresionističkom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stilu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nalik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Edvardu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Munchu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centralno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stoji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neo-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arhaik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senovita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figura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izlazeći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rupe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podu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odakle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viri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leptir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okružen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ogromnom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publikom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koja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kliče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okreće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se;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pozadini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silueta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"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Њој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"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kraj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prozora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kasetom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Zmajevim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pesmama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;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treperenja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svetala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hladnoj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plavoj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tami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naglašavaju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otuđenje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melanholiju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409" name="Picture 408"/>
          <p:cNvPicPr/>
          <p:nvPr/>
        </p:nvPicPr>
        <p:blipFill>
          <a:blip r:embed="rId3"/>
          <a:stretch/>
        </p:blipFill>
        <p:spPr>
          <a:xfrm>
            <a:off x="8361000" y="-360"/>
            <a:ext cx="3826440" cy="68569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85407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Perplexity (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ptos Display"/>
              </a:rPr>
              <a:t>animacija</a:t>
            </a: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)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91200" cy="434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8500" lnSpcReduction="20000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Animacija ove pesme bi savršeno uhvatila njene elemente: treperenje svetala nad rupom na mračnoj sceni, neo-arhaikov izlazak pred kličuću publiku, bleštavu siluetu "Њој" koja nestaje, i zakopavanje rupe u plavoj tami.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Nažalost, generisanje video sadržaja zahteva Max ili Pro pretplatu – nemam pristup bez toga. Možeš koristiti (see the generated image above) kao statičnu bazu za alate poput CapCut ili RunwayML, ili da zamislimo scenu ovako: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Ključne Frame-ove (za ručni kreiranje)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0-2s: Tama, rupa pulsira; svetla pale se nagoveštavajući.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2-5s: Neo-arhaik izlazi, publika kliče, leptir leti i pada.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>
                <a:latin typeface="Arial"/>
              </a:rPr>
              <a:t>5-8s: Silueta "Њој" bljesne sa kasetom, rupa se zakopava.</a:t>
            </a:r>
          </a:p>
        </p:txBody>
      </p:sp>
    </p:spTree>
    <p:extLst>
      <p:ext uri="{BB962C8B-B14F-4D97-AF65-F5344CB8AC3E}">
        <p14:creationId xmlns:p14="http://schemas.microsoft.com/office/powerpoint/2010/main" val="1746200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ctangle 41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13" name="Rectangle 42"/>
          <p:cNvSpPr/>
          <p:nvPr/>
        </p:nvSpPr>
        <p:spPr>
          <a:xfrm flipH="1">
            <a:off x="-1440" y="0"/>
            <a:ext cx="12190680" cy="1574640"/>
          </a:xfrm>
          <a:prstGeom prst="rect">
            <a:avLst/>
          </a:prstGeom>
          <a:gradFill rotWithShape="0">
            <a:gsLst>
              <a:gs pos="0">
                <a:srgbClr val="000000">
                  <a:alpha val="96078"/>
                </a:srgbClr>
              </a:gs>
              <a:gs pos="100000">
                <a:srgbClr val="104862"/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14" name="Rectangle 43"/>
          <p:cNvSpPr/>
          <p:nvPr/>
        </p:nvSpPr>
        <p:spPr>
          <a:xfrm rot="10800000" flipH="1">
            <a:off x="8128800" y="1440"/>
            <a:ext cx="4061880" cy="1575000"/>
          </a:xfrm>
          <a:prstGeom prst="rect">
            <a:avLst/>
          </a:prstGeom>
          <a:gradFill rotWithShape="0">
            <a:gsLst>
              <a:gs pos="19000">
                <a:srgbClr val="0B3041">
                  <a:alpha val="68235"/>
                </a:srgbClr>
              </a:gs>
              <a:gs pos="100000">
                <a:srgbClr val="156082">
                  <a:alpha val="79215"/>
                </a:srgbClr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15" name="Rectangle 44"/>
          <p:cNvSpPr/>
          <p:nvPr/>
        </p:nvSpPr>
        <p:spPr>
          <a:xfrm rot="5400000">
            <a:off x="5309280" y="-5307840"/>
            <a:ext cx="1575000" cy="12190680"/>
          </a:xfrm>
          <a:prstGeom prst="rect">
            <a:avLst/>
          </a:prstGeom>
          <a:gradFill rotWithShape="0">
            <a:gsLst>
              <a:gs pos="0">
                <a:srgbClr val="156082">
                  <a:alpha val="0"/>
                </a:srgbClr>
              </a:gs>
              <a:gs pos="100000">
                <a:srgbClr val="000000">
                  <a:alpha val="74117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1371600" y="348840"/>
            <a:ext cx="10042560" cy="876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de-AT" sz="4000" b="0" strike="noStrike" spc="-1" dirty="0">
                <a:solidFill>
                  <a:srgbClr val="FFFFFF"/>
                </a:solidFill>
                <a:latin typeface="Aptos Display"/>
              </a:rPr>
              <a:t>Grok (elementi)</a:t>
            </a:r>
            <a:endParaRPr lang="en-US" sz="4000" b="0" strike="noStrike" spc="-1" dirty="0">
              <a:latin typeface="Arial"/>
            </a:endParaRPr>
          </a:p>
        </p:txBody>
      </p:sp>
      <p:graphicFrame>
        <p:nvGraphicFramePr>
          <p:cNvPr id="417" name="Content Placeholder 7"/>
          <p:cNvGraphicFramePr/>
          <p:nvPr>
            <p:extLst>
              <p:ext uri="{D42A27DB-BD31-4B8C-83A1-F6EECF244321}">
                <p14:modId xmlns:p14="http://schemas.microsoft.com/office/powerpoint/2010/main" val="320657522"/>
              </p:ext>
            </p:extLst>
          </p:nvPr>
        </p:nvGraphicFramePr>
        <p:xfrm>
          <a:off x="1357086" y="1678440"/>
          <a:ext cx="9847440" cy="4536000"/>
        </p:xfrm>
        <a:graphic>
          <a:graphicData uri="http://schemas.openxmlformats.org/drawingml/2006/table">
            <a:tbl>
              <a:tblPr/>
              <a:tblGrid>
                <a:gridCol w="2482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4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Kategorija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Elementi / Opis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Prostor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Pozornica / teatar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Vreme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Veče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predstava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 →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sutradan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Likovi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Neoarhaik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govornik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Narod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publika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„Ona“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odsutna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voljena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Glavni motivi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500" b="0" strike="noStrike" spc="-1" dirty="0" err="1">
                          <a:latin typeface="Arial"/>
                        </a:rPr>
                        <a:t>Odbacivanje</a:t>
                      </a:r>
                      <a:r>
                        <a:rPr lang="en-US" sz="1500" b="0" strike="noStrike" spc="-1" dirty="0">
                          <a:latin typeface="Arial"/>
                        </a:rPr>
                        <a:t>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nerazumevanje</a:t>
                      </a:r>
                      <a:r>
                        <a:rPr lang="en-US" sz="1500" b="0" strike="noStrike" spc="-1" dirty="0">
                          <a:latin typeface="Arial"/>
                        </a:rPr>
                        <a:t>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usamljenost</a:t>
                      </a:r>
                      <a:r>
                        <a:rPr lang="en-US" sz="1500" b="0" strike="noStrike" spc="-1" dirty="0">
                          <a:latin typeface="Arial"/>
                        </a:rPr>
                        <a:t>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neuzvraćena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ljubav</a:t>
                      </a:r>
                      <a:r>
                        <a:rPr lang="en-US" sz="1500" b="0" strike="noStrike" spc="-1" dirty="0">
                          <a:latin typeface="Arial"/>
                        </a:rPr>
                        <a:t>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autentičnost</a:t>
                      </a:r>
                      <a:r>
                        <a:rPr lang="en-US" sz="1500" b="0" strike="noStrike" spc="-1" dirty="0">
                          <a:latin typeface="Arial"/>
                        </a:rPr>
                        <a:t> vs masa,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nemogućnost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komunikacije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Umetnički postupci / Stil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500" b="0" strike="noStrike" spc="-1">
                          <a:latin typeface="Arial"/>
                        </a:rPr>
                        <a:t>Scenski monolog, arhaizovani jezik, ironija, kontrast svetlo/mrak, aluzije (film, Zmajeva poezija)</a:t>
                      </a: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Dominantna atmosfera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500" b="0" strike="noStrike" spc="-1" dirty="0" err="1">
                          <a:latin typeface="Arial"/>
                        </a:rPr>
                        <a:t>Sumorna</a:t>
                      </a:r>
                      <a:r>
                        <a:rPr lang="en-US" sz="1500" b="0" strike="noStrike" spc="-1" dirty="0">
                          <a:latin typeface="Arial"/>
                        </a:rPr>
                        <a:t>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melanholična</a:t>
                      </a:r>
                      <a:r>
                        <a:rPr lang="en-US" sz="1500" b="0" strike="noStrike" spc="-1" dirty="0">
                          <a:latin typeface="Arial"/>
                        </a:rPr>
                        <a:t>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rezignirana</a:t>
                      </a:r>
                      <a:r>
                        <a:rPr lang="en-US" sz="1500" b="0" strike="noStrike" spc="-1" dirty="0">
                          <a:latin typeface="Arial"/>
                        </a:rPr>
                        <a:t>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usamljena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769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Rectangle 45"/>
          <p:cNvSpPr/>
          <p:nvPr/>
        </p:nvSpPr>
        <p:spPr>
          <a:xfrm>
            <a:off x="0" y="0"/>
            <a:ext cx="1218744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836640" y="723960"/>
            <a:ext cx="6000840" cy="1494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Grok (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ptos Display"/>
              </a:rPr>
              <a:t>prva</a:t>
            </a: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 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ptos Display"/>
              </a:rPr>
              <a:t>ilustracija</a:t>
            </a: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)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422" name="TextBox 4"/>
          <p:cNvSpPr/>
          <p:nvPr/>
        </p:nvSpPr>
        <p:spPr>
          <a:xfrm>
            <a:off x="836640" y="2405160"/>
            <a:ext cx="6000840" cy="372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Interpretacija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Tamna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ogromna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pozornica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centru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velika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rupa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zemlji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koje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slabo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svetli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prljavo-smeđa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svetlost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rupe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viri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samo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gornji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deo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tela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čoveka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neuredna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kosa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prašnjava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tamna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odeća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Ruke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raširene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lice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napeto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očajno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viče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prema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publici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Iza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njega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more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tamnih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silueta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milioni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ljudi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sede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mraku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bez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lica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samo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obrisi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Svetla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ugašena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tek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par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slabih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snopova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pada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rupu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Atmosfera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usamljenost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nerazumevanje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teški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pritisak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mase.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423" name="Picture 422"/>
          <p:cNvPicPr/>
          <p:nvPr/>
        </p:nvPicPr>
        <p:blipFill>
          <a:blip r:embed="rId3"/>
          <a:stretch/>
        </p:blipFill>
        <p:spPr>
          <a:xfrm>
            <a:off x="7589520" y="0"/>
            <a:ext cx="4602240" cy="685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879074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 46"/>
          <p:cNvSpPr/>
          <p:nvPr/>
        </p:nvSpPr>
        <p:spPr>
          <a:xfrm>
            <a:off x="0" y="0"/>
            <a:ext cx="1218744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836640" y="723960"/>
            <a:ext cx="6000840" cy="1494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Grok (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ptos Display"/>
              </a:rPr>
              <a:t>druga</a:t>
            </a: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 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ptos Display"/>
              </a:rPr>
              <a:t>ilustracija</a:t>
            </a:r>
            <a:r>
              <a:rPr lang="en-US" sz="4000" b="0" strike="noStrike" spc="-1" dirty="0">
                <a:solidFill>
                  <a:srgbClr val="000000"/>
                </a:solidFill>
                <a:latin typeface="Aptos Display"/>
              </a:rPr>
              <a:t>)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426" name="TextBox 7"/>
          <p:cNvSpPr/>
          <p:nvPr/>
        </p:nvSpPr>
        <p:spPr>
          <a:xfrm>
            <a:off x="836640" y="2405160"/>
            <a:ext cx="6000840" cy="372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Interpretacija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Ogroman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krug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od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desetina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hiljada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tamnih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figura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crnim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kaputima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rame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uz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rame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samom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središtu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kruga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ista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rupa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zemlji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Na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ivici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rupe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stoji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usamljena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figura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dugom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sivocrnom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kaputu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glava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blago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pognuta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Oko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njega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gori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stotine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malih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plamičaka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kao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sveće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ili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upaljači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publici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Sve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je u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dubokom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plavo-crnom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tonu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samo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lice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lika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plamičci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svetlucaju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Dominira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osećaj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opsade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izolacije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tihog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pretećeg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odbijanja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427" name="Picture 426"/>
          <p:cNvPicPr/>
          <p:nvPr/>
        </p:nvPicPr>
        <p:blipFill>
          <a:blip r:embed="rId3"/>
          <a:stretch/>
        </p:blipFill>
        <p:spPr>
          <a:xfrm>
            <a:off x="7589520" y="0"/>
            <a:ext cx="4602240" cy="685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900701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400" b="0" strike="noStrike" spc="-1" dirty="0">
                <a:latin typeface="Arial"/>
              </a:rPr>
              <a:t>Grok (</a:t>
            </a:r>
            <a:r>
              <a:rPr lang="en-US" sz="4400" b="0" strike="noStrike" spc="-1" dirty="0" err="1">
                <a:latin typeface="Arial"/>
              </a:rPr>
              <a:t>animacija</a:t>
            </a:r>
            <a:r>
              <a:rPr lang="en-US" sz="4400" b="0" strike="noStrike" spc="-1" dirty="0">
                <a:latin typeface="Arial"/>
              </a:rPr>
              <a:t>)</a:t>
            </a: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774072" y="1423944"/>
            <a:ext cx="10514160" cy="506901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Potpuni crni ekran sa tihim disanjem gomile i pojavljivanjem natpisa „Народе, поздравите неоархаика!“ belim starinskim slovima.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Naglo se pali snažan beli reflektor i otkriva ogromnu rupu u centru pozornice iz koje polako izlazi prašnjava figura.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Svetlo se gasi na njegov zahtev i cela scena tone u duboki plavo-crni mrak sa samo slabim fosforescentnim sjajem iz rupe.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Kamera sporo kruži oko figure u rupi dok on gestikulira i viče prema publici od tamnih, bezličnih silueta.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Reči pesme lebde kao dim ili pepeo oko njega i polako nestaju u tami dok publika počinje da se nemirno pomera i podriguje.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pruža ruke prema publici uz reči „Не морате ме љубит', но аз ћу вас целиват'“, ali ruke se pretvaraju u senke koje se odbijaju nazad.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na njegovo lice puno očaja i suza dok izgovara „Где си, о, где?“ i ekran se cepa na pola sa mutnom slikom žene kraj prozora na desnoj strani.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Slika žene se gasi i ostaje samo prazno prozorsko staklo dok gomila ustaje i viče „Иди кући!“.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polako tone nazad u rupu dok zemlja sa ivica pada i zatrpava ga, a na površini ostaje samo bela maska.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Crni ekran na kojem se pojavljuje rukom pisano pismo „Јуче бејах с тобом најсретнији лептир…“ koje se pretvara u leptire koji odleću u tamu.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Poslednji kadar: tihi zvuk kasete koja se zaustavlja i potpuni fade to black.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779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Rectangle 47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31" name="Rectangle 48"/>
          <p:cNvSpPr/>
          <p:nvPr/>
        </p:nvSpPr>
        <p:spPr>
          <a:xfrm flipH="1">
            <a:off x="-1440" y="0"/>
            <a:ext cx="12190680" cy="1574640"/>
          </a:xfrm>
          <a:prstGeom prst="rect">
            <a:avLst/>
          </a:prstGeom>
          <a:gradFill rotWithShape="0">
            <a:gsLst>
              <a:gs pos="0">
                <a:srgbClr val="000000">
                  <a:alpha val="96078"/>
                </a:srgbClr>
              </a:gs>
              <a:gs pos="100000">
                <a:srgbClr val="104862"/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32" name="Rectangle 49"/>
          <p:cNvSpPr/>
          <p:nvPr/>
        </p:nvSpPr>
        <p:spPr>
          <a:xfrm rot="10800000" flipH="1">
            <a:off x="8128800" y="1440"/>
            <a:ext cx="4061880" cy="1575000"/>
          </a:xfrm>
          <a:prstGeom prst="rect">
            <a:avLst/>
          </a:prstGeom>
          <a:gradFill rotWithShape="0">
            <a:gsLst>
              <a:gs pos="19000">
                <a:srgbClr val="0B3041">
                  <a:alpha val="68235"/>
                </a:srgbClr>
              </a:gs>
              <a:gs pos="100000">
                <a:srgbClr val="156082">
                  <a:alpha val="79215"/>
                </a:srgbClr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33" name="Rectangle 50"/>
          <p:cNvSpPr/>
          <p:nvPr/>
        </p:nvSpPr>
        <p:spPr>
          <a:xfrm rot="5400000">
            <a:off x="5309280" y="-5307840"/>
            <a:ext cx="1575000" cy="12190680"/>
          </a:xfrm>
          <a:prstGeom prst="rect">
            <a:avLst/>
          </a:prstGeom>
          <a:gradFill rotWithShape="0">
            <a:gsLst>
              <a:gs pos="0">
                <a:srgbClr val="156082">
                  <a:alpha val="0"/>
                </a:srgbClr>
              </a:gs>
              <a:gs pos="100000">
                <a:srgbClr val="000000">
                  <a:alpha val="74117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1371600" y="348840"/>
            <a:ext cx="10042560" cy="876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de-AT" sz="4000" b="0" strike="noStrike" spc="-1" dirty="0">
                <a:solidFill>
                  <a:srgbClr val="FFFFFF"/>
                </a:solidFill>
                <a:latin typeface="Aptos Display"/>
              </a:rPr>
              <a:t>Gemini (elementi)</a:t>
            </a:r>
            <a:endParaRPr lang="en-US" sz="4000" b="0" strike="noStrike" spc="-1" dirty="0">
              <a:latin typeface="Arial"/>
            </a:endParaRPr>
          </a:p>
        </p:txBody>
      </p:sp>
      <p:graphicFrame>
        <p:nvGraphicFramePr>
          <p:cNvPr id="435" name="Content Placeholder 8"/>
          <p:cNvGraphicFramePr/>
          <p:nvPr>
            <p:extLst>
              <p:ext uri="{D42A27DB-BD31-4B8C-83A1-F6EECF244321}">
                <p14:modId xmlns:p14="http://schemas.microsoft.com/office/powerpoint/2010/main" val="2865989519"/>
              </p:ext>
            </p:extLst>
          </p:nvPr>
        </p:nvGraphicFramePr>
        <p:xfrm>
          <a:off x="1103085" y="1678440"/>
          <a:ext cx="9847440" cy="5085000"/>
        </p:xfrm>
        <a:graphic>
          <a:graphicData uri="http://schemas.openxmlformats.org/drawingml/2006/table">
            <a:tbl>
              <a:tblPr/>
              <a:tblGrid>
                <a:gridCol w="2482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4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Kategorija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Elementi / Opis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Prostor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javni (pozornica, publika, mrak u sali) i privatni/simbolički (rupa u kojoj "neoarhaik" obitava, ludnica koja se pominje na kraju, i mentalni prostor sećanja na "Nju")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Vreme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prošlost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sećanje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sreću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zajedništvo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),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sadašnjost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neuspešni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nastup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pred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masom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nerazumevanje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budućnost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izvesnost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ludnice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5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bega</a:t>
                      </a:r>
                      <a:r>
                        <a:rPr lang="en-GB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Likovi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Narator/Najavljivač, Neoarhaik, Publika (Narod), Ona (Ljubljena)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Glavni motivi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500" b="0" strike="noStrike" spc="-1">
                          <a:latin typeface="Arial"/>
                        </a:rPr>
                        <a:t>Nerazumevanje umetnika, sukob pojedinca i mase, usamljenost, motiv "rupe" (samoizolacije), motiv maske i motiv starog jezika kao utočišta.</a:t>
                      </a: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Umetnički postupci / Stil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500" b="0" strike="noStrike" spc="-1">
                          <a:latin typeface="Arial"/>
                        </a:rPr>
                        <a:t>Stil je eklektičan. Mešavina je modernog dramskog diskursa i arhaičnog govora (upotreba reči poput az, ve, životven, poljubiti/celivati). Prisutan je intertekstualni pristup (pominjanje Zmaja, pesme "Ča je život vengo fantažija", Lilian Giš).</a:t>
                      </a: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GB" sz="15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Dominantna atmosfera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500" b="0" strike="noStrike" spc="-1" dirty="0" err="1">
                          <a:latin typeface="Arial"/>
                        </a:rPr>
                        <a:t>Teskomna</a:t>
                      </a:r>
                      <a:r>
                        <a:rPr lang="en-US" sz="1500" b="0" strike="noStrike" spc="-1" dirty="0">
                          <a:latin typeface="Arial"/>
                        </a:rPr>
                        <a:t>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melanholična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i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apsurdna</a:t>
                      </a:r>
                      <a:r>
                        <a:rPr lang="en-US" sz="1500" b="0" strike="noStrike" spc="-1" dirty="0">
                          <a:latin typeface="Arial"/>
                        </a:rPr>
                        <a:t>.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Preovladava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osećaj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otuđenosti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i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beznadežnosti</a:t>
                      </a:r>
                      <a:r>
                        <a:rPr lang="en-US" sz="1500" b="0" strike="noStrike" spc="-1" dirty="0">
                          <a:latin typeface="Arial"/>
                        </a:rPr>
                        <a:t>,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jer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komunikacija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između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govornika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i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publike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potpuno</a:t>
                      </a:r>
                      <a:r>
                        <a:rPr lang="en-US" sz="1500" b="0" strike="noStrike" spc="-1" dirty="0">
                          <a:latin typeface="Arial"/>
                        </a:rPr>
                        <a:t>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izostaje</a:t>
                      </a:r>
                      <a:r>
                        <a:rPr lang="en-US" sz="1500" b="0" strike="noStrike" spc="-1" dirty="0">
                          <a:latin typeface="Arial"/>
                        </a:rPr>
                        <a:t> (oni ga "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klikću</a:t>
                      </a:r>
                      <a:r>
                        <a:rPr lang="en-US" sz="1500" b="0" strike="noStrike" spc="-1" dirty="0">
                          <a:latin typeface="Arial"/>
                        </a:rPr>
                        <a:t>", on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ih</a:t>
                      </a:r>
                      <a:r>
                        <a:rPr lang="en-US" sz="1500" b="0" strike="noStrike" spc="-1" dirty="0">
                          <a:latin typeface="Arial"/>
                        </a:rPr>
                        <a:t> ne </a:t>
                      </a:r>
                      <a:r>
                        <a:rPr lang="en-US" sz="1500" b="0" strike="noStrike" spc="-1" dirty="0" err="1">
                          <a:latin typeface="Arial"/>
                        </a:rPr>
                        <a:t>razume</a:t>
                      </a:r>
                      <a:r>
                        <a:rPr lang="en-US" sz="1500" b="0" strike="noStrike" spc="-1" dirty="0">
                          <a:latin typeface="Arial"/>
                        </a:rPr>
                        <a:t>).</a:t>
                      </a:r>
                    </a:p>
                  </a:txBody>
                  <a:tcPr marL="44280" marR="4428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13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F2CAF3-0CD6-07D9-8AB9-A425A82C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sr-Latn-RS" sz="4000" i="1" dirty="0">
                <a:solidFill>
                  <a:srgbClr val="FFFFFF"/>
                </a:solidFill>
              </a:rPr>
              <a:t>Uzalud je budim - </a:t>
            </a:r>
            <a:r>
              <a:rPr lang="sr-Latn-R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Branko Miljković</a:t>
            </a:r>
            <a:endParaRPr lang="LID4096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37B8F-4616-8548-4A81-2902E2BB26E9}"/>
              </a:ext>
            </a:extLst>
          </p:cNvPr>
          <p:cNvSpPr txBox="1"/>
          <p:nvPr/>
        </p:nvSpPr>
        <p:spPr>
          <a:xfrm>
            <a:off x="7336974" y="1579632"/>
            <a:ext cx="6096000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mada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to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uzaludnije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negoli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dozivati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pticu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zauvek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sletelu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sigurno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rekla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neka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traži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vidi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da me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nema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žena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rukama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deteta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koju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volim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dete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zaspalo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obrisavši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suze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jer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probuditi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drukčija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nova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jer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njena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usta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neće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moći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joj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kažu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znaš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protiče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kaže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ništa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treba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obećati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izgubljenom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imenu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nečije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lice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pesku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ako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nije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tako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odsecite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ruke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pretvorite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me u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kamen</a:t>
            </a:r>
            <a:endParaRPr lang="LID4096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E66A5-E85D-E9B3-462B-EF96C0EBABB3}"/>
              </a:ext>
            </a:extLst>
          </p:cNvPr>
          <p:cNvSpPr txBox="1"/>
          <p:nvPr/>
        </p:nvSpPr>
        <p:spPr>
          <a:xfrm>
            <a:off x="390815" y="1579632"/>
            <a:ext cx="6716484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sunca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objašnjava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sebe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biljkama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neba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razapetog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prstiju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reči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peku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grlo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volim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ušima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treba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ići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kraja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sveta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naći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rosu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travi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dalekih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stvari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liče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ove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ovde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ljudi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koji bez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čela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imena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prolaze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ulicom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anonimnih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reči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trgova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manufakturnih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pejzaža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javnih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parkova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ove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naše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planete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koja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možda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biti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mina u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raskrvavljenom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nebu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osmeha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kamenu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drugova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zaspalih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dve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bitke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kada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nije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bilo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veliki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kavez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ptice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nego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aerodrom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moja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ljubav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puna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drugih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deo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zore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zore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ljubavi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sebe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zbog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drugih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1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400" b="0" strike="noStrike" spc="-1" dirty="0">
                <a:latin typeface="Arial"/>
              </a:rPr>
              <a:t>Gemini (</a:t>
            </a:r>
            <a:r>
              <a:rPr lang="en-US" sz="4400" b="0" strike="noStrike" spc="-1" dirty="0" err="1">
                <a:latin typeface="Arial"/>
              </a:rPr>
              <a:t>ilustracija</a:t>
            </a:r>
            <a:r>
              <a:rPr lang="en-US" sz="4400" b="0" strike="noStrike" spc="-1" dirty="0">
                <a:latin typeface="Arial"/>
              </a:rPr>
              <a:t>)</a:t>
            </a: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Gornji nivo (Prošlost/Sećanje): Ovaj deo bi bio osvetljen toplim, mekim svetlom, u oštrom kontrastu sa ostatkom scene. Prikazuje idiličnu scenu sećanja: "Nju" (figure je blago nejasna, ali prisutna) i Neoarhaika kako zajedno lete iznad poljane (kao leptiri). U pozadini se nazire stari "pendžer" (prozor), radni sto sa razabranim pesmama i kaseta. Ovaj nivo simbolizuje izgubljenu sreću i razumevanje.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Srednji nivo (Sadašnjost/Pozornica): Ovo je centralni deo ilustracije. Pozornica je uglavnom u mraku. U sredini stoji Neoarhaik, usamljen pod jednim snopom hladnog, belog svetla (simbol "prenadraženosti" na svetlost). On je obučen u neku vrstu starinske odeće (koja asocira na prošlost), ali lice mu je prekriveno dramatičnom maskom (simbol bega i odbrane, pomenut na kraju). Ispod maske, oči su mu tužne i uprte ka gornjem nivou (ka "Njoj"). Oko njega, na podu pozornice, nalaze se razbacani spisi njegovih "beseda".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Donji nivo (Publika/Masa): Ovaj deo je u senci, gotovo crn. Vidimo samo siluete mnoštva ljudi. Umesto lica, publika ima stilizovane, otvorene kljunove (ili usta) iz kojih izlazi reč "KLIK-KLIK-KLIK", ispisana oštrim, nepravilnim slovima, simbolišući njihovo nerazumevanje i odbacivanje. Oni su amorfna masa koja "zna sve, a ništa ne ve".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Preovlađuju tamni tonovi (crna, siva, tamnoplava) za sadašnjost i publiku, naglašavajući usamljenost i mrak.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Jedini izvor tople, zlatne svetlosti je gornji nivo sećanja.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Neoarhaik je osvetljen hladnim, izolujućim svetlom.</a:t>
            </a:r>
            <a:endParaRPr lang="en-US" sz="1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52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400" b="0" strike="noStrike" spc="-1" dirty="0">
                <a:latin typeface="Arial"/>
              </a:rPr>
              <a:t>Gemini (</a:t>
            </a:r>
            <a:r>
              <a:rPr lang="en-US" sz="4400" b="0" strike="noStrike" spc="-1" dirty="0" err="1">
                <a:latin typeface="Arial"/>
              </a:rPr>
              <a:t>animacija</a:t>
            </a:r>
            <a:r>
              <a:rPr lang="en-US" sz="4400" b="0" strike="noStrike" spc="-1" dirty="0">
                <a:latin typeface="Arial"/>
              </a:rPr>
              <a:t>)</a:t>
            </a:r>
          </a:p>
        </p:txBody>
      </p:sp>
      <p:pic>
        <p:nvPicPr>
          <p:cNvPr id="439" name="Picture 438"/>
          <p:cNvPicPr/>
          <p:nvPr/>
        </p:nvPicPr>
        <p:blipFill>
          <a:blip r:embed="rId2"/>
          <a:stretch/>
        </p:blipFill>
        <p:spPr>
          <a:xfrm>
            <a:off x="869616" y="1769184"/>
            <a:ext cx="5353920" cy="384876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439"/>
          <p:cNvPicPr/>
          <p:nvPr/>
        </p:nvPicPr>
        <p:blipFill>
          <a:blip r:embed="rId3"/>
          <a:stretch/>
        </p:blipFill>
        <p:spPr>
          <a:xfrm>
            <a:off x="6867143" y="1769184"/>
            <a:ext cx="3945897" cy="3848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49018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Rectangle 7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42" name="Rectangle 9"/>
          <p:cNvSpPr/>
          <p:nvPr/>
        </p:nvSpPr>
        <p:spPr>
          <a:xfrm flipH="1">
            <a:off x="-1440" y="0"/>
            <a:ext cx="12190680" cy="1589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104862"/>
              </a:gs>
            </a:gsLst>
            <a:lin ang="8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43" name="Rectangle 11"/>
          <p:cNvSpPr/>
          <p:nvPr/>
        </p:nvSpPr>
        <p:spPr>
          <a:xfrm rot="10800000" flipH="1">
            <a:off x="0" y="1440"/>
            <a:ext cx="8114040" cy="1589400"/>
          </a:xfrm>
          <a:prstGeom prst="rect">
            <a:avLst/>
          </a:prstGeom>
          <a:gradFill rotWithShape="0">
            <a:gsLst>
              <a:gs pos="20000">
                <a:srgbClr val="156082">
                  <a:alpha val="0"/>
                </a:srgbClr>
              </a:gs>
              <a:gs pos="100000">
                <a:srgbClr val="0B3041">
                  <a:alpha val="55294"/>
                </a:srgbClr>
              </a:gs>
            </a:gsLst>
            <a:lin ang="30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44" name="Rectangle 13"/>
          <p:cNvSpPr/>
          <p:nvPr/>
        </p:nvSpPr>
        <p:spPr>
          <a:xfrm flipH="1">
            <a:off x="8113680" y="0"/>
            <a:ext cx="4075200" cy="1589400"/>
          </a:xfrm>
          <a:prstGeom prst="rect">
            <a:avLst/>
          </a:prstGeom>
          <a:gradFill rotWithShape="0">
            <a:gsLst>
              <a:gs pos="0">
                <a:srgbClr val="156082">
                  <a:alpha val="66274"/>
                </a:srgbClr>
              </a:gs>
              <a:gs pos="100000">
                <a:srgbClr val="000000">
                  <a:alpha val="30196"/>
                </a:srgbClr>
              </a:gs>
            </a:gsLst>
            <a:lin ang="13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45" name="Rectangle 15"/>
          <p:cNvSpPr/>
          <p:nvPr/>
        </p:nvSpPr>
        <p:spPr>
          <a:xfrm>
            <a:off x="459360" y="0"/>
            <a:ext cx="11731320" cy="1595880"/>
          </a:xfrm>
          <a:prstGeom prst="rect">
            <a:avLst/>
          </a:prstGeom>
          <a:gradFill rotWithShape="0">
            <a:gsLst>
              <a:gs pos="50000">
                <a:srgbClr val="000000">
                  <a:alpha val="0"/>
                </a:srgbClr>
              </a:gs>
              <a:gs pos="100000">
                <a:srgbClr val="0B3041">
                  <a:alpha val="52156"/>
                </a:srgbClr>
              </a:gs>
            </a:gsLst>
            <a:lin ang="16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LID4096"/>
          </a:p>
        </p:txBody>
      </p:sp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1371600" y="294480"/>
            <a:ext cx="9894600" cy="103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de-AT" sz="4000" spc="-1" dirty="0">
                <a:solidFill>
                  <a:srgbClr val="FFFFFF"/>
                </a:solidFill>
                <a:latin typeface="Aptos Display"/>
              </a:rPr>
              <a:t>R</a:t>
            </a:r>
            <a:r>
              <a:rPr lang="sr-Latn-RS" sz="4000" b="0" strike="noStrike" spc="-1" dirty="0">
                <a:solidFill>
                  <a:srgbClr val="FFFFFF"/>
                </a:solidFill>
                <a:latin typeface="Aptos Display"/>
              </a:rPr>
              <a:t>ezultat</a:t>
            </a:r>
            <a:r>
              <a:rPr lang="de-AT" sz="4000" spc="-1" dirty="0">
                <a:solidFill>
                  <a:srgbClr val="FFFFFF"/>
                </a:solidFill>
                <a:latin typeface="Aptos Display"/>
              </a:rPr>
              <a:t>i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1371600" y="2318040"/>
            <a:ext cx="9722520" cy="3682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judski pristup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sr-Latn-R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latin typeface="Arial"/>
              </a:rPr>
              <a:t>Da li je AI uspeo da se izbori sa arhaičnim oblicima koji su prisutni u pesmi </a:t>
            </a:r>
            <a:r>
              <a:rPr lang="it-IT" sz="2000" b="0" i="1" strike="noStrike" spc="-1" dirty="0">
                <a:solidFill>
                  <a:srgbClr val="000000"/>
                </a:solidFill>
                <a:latin typeface="Arial"/>
              </a:rPr>
              <a:t>neoarhaik</a:t>
            </a:r>
            <a:r>
              <a:rPr lang="it-IT" sz="2000" b="0" strike="noStrike" spc="-1" dirty="0">
                <a:solidFill>
                  <a:srgbClr val="000000"/>
                </a:solidFill>
                <a:latin typeface="Arial"/>
              </a:rPr>
              <a:t>? 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377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2BE0B-A28B-9CBA-D8ED-FF5B464C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sr-Latn-RS" sz="4000" dirty="0">
                <a:solidFill>
                  <a:srgbClr val="FFFFFF"/>
                </a:solidFill>
              </a:rPr>
              <a:t>Zaključak i budući pravci</a:t>
            </a:r>
            <a:endParaRPr lang="LID4096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4BEDF-3C94-7CC0-E2A1-140712AD0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AI alati daju jako dobre rezultate koje možemo iskoristi kao smernice za dalja istraživanja.</a:t>
            </a:r>
          </a:p>
          <a:p>
            <a:endParaRPr lang="sr-Latn-R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Nemogućnost pojedinih alata da kreiraju ilustracije/animacije ukazuje da AI (još uvek) nema inteligenciju koju poseduje čovek.</a:t>
            </a:r>
          </a:p>
          <a:p>
            <a:endParaRPr lang="sr-Latn-R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Razvoj aplikacije koja će omogućiti jednostavno kreiranje poetičkih atlasa (u saradnji sa prof. Brankom Tošovićem).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2CB2C-62C9-895C-30F8-6AD478CA08F6}"/>
              </a:ext>
            </a:extLst>
          </p:cNvPr>
          <p:cNvSpPr txBox="1"/>
          <p:nvPr/>
        </p:nvSpPr>
        <p:spPr>
          <a:xfrm>
            <a:off x="880389" y="1729145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Marija Đokić Petrović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office@marijadjokicpetrovic.com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mdjokicpetrovic@raf.rs</a:t>
            </a:r>
            <a:endParaRPr lang="sr-Latn-RS" sz="19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RS" sz="1900" dirty="0"/>
              <a:t>www.</a:t>
            </a:r>
            <a:r>
              <a:rPr lang="en-US" sz="1900" dirty="0"/>
              <a:t>marijadjokicpetrovic.com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b="1" u="sng" dirty="0"/>
              <a:t>Mihajlo Stojanović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m_stojanovic@raf.rs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Serbian, Croatian Hvala - Heart Shaped Word Cloud Thanks, on ...">
            <a:extLst>
              <a:ext uri="{FF2B5EF4-FFF2-40B4-BE49-F238E27FC236}">
                <a16:creationId xmlns:a16="http://schemas.microsoft.com/office/drawing/2014/main" id="{4311E5D6-9F78-C526-4BD4-47A91DB2E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22"/>
          <a:stretch>
            <a:fillRect/>
          </a:stretch>
        </p:blipFill>
        <p:spPr bwMode="auto">
          <a:xfrm>
            <a:off x="6195578" y="1048545"/>
            <a:ext cx="5050919" cy="489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152AB7-F45E-ACD9-131F-1A31F78C9C8F}"/>
              </a:ext>
            </a:extLst>
          </p:cNvPr>
          <p:cNvSpPr/>
          <p:nvPr/>
        </p:nvSpPr>
        <p:spPr>
          <a:xfrm>
            <a:off x="6341731" y="5566171"/>
            <a:ext cx="4758611" cy="40428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sr-Latn-RS" sz="900" i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 slike: Google images</a:t>
            </a:r>
            <a:endParaRPr lang="LID4096" sz="900" i="1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35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08F48-5C4A-73CE-5ED2-9533BE15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sr-Latn-RS" sz="4000" dirty="0">
                <a:solidFill>
                  <a:srgbClr val="FFFFFF"/>
                </a:solidFill>
              </a:rPr>
              <a:t>Poetički atlas – ljudski pristup</a:t>
            </a:r>
            <a:endParaRPr lang="LID4096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1FF67E5-D6C2-CA57-E7B2-666376AA17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963183"/>
              </p:ext>
            </p:extLst>
          </p:nvPr>
        </p:nvGraphicFramePr>
        <p:xfrm>
          <a:off x="1477843" y="1805948"/>
          <a:ext cx="9513245" cy="4631648"/>
        </p:xfrm>
        <a:graphic>
          <a:graphicData uri="http://schemas.openxmlformats.org/drawingml/2006/table">
            <a:tbl>
              <a:tblPr firstRow="1" bandRow="1"/>
              <a:tblGrid>
                <a:gridCol w="1752242">
                  <a:extLst>
                    <a:ext uri="{9D8B030D-6E8A-4147-A177-3AD203B41FA5}">
                      <a16:colId xmlns:a16="http://schemas.microsoft.com/office/drawing/2014/main" val="420536337"/>
                    </a:ext>
                  </a:extLst>
                </a:gridCol>
                <a:gridCol w="7761003">
                  <a:extLst>
                    <a:ext uri="{9D8B030D-6E8A-4147-A177-3AD203B41FA5}">
                      <a16:colId xmlns:a16="http://schemas.microsoft.com/office/drawing/2014/main" val="191748892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5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Kategorija</a:t>
                      </a:r>
                      <a:endParaRPr lang="en-GB" sz="15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5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Opis</a:t>
                      </a:r>
                      <a:endParaRPr lang="en-GB" sz="15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385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Latn-R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Nije određeno 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(pominju se parkovi, trgovi, planeta zemlja, nebo, ae</a:t>
                      </a:r>
                      <a:r>
                        <a:rPr lang="de-AT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odrom)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32804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Vreme</a:t>
                      </a:r>
                      <a:endParaRPr lang="en-GB" sz="1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Nije određeno 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e-AT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šlost/sadašnjost/budućnost)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89121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Likovi</a:t>
                      </a:r>
                      <a:endParaRPr lang="en-GB" sz="1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(pesnik), </a:t>
                      </a: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ona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(žena)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76147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Glavni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motivi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</a:t>
                      </a: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patnja</a:t>
                      </a:r>
                      <a:endParaRPr lang="en-GB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29469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Umetnički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postupci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Simbolizam </a:t>
                      </a:r>
                      <a:r>
                        <a:rPr lang="sr-Latn-R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(svaki element ima svoje značenje)</a:t>
                      </a: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r-Latn-R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nadrealizam </a:t>
                      </a:r>
                      <a:r>
                        <a:rPr lang="sr-Latn-R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ešanje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jave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0414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Dominantna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atmosfera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Tuga</a:t>
                      </a:r>
                      <a:r>
                        <a:rPr lang="sr-Latn-R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</a:t>
                      </a:r>
                      <a:r>
                        <a:rPr lang="sr-Latn-R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nada</a:t>
                      </a:r>
                      <a:endParaRPr lang="en-GB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48" marR="57848" marT="28924" marB="2892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29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80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01A7B7-67EC-17BC-B8DF-DD7543CCA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56244-D69D-449D-7450-A3C330B1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1" y="339721"/>
            <a:ext cx="10044023" cy="877729"/>
          </a:xfrm>
        </p:spPr>
        <p:txBody>
          <a:bodyPr anchor="ctr">
            <a:normAutofit/>
          </a:bodyPr>
          <a:lstStyle/>
          <a:p>
            <a:r>
              <a:rPr lang="sr-Latn-RS" sz="4000" dirty="0">
                <a:solidFill>
                  <a:srgbClr val="FFFFFF"/>
                </a:solidFill>
              </a:rPr>
              <a:t>ChatGPT – GPT 5.2 (elementi)</a:t>
            </a:r>
            <a:endParaRPr lang="LID4096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4D96D8-A4D9-582B-F6A4-339EB00B42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576387"/>
              </p:ext>
            </p:extLst>
          </p:nvPr>
        </p:nvGraphicFramePr>
        <p:xfrm>
          <a:off x="867923" y="1782420"/>
          <a:ext cx="10602561" cy="4868624"/>
        </p:xfrm>
        <a:graphic>
          <a:graphicData uri="http://schemas.openxmlformats.org/drawingml/2006/table">
            <a:tbl>
              <a:tblPr firstRow="1" bandRow="1"/>
              <a:tblGrid>
                <a:gridCol w="1949081">
                  <a:extLst>
                    <a:ext uri="{9D8B030D-6E8A-4147-A177-3AD203B41FA5}">
                      <a16:colId xmlns:a16="http://schemas.microsoft.com/office/drawing/2014/main" val="420536337"/>
                    </a:ext>
                  </a:extLst>
                </a:gridCol>
                <a:gridCol w="8653480">
                  <a:extLst>
                    <a:ext uri="{9D8B030D-6E8A-4147-A177-3AD203B41FA5}">
                      <a16:colId xmlns:a16="http://schemas.microsoft.com/office/drawing/2014/main" val="191748892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5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Element</a:t>
                      </a: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sr-Latn-RS" sz="15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Opis</a:t>
                      </a:r>
                      <a:endParaRPr lang="en-GB" sz="15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385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u="non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</a:t>
                      </a:r>
                      <a:endParaRPr lang="en-GB" sz="150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Kosmički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prirodni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sunce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rosa,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zora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društveni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ulica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trgovi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javni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parkovi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5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Ratni </a:t>
                      </a:r>
                      <a:r>
                        <a:rPr lang="en-GB" sz="15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„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dve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bitke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”, „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raskrvavljeno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”, „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aerodrom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”;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Unutrašnji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intimni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ljubavi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svesti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emocije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lirskog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subjekta</a:t>
                      </a:r>
                      <a:endParaRPr lang="en-GB" sz="1500" b="1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32804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Vreme</a:t>
                      </a:r>
                      <a:endParaRPr lang="en-GB" sz="1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Ciklično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vreme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ponovnog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početka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5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Istorijsko</a:t>
                      </a:r>
                      <a:r>
                        <a:rPr lang="en-GB" sz="15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vreme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aluzije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 („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bitke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”)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Egzistencijalno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vreme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stanje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Bezvremenost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osećaj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se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radnja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odvija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izvan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konkretne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hronologije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89121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u="non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Likovi</a:t>
                      </a:r>
                      <a:endParaRPr lang="en-GB" sz="150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Lirski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subjekt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pesnik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voljena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centralni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višeznačan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ideal); 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nevinosti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ranjivosti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Ljudi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bez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čela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imena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dehumanizovana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masa; </a:t>
                      </a:r>
                      <a:r>
                        <a:rPr lang="en-GB" sz="15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Drugovi</a:t>
                      </a:r>
                      <a:r>
                        <a:rPr lang="en-GB" sz="15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</a:t>
                      </a:r>
                      <a:r>
                        <a:rPr lang="en-GB" sz="15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rata</a:t>
                      </a:r>
                      <a:r>
                        <a:rPr lang="en-GB" sz="15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kolektivno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iskustvo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sećanje</a:t>
                      </a:r>
                      <a:endParaRPr lang="en-GB" sz="150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76147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Glavni motivi</a:t>
                      </a:r>
                      <a:endParaRPr lang="en-GB" sz="1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centralni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nemoguće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Uzaludnost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nemoć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 </a:t>
                      </a:r>
                      <a:r>
                        <a:rPr lang="en-GB" sz="15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sećanje</a:t>
                      </a:r>
                      <a:r>
                        <a:rPr lang="en-GB" sz="1500" b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GB" sz="15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Identitet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anonimnost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Priroda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sunce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Reč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jezik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nemoć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izražavanja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29469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Umetnički</a:t>
                      </a:r>
                      <a:r>
                        <a:rPr lang="en-GB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postupci</a:t>
                      </a:r>
                      <a:endParaRPr lang="en-GB" sz="1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Metafora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(„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reči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koje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peku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grlo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”, „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razapeto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prstiju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”);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Simbolizam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ptica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Anafora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ponavljanje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(„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budim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”);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Paradoks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koje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gubitku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); 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Slobodan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stih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Nadrealističke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slike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asocijativni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nizovi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0414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Dominantna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atmosfera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Melanholična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Rezignirana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osećaj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uzaludnosti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Egzistencijalno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teskobna</a:t>
                      </a:r>
                      <a:r>
                        <a:rPr lang="en-GB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GB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Intimna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refleksivna</a:t>
                      </a:r>
                      <a:endParaRPr lang="en-GB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56" marR="45356" marT="22678" marB="22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29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23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08F48-5C4A-73CE-5ED2-9533BE15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ChatGPT – GPT 5.2 (</a:t>
            </a:r>
            <a:r>
              <a:rPr lang="en-US" sz="4000" dirty="0" err="1"/>
              <a:t>ilustracija</a:t>
            </a:r>
            <a:r>
              <a:rPr lang="en-US" sz="40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44D33-C14A-3CDE-77BE-709393828ED7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Interpretacija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sr-Latn-R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Latn-R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prvom</a:t>
            </a: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planu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nalazi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uspavana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žena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prikazana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krhko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gotovo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bez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odbrane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naglašenom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nežnošću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lica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zatvorenim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očima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Muška</a:t>
            </a: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figura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koja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prisutna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dominira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simbolizuje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lirskog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subjekta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Pozadina</a:t>
            </a: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ilustracije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donosi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snažan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kontrast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fragmentisan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gotovo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haotičan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prostor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koji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podseća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urbani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pejzaž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kolektivni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prostor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učionica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grad, masa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ljudi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b="1" u="sng" dirty="0">
                <a:latin typeface="Arial" panose="020B0604020202020204" pitchFamily="34" charset="0"/>
                <a:cs typeface="Arial" panose="020B0604020202020204" pitchFamily="34" charset="0"/>
              </a:rPr>
              <a:t>Gornji deo </a:t>
            </a:r>
            <a:r>
              <a:rPr lang="en-GB" sz="21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slike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tamnim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gotovo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apokaliptičnim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tonovima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sugeriše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ratni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postkatastrofični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prostor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 („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raskrvavljeno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u="sng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sz="2100" u="sng" dirty="0">
                <a:latin typeface="Arial" panose="020B0604020202020204" pitchFamily="34" charset="0"/>
                <a:cs typeface="Arial" panose="020B0604020202020204" pitchFamily="34" charset="0"/>
              </a:rPr>
              <a:t>”).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Kompoziciono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ilustracija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raslojena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donji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deo (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intimni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tihi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emocionalni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srednji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deo (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društveni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haotični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gornji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deo (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egzistencijalni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tamni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Dominantna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melanholična</a:t>
            </a: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rezignirana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izraženim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osećajem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nemoći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BB9A6-D333-705F-263F-DDED66346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" b="421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AutoShape 4" descr="Generated image: Surreal dawn over a broken city">
            <a:extLst>
              <a:ext uri="{FF2B5EF4-FFF2-40B4-BE49-F238E27FC236}">
                <a16:creationId xmlns:a16="http://schemas.microsoft.com/office/drawing/2014/main" id="{CC79FD81-2A98-38D2-60A3-32272E94DB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682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08F48-5C4A-73CE-5ED2-9533BE15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ChatGPT – GPT 5.2 (animacija)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E123D-53E3-3B4F-54B9-255FBCE1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445" y="467208"/>
            <a:ext cx="665571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87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E12C9-5266-969B-162F-0326B702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sr-Latn-RS" sz="4000" dirty="0">
                <a:solidFill>
                  <a:srgbClr val="FFFFFF"/>
                </a:solidFill>
              </a:rPr>
              <a:t>Perplexity</a:t>
            </a:r>
            <a:r>
              <a:rPr lang="de-AT" sz="4000" dirty="0">
                <a:solidFill>
                  <a:srgbClr val="FFFFFF"/>
                </a:solidFill>
              </a:rPr>
              <a:t> (elementi)</a:t>
            </a:r>
            <a:endParaRPr lang="LID4096" sz="4000" dirty="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B9D6033-CB94-A205-BB0E-F86C216E8C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995777"/>
              </p:ext>
            </p:extLst>
          </p:nvPr>
        </p:nvGraphicFramePr>
        <p:xfrm>
          <a:off x="457199" y="1728531"/>
          <a:ext cx="11405937" cy="4852540"/>
        </p:xfrm>
        <a:graphic>
          <a:graphicData uri="http://schemas.openxmlformats.org/drawingml/2006/table">
            <a:tbl>
              <a:tblPr firstRow="1" bandRow="1"/>
              <a:tblGrid>
                <a:gridCol w="1903022">
                  <a:extLst>
                    <a:ext uri="{9D8B030D-6E8A-4147-A177-3AD203B41FA5}">
                      <a16:colId xmlns:a16="http://schemas.microsoft.com/office/drawing/2014/main" val="3721127069"/>
                    </a:ext>
                  </a:extLst>
                </a:gridCol>
                <a:gridCol w="9502915">
                  <a:extLst>
                    <a:ext uri="{9D8B030D-6E8A-4147-A177-3AD203B41FA5}">
                      <a16:colId xmlns:a16="http://schemas.microsoft.com/office/drawing/2014/main" val="2144684575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Kategorija</a:t>
                      </a:r>
                      <a:endParaRPr lang="en-GB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42" marR="44442" marT="22221" marB="22221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Opis</a:t>
                      </a:r>
                      <a:endParaRPr lang="en-GB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42" marR="44442" marT="22221" marB="22221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297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sr-Latn-RS" sz="13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Prostor</a:t>
                      </a:r>
                      <a:endParaRPr lang="en-GB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Pesma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odvija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univerzalnom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simboličkom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koji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obuhvata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prirodu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sunce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biljke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rosa,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urbane scene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ulice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trgovi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javni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parkovi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manufakturnim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pejzažima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")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kozmički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obim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"mina u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raskrvavljenom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"). Ovi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stvaraju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kontrast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intimnog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ličnog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prostora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šireg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anonimnog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sveta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naglašavajući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prolaznost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univerzalnu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pustoš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300" b="0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28225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</a:t>
                      </a:r>
                      <a:r>
                        <a:rPr lang="sr-Latn-RS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reme</a:t>
                      </a:r>
                      <a:endParaRPr lang="en-GB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Vreme je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fluidno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ciklično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naglaskom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zaspivanje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nemoguće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evocirajući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večnu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sadašnjost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ratno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doba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pominjanje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bitaka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"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aerodrom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umesto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kaveza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za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ptice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").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Pesma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naslanja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Drugi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svetski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bombardovanje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Niša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1944.,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gde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inspiracija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dečačke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ljubavi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Ruži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koja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poginula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300" b="0" u="sng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58123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1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sr-Latn-RS" sz="1300" b="1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ikovi</a:t>
                      </a:r>
                      <a:endParaRPr lang="en-GB" sz="1300" b="1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Glavni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likovi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lirski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subjekt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pesnik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koji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voljenu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/"ta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rukama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deteta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mrtva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izgubljena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simbolizovana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suzama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sporedni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anonimni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ljudi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 "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čela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zaspali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drugovi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osmehom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Ovi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likovi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predstavljaju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egzistencijalnu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usamljenost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kolektivnu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sudbinu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300" b="0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3007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sr-Latn-RS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Glavni motivi</a:t>
                      </a:r>
                      <a:endParaRPr lang="en-GB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Dominantni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uzaludnost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buđenja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ponavljanje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budim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"), </a:t>
                      </a:r>
                      <a:r>
                        <a:rPr lang="en-GB" sz="1300" b="1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prema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mrtvoj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dragoj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romantička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tradicija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Orfeja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Euridike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prolaznost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života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protiče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nakon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buđenja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priroda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nasuprot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uništenju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vs.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raskrvavljeno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pesništvo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uteha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Ratna trauma </a:t>
                      </a:r>
                      <a:r>
                        <a:rPr lang="en-GB" sz="1300" b="0" i="0" u="sng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nada</a:t>
                      </a:r>
                      <a:r>
                        <a:rPr lang="en-GB" sz="1300" b="0" i="0" u="sng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zori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prožimaju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tekst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3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65550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sr-Latn-RS" sz="1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Umetnički postupci</a:t>
                      </a:r>
                      <a:endParaRPr lang="en-GB" sz="13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Pesnik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koristi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simbolizam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između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prstiju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osmeh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kamenu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alegoriju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mina),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ponavljanje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("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") za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ritam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emocionalnu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napetost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metafore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reči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koje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grlo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drugih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")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slobodni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stih</a:t>
                      </a:r>
                      <a:r>
                        <a:rPr lang="en-GB" sz="1300" b="1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bez rime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Uticač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simbolista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(Valery, Mallarmé)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u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suptilnoj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muzikalnosti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filozofskoj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dubini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3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8278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Dominantna</a:t>
                      </a:r>
                      <a:r>
                        <a:rPr lang="en-GB" sz="13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atmosfera</a:t>
                      </a:r>
                      <a:endParaRPr lang="en-GB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Atmosfera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tragična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melanholična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egzistencijalno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1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beznadežna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primesama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nežnosti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ljubavi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prirodi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prožeta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uzaludnošću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predosećanjem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smrti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Paradoks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života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smrti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stvara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osećaj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neminovne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promene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300" b="0" i="0" dirty="0" err="1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gubitka</a:t>
                      </a:r>
                      <a:r>
                        <a:rPr lang="en-GB" sz="1300" b="0" i="0" dirty="0">
                          <a:solidFill>
                            <a:srgbClr val="2725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3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662" marR="38662" marT="38662" marB="38662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314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646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A9B12-60ED-DE72-9040-7D6E431E7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420F5-DFB3-37FF-C341-DFF26833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85" y="-238208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Perplexity (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ilustracija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91A59-5C66-A898-F3B9-D1D98582FEC3}"/>
              </a:ext>
            </a:extLst>
          </p:cNvPr>
          <p:cNvSpPr txBox="1"/>
          <p:nvPr/>
        </p:nvSpPr>
        <p:spPr>
          <a:xfrm>
            <a:off x="700497" y="1524097"/>
            <a:ext cx="4877401" cy="4997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RS" sz="1900" b="1" dirty="0">
                <a:latin typeface="Arial" panose="020B0604020202020204" pitchFamily="34" charset="0"/>
                <a:cs typeface="Arial" panose="020B0604020202020204" pitchFamily="34" charset="0"/>
              </a:rPr>
              <a:t>Interpretacija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Ilustracija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poetski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dočarava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suštinu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pesme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budim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kroz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simbolički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spoj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intimnog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gubitka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univerzalne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pustoši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Centralna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mladog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čoveka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koji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uzalud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pokušava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probudi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ženu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rukama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deteta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zatvorenim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očima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suzama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licu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direktno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evocira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refren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pesme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naglašavajući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nemogućnost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vraćanja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izgubljenog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bilo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je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reč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smrti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ratnom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kontekstu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egzistencijalnoj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promeni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("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probudiće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drukčija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b="0" i="0" dirty="0">
                <a:solidFill>
                  <a:srgbClr val="2725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nova").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121A6-82DF-034D-940F-3DB5074C3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9513" y="2153908"/>
            <a:ext cx="6170235" cy="34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9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4091</TotalTime>
  <Words>5267</Words>
  <Application>Microsoft Office PowerPoint</Application>
  <PresentationFormat>Widescreen</PresentationFormat>
  <Paragraphs>415</Paragraphs>
  <Slides>34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Agenda</vt:lpstr>
      <vt:lpstr>Uzalud je budim - Branko Miljković</vt:lpstr>
      <vt:lpstr>Poetički atlas – ljudski pristup</vt:lpstr>
      <vt:lpstr>ChatGPT – GPT 5.2 (elementi)</vt:lpstr>
      <vt:lpstr>ChatGPT – GPT 5.2 (ilustracija)</vt:lpstr>
      <vt:lpstr>ChatGPT – GPT 5.2 (animacija)</vt:lpstr>
      <vt:lpstr>Perplexity (elementi)</vt:lpstr>
      <vt:lpstr>Perplexity (ilustracija)</vt:lpstr>
      <vt:lpstr>Perplexity (animacija)</vt:lpstr>
      <vt:lpstr>Grok (elementi)</vt:lpstr>
      <vt:lpstr>Grok (ilustracija)</vt:lpstr>
      <vt:lpstr>Grok (animacija)</vt:lpstr>
      <vt:lpstr>Meta AI (elementi)</vt:lpstr>
      <vt:lpstr>Meta AI (ilustracija)</vt:lpstr>
      <vt:lpstr>Meta AI (animacija)</vt:lpstr>
      <vt:lpstr>neoarhaik – Mihajlo Stojanović</vt:lpstr>
      <vt:lpstr>Poetički atlas – ljudski pristup</vt:lpstr>
      <vt:lpstr>ChatGPT – GPT 5.2 (elementi)</vt:lpstr>
      <vt:lpstr>ChatGPT – GPT 5.2 (ilustracija)</vt:lpstr>
      <vt:lpstr>ChatGPT – GPT 5.2 (animacija)</vt:lpstr>
      <vt:lpstr>Preplexity (elementi)</vt:lpstr>
      <vt:lpstr>Perplexity (ilustracija)</vt:lpstr>
      <vt:lpstr>Perplexity (animacija)</vt:lpstr>
      <vt:lpstr>Grok (elementi)</vt:lpstr>
      <vt:lpstr>Grok (prva ilustracija)</vt:lpstr>
      <vt:lpstr>Grok (druga ilustracija)</vt:lpstr>
      <vt:lpstr>Grok (animacija)</vt:lpstr>
      <vt:lpstr>Gemini (elementi)</vt:lpstr>
      <vt:lpstr>Gemini (ilustracija)</vt:lpstr>
      <vt:lpstr>Gemini (animacija)</vt:lpstr>
      <vt:lpstr>Rezultati</vt:lpstr>
      <vt:lpstr>Zaključak i budući pravci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Danko Petrovic</dc:creator>
  <cp:lastModifiedBy>Danko Petrovic</cp:lastModifiedBy>
  <cp:revision>302</cp:revision>
  <dcterms:created xsi:type="dcterms:W3CDTF">2026-01-28T08:32:22Z</dcterms:created>
  <dcterms:modified xsi:type="dcterms:W3CDTF">2026-04-12T10:45:10Z</dcterms:modified>
</cp:coreProperties>
</file>