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8278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1773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8275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8211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9138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9172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1396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2265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2143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6960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RS"/>
              <a:t>Kliknite na ikonu da dodate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2857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02A8F-49F3-4E67-B361-14CA9E456140}" type="datetimeFigureOut">
              <a:rPr lang="sr-Latn-RS" smtClean="0"/>
              <a:t>13.4.2026.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98DBBE-35E5-40D9-8A7A-8BCC0E0577A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2801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A64847-3CB9-9A03-77B5-B57BE3A34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sr-Cyrl-RS" sz="4800" b="1" dirty="0">
                <a:latin typeface="Arial" panose="020B0604020202020204" pitchFamily="34" charset="0"/>
                <a:cs typeface="Arial" panose="020B0604020202020204" pitchFamily="34" charset="0"/>
              </a:rPr>
              <a:t>Од игре до чете: Поетичка и идеолошка функција дружине у југословенском роману за децу</a:t>
            </a:r>
            <a:endParaRPr lang="sr-Latn-R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C63BF07-2E0B-DCDB-02E1-9A378CE13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rmAutofit/>
          </a:bodyPr>
          <a:lstStyle/>
          <a:p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Четврти колоквијум Комисије за стилистику Међународног славистичког комитета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Скопље, 16-18.04.2026.</a:t>
            </a:r>
            <a:endParaRPr lang="sr-Latn-R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kvir za tekst 5">
            <a:extLst>
              <a:ext uri="{FF2B5EF4-FFF2-40B4-BE49-F238E27FC236}">
                <a16:creationId xmlns:a16="http://schemas.microsoft.com/office/drawing/2014/main" id="{40D12A49-F992-8EF8-892F-AB3F88DC2CBD}"/>
              </a:ext>
            </a:extLst>
          </p:cNvPr>
          <p:cNvSpPr txBox="1"/>
          <p:nvPr/>
        </p:nvSpPr>
        <p:spPr>
          <a:xfrm>
            <a:off x="1524000" y="559189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600" b="1" dirty="0">
                <a:latin typeface="Arial" panose="020B0604020202020204" pitchFamily="34" charset="0"/>
                <a:cs typeface="Arial" panose="020B0604020202020204" pitchFamily="34" charset="0"/>
              </a:rPr>
              <a:t>Предраг Ђуришић</a:t>
            </a:r>
            <a:r>
              <a:rPr lang="sr-Latn-RS" sz="36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sz="3600" b="1" dirty="0">
                <a:latin typeface="Arial" panose="020B0604020202020204" pitchFamily="34" charset="0"/>
                <a:cs typeface="Arial" panose="020B0604020202020204" pitchFamily="34" charset="0"/>
              </a:rPr>
              <a:t>Црвенка)</a:t>
            </a:r>
          </a:p>
          <a:p>
            <a:pPr algn="ctr"/>
            <a:r>
              <a:rPr lang="sr-Cyrl-RS" sz="1600" b="1" dirty="0">
                <a:latin typeface="Arial" panose="020B0604020202020204" pitchFamily="34" charset="0"/>
                <a:cs typeface="Arial" panose="020B0604020202020204" pitchFamily="34" charset="0"/>
              </a:rPr>
              <a:t>Филозофски факултет Универзитета у Новом Саду</a:t>
            </a:r>
          </a:p>
          <a:p>
            <a:pPr algn="ctr"/>
            <a:r>
              <a:rPr lang="sr-Latn-RS" sz="1400" b="1" dirty="0">
                <a:latin typeface="Arial" panose="020B0604020202020204" pitchFamily="34" charset="0"/>
                <a:cs typeface="Arial" panose="020B0604020202020204" pitchFamily="34" charset="0"/>
              </a:rPr>
              <a:t>adjep2004@gmail.com</a:t>
            </a:r>
          </a:p>
        </p:txBody>
      </p:sp>
    </p:spTree>
    <p:extLst>
      <p:ext uri="{BB962C8B-B14F-4D97-AF65-F5344CB8AC3E}">
        <p14:creationId xmlns:p14="http://schemas.microsoft.com/office/powerpoint/2010/main" val="71843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B51E5B-6D88-FF45-D800-5840FB202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Идеолошки и социјални циљеви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1601419-37B9-D981-5822-4DEE67F385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Након успешне иницијације, дечије дружине ступају у друштво као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пуноправни чланови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Њихово деловање има за циљ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унапређење друштва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Појава трговине, индустријализације али и борбе против непријатеља</a:t>
            </a: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Čuvar mesta za sadržaj 5">
            <a:extLst>
              <a:ext uri="{FF2B5EF4-FFF2-40B4-BE49-F238E27FC236}">
                <a16:creationId xmlns:a16="http://schemas.microsoft.com/office/drawing/2014/main" id="{B2AD1C7F-BE5B-0709-4DEF-4AE74F4C910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098766"/>
            <a:ext cx="5181600" cy="1805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964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476627-8AE0-2184-5848-F80FBEF1C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Закључак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63AFFD5-2392-4D69-AEAF-E17D43066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353"/>
            <a:ext cx="10515600" cy="4351338"/>
          </a:xfrm>
        </p:spPr>
        <p:txBody>
          <a:bodyPr/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Дечији роман јавља се као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инструмент приказа друштва у малом</a:t>
            </a:r>
          </a:p>
          <a:p>
            <a:pPr algn="just"/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Дидактичка улога књижевности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оспособљавање деце за учешће у друштву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Позив на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преиспитивање вредносних система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колективни дух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изнад јединственог ауторитета, средство за исправљање грешака одраслих</a:t>
            </a: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671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AEF9C6-49CB-BAF0-B160-C1E8D76C0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Извори и литература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9C0A953-D632-EA3C-5036-3541217E2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Ловрак 2023: Ловрак, Мато. </a:t>
            </a:r>
            <a:r>
              <a:rPr lang="sr-Cyrl-RS" i="1" dirty="0">
                <a:latin typeface="Arial" panose="020B0604020202020204" pitchFamily="34" charset="0"/>
                <a:cs typeface="Arial" panose="020B0604020202020204" pitchFamily="34" charset="0"/>
              </a:rPr>
              <a:t>Дружина Пере Квржице.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i="1" dirty="0">
                <a:latin typeface="Arial" panose="020B0604020202020204" pitchFamily="34" charset="0"/>
                <a:cs typeface="Arial" panose="020B0604020202020204" pitchFamily="34" charset="0"/>
              </a:rPr>
              <a:t>Чачак.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Нушић 2008: Нушић, Бранислав.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Хајдуци. Нови Сад.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Селишкар 2008: Селишкар, Тоне.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Дружина Сињи галеб. Нови Сад.</a:t>
            </a:r>
            <a:endParaRPr lang="sr-Cyrl-R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Ћопић 1986: Ћопић, Бранко. </a:t>
            </a:r>
            <a:r>
              <a:rPr lang="sr-Cyrl-RS" i="1" dirty="0">
                <a:latin typeface="Arial" panose="020B0604020202020204" pitchFamily="34" charset="0"/>
                <a:cs typeface="Arial" panose="020B0604020202020204" pitchFamily="34" charset="0"/>
              </a:rPr>
              <a:t>Орлови рано лете. Сарајево, Београд.</a:t>
            </a:r>
          </a:p>
        </p:txBody>
      </p:sp>
    </p:spTree>
    <p:extLst>
      <p:ext uri="{BB962C8B-B14F-4D97-AF65-F5344CB8AC3E}">
        <p14:creationId xmlns:p14="http://schemas.microsoft.com/office/powerpoint/2010/main" val="161277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B66948-2D94-BEFE-C937-D6815C81D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Садржај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FA5E713-F90F-6BFF-527C-511F7A8F1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Увод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Бег 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Освајање простора слободе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Вође и чланови групе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Однос према присуству девојчица у групи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Присуство одраслог помагача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Идеолошки и социјални циљеви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Закључак</a:t>
            </a:r>
          </a:p>
          <a:p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Извори и литература</a:t>
            </a:r>
            <a:endParaRPr 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49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BF90BE-F888-789E-9E67-6B56C1E5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Увод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CE531D0-7244-D59D-5191-4D8F6FBE9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Четири романа: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„Хајдуци“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(1933) Бранислава Нушића,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„Дружба Пере Квржице“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(1933) Мате Ловрака,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,,Дружина Сињи галеб“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(1936) Тоне Селишкара и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„Орлови рано лете“ Бранка Ћопића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Анализа кроз шест елемената: бег, освајање простора слободе, однос вођа и чланова дружине, однос према присуству девојчица у групи, присуство одраслог помагача, идеолошки и социјални циљеви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Дечија дружина није пуки наративни реквизит, већ инструмент за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друштвену симулацију, иницијацију индивидуалца и ревалоризацију вредности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107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6B0D73-05B6-4BFB-FE93-A5F1E5956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Бег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C6453B2-297E-2D3A-1A24-73BB6B5DD7B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Реакција на неадекватан систем који поставља одрасло окружење</a:t>
            </a:r>
          </a:p>
          <a:p>
            <a:pPr algn="just"/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Борба против ауторитета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: Ћопићев учитељ Паприка и Нушићев катихета</a:t>
            </a:r>
          </a:p>
          <a:p>
            <a:pPr algn="just"/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Социјална криза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: борба против сиромаштва и враћање очевог дуга (Ловрак)</a:t>
            </a:r>
          </a:p>
          <a:p>
            <a:pPr algn="just"/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Затрованост света одраслих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: Супротстављање мржњи и поделама</a:t>
            </a: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Čuvar mesta za sadržaj 5">
            <a:extLst>
              <a:ext uri="{FF2B5EF4-FFF2-40B4-BE49-F238E27FC236}">
                <a16:creationId xmlns:a16="http://schemas.microsoft.com/office/drawing/2014/main" id="{434E2D78-423D-6A63-C56D-1304C36245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879012"/>
            <a:ext cx="5181600" cy="224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30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996F68-F74C-471D-FF84-7BF5CC558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Освајање простора слободе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5004607-6945-A7DB-86FD-255468AEAE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Формиран да опонира јасно дефинисаном и строгом простору одраслих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Простор пун опасности омогућава иницијацију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Редефинисање простора као алегорија редефинисања вредности</a:t>
            </a:r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Čuvar mesta za sadržaj 5">
            <a:extLst>
              <a:ext uri="{FF2B5EF4-FFF2-40B4-BE49-F238E27FC236}">
                <a16:creationId xmlns:a16="http://schemas.microsoft.com/office/drawing/2014/main" id="{167FA617-BA35-0F18-6F3D-90F9B32ED2B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052102"/>
            <a:ext cx="5181600" cy="189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888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2B127F-E611-BD33-2CD0-3F19156EB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>
                <a:latin typeface="Arial" panose="020B0604020202020204" pitchFamily="34" charset="0"/>
                <a:cs typeface="Arial" panose="020B0604020202020204" pitchFamily="34" charset="0"/>
              </a:rPr>
              <a:t>Вође и чланови групе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F6069AF-9C4C-C6FB-1E25-1D8E574DC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r-Cyrl-RS" sz="2600" dirty="0">
                <a:latin typeface="Arial" panose="020B0604020202020204" pitchFamily="34" charset="0"/>
                <a:cs typeface="Arial" panose="020B0604020202020204" pitchFamily="34" charset="0"/>
              </a:rPr>
              <a:t>Вође треба посматрати у троуглу </a:t>
            </a:r>
            <a:r>
              <a:rPr lang="sr-Cyrl-RS" sz="2600" b="1" dirty="0">
                <a:latin typeface="Arial" panose="020B0604020202020204" pitchFamily="34" charset="0"/>
                <a:cs typeface="Arial" panose="020B0604020202020204" pitchFamily="34" charset="0"/>
              </a:rPr>
              <a:t>способност – идеја - ауторитет</a:t>
            </a:r>
          </a:p>
          <a:p>
            <a:pPr algn="just"/>
            <a:r>
              <a:rPr lang="sr-Cyrl-RS" sz="2600" dirty="0">
                <a:latin typeface="Arial" panose="020B0604020202020204" pitchFamily="34" charset="0"/>
                <a:cs typeface="Arial" panose="020B0604020202020204" pitchFamily="34" charset="0"/>
              </a:rPr>
              <a:t>Сваки вођа је другачији спрам потреба и циљева своје дружине</a:t>
            </a:r>
          </a:p>
          <a:p>
            <a:pPr algn="just"/>
            <a:r>
              <a:rPr lang="sr-Cyrl-RS" sz="2600" dirty="0">
                <a:latin typeface="Arial" panose="020B0604020202020204" pitchFamily="34" charset="0"/>
                <a:cs typeface="Arial" panose="020B0604020202020204" pitchFamily="34" charset="0"/>
              </a:rPr>
              <a:t>Чланови групе се одричу свог идентитета употребом само имена или имена и надимка (пример: Петар, Стриц, Чеда </a:t>
            </a:r>
            <a:r>
              <a:rPr lang="sr-Cyrl-RS" sz="2600" dirty="0" err="1">
                <a:latin typeface="Arial" panose="020B0604020202020204" pitchFamily="34" charset="0"/>
                <a:cs typeface="Arial" panose="020B0604020202020204" pitchFamily="34" charset="0"/>
              </a:rPr>
              <a:t>Брба</a:t>
            </a:r>
            <a:r>
              <a:rPr lang="sr-Cyrl-RS" sz="2600" dirty="0">
                <a:latin typeface="Arial" panose="020B0604020202020204" pitchFamily="34" charset="0"/>
                <a:cs typeface="Arial" panose="020B0604020202020204" pitchFamily="34" charset="0"/>
              </a:rPr>
              <a:t>, Шило)</a:t>
            </a:r>
          </a:p>
          <a:p>
            <a:pPr algn="just"/>
            <a:r>
              <a:rPr lang="sr-Cyrl-RS" sz="2600" dirty="0">
                <a:latin typeface="Arial" panose="020B0604020202020204" pitchFamily="34" charset="0"/>
                <a:cs typeface="Arial" panose="020B0604020202020204" pitchFamily="34" charset="0"/>
              </a:rPr>
              <a:t>Присуство лозинке и заклетве</a:t>
            </a:r>
            <a:endParaRPr lang="sr-Latn-R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01BDD4C4-98F3-E756-8586-6C424A97A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9920"/>
            <a:ext cx="12192000" cy="241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85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C8D656D6-ECA9-5C37-7DA0-EE2A4084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Вође и чланови групе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Čuvar mesta za sadržaj 12">
            <a:extLst>
              <a:ext uri="{FF2B5EF4-FFF2-40B4-BE49-F238E27FC236}">
                <a16:creationId xmlns:a16="http://schemas.microsoft.com/office/drawing/2014/main" id="{01BB64FF-089D-EC81-FAA4-54A7C493E1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13664"/>
            <a:ext cx="10515600" cy="317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584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115EBC-0808-18D0-6777-51DBBBD37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Однос према присуству девојчица у групи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CF48FBC-EF72-0FF0-DE05-AF25454C1C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Кретање женских ликова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од непостојања до активног учешћа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у радњи романа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Може се посматрати упоредо са хронологијом објављивања романа</a:t>
            </a:r>
          </a:p>
          <a:p>
            <a:endParaRPr lang="sr-Latn-RS" dirty="0"/>
          </a:p>
        </p:txBody>
      </p:sp>
      <p:pic>
        <p:nvPicPr>
          <p:cNvPr id="6" name="Čuvar mesta za sadržaj 5">
            <a:extLst>
              <a:ext uri="{FF2B5EF4-FFF2-40B4-BE49-F238E27FC236}">
                <a16:creationId xmlns:a16="http://schemas.microsoft.com/office/drawing/2014/main" id="{8CA90611-627A-5DAB-B49A-1D9FE753372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147937"/>
            <a:ext cx="5181600" cy="170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029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596B36-BE80-718D-4648-8AB0AF1CD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Присуство одраслог помагача</a:t>
            </a:r>
            <a:endParaRPr lang="sr-Latn-R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55C8986-A9D9-082F-3F9D-17363BFC5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Јављају се у два облика, као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пасивни посматрачи и активни учесници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дешавања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Неретко </a:t>
            </a:r>
            <a:r>
              <a:rPr lang="sr-Cyrl-RS" b="1" dirty="0">
                <a:latin typeface="Arial" panose="020B0604020202020204" pitchFamily="34" charset="0"/>
                <a:cs typeface="Arial" panose="020B0604020202020204" pitchFamily="34" charset="0"/>
              </a:rPr>
              <a:t>личности са маргине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, које нису схваћене озбиљно</a:t>
            </a:r>
          </a:p>
          <a:p>
            <a:pPr algn="just"/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Искуством доприносе функционисању дружине и остварењу циљева</a:t>
            </a:r>
          </a:p>
        </p:txBody>
      </p:sp>
      <p:pic>
        <p:nvPicPr>
          <p:cNvPr id="6" name="Čuvar mesta za sadržaj 5">
            <a:extLst>
              <a:ext uri="{FF2B5EF4-FFF2-40B4-BE49-F238E27FC236}">
                <a16:creationId xmlns:a16="http://schemas.microsoft.com/office/drawing/2014/main" id="{E60333F5-2E32-9FF0-2711-B5701AEBA5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933143"/>
            <a:ext cx="5181600" cy="213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421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467</Words>
  <Application>Microsoft Office PowerPoint</Application>
  <PresentationFormat>Široki ekran</PresentationFormat>
  <Paragraphs>55</Paragraphs>
  <Slides>12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Од игре до чете: Поетичка и идеолошка функција дружине у југословенском роману за децу</vt:lpstr>
      <vt:lpstr>Садржај</vt:lpstr>
      <vt:lpstr>Увод</vt:lpstr>
      <vt:lpstr>Бег</vt:lpstr>
      <vt:lpstr>Освајање простора слободе</vt:lpstr>
      <vt:lpstr>Вође и чланови групе</vt:lpstr>
      <vt:lpstr>Вође и чланови групе</vt:lpstr>
      <vt:lpstr>Однос према присуству девојчица у групи</vt:lpstr>
      <vt:lpstr>Присуство одраслог помагача</vt:lpstr>
      <vt:lpstr>Идеолошки и социјални циљеви</vt:lpstr>
      <vt:lpstr>Закључак</vt:lpstr>
      <vt:lpstr>Извори и 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Predrag Đurišić</dc:creator>
  <cp:lastModifiedBy>Predrag Đurišić</cp:lastModifiedBy>
  <cp:revision>3</cp:revision>
  <dcterms:created xsi:type="dcterms:W3CDTF">2026-04-13T09:43:20Z</dcterms:created>
  <dcterms:modified xsi:type="dcterms:W3CDTF">2026-04-13T14:43:44Z</dcterms:modified>
</cp:coreProperties>
</file>