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81" r:id="rId2"/>
    <p:sldId id="482" r:id="rId3"/>
    <p:sldId id="483" r:id="rId4"/>
    <p:sldId id="448" r:id="rId5"/>
    <p:sldId id="488" r:id="rId6"/>
    <p:sldId id="484" r:id="rId7"/>
    <p:sldId id="468" r:id="rId8"/>
    <p:sldId id="489" r:id="rId9"/>
    <p:sldId id="44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4"/>
    <p:restoredTop sz="96405"/>
  </p:normalViewPr>
  <p:slideViewPr>
    <p:cSldViewPr snapToGrid="0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9D19-FC91-AA23-BEE8-9039F16B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DF5F2-93FA-A9D6-DBBA-D0EE6BDF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ACA19-D0CE-6F7F-A138-646B6A6B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6ABC6-3E67-1525-79D0-D58B5E5F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D52A8-9157-C7AA-9C2A-24C00B2A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57E2D-277B-61DC-2AC7-0197BADA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540BDF-2080-8CA9-00F5-25A544C7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04EF9-BA1B-898C-DE8E-3812E04A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B265C-803D-A029-EDBA-1D07A603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AA0C1-C7EE-0C85-724A-D99526F2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32A907-0556-AA44-0EB2-1A383892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51684-D6D8-78F3-F644-913C5C19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79F21-3721-83DE-E12F-4635BB69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9BDE2-DA8C-9C4B-545D-FDAF7D07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DBFC3-81D2-D87A-8CFD-071CF43A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5E8BA-9781-B3B5-4F18-FF593826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B5DAC-3C5C-F262-F2AD-FE11B3A2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C4228-B6F1-058A-94B2-22A4C93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DCA39-731C-CD71-3095-E281A76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58AFF-B8E9-AEC9-72C1-5C2437DC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3FF0-1F22-8CD8-84AE-75846D30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2D1F6-C153-EEC6-6EF1-BB062D0F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31D55-88DF-1C82-81AF-1FFDCC1D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24B9A-9E6B-983A-8A93-E3206BA2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F17C6-7769-E2D1-DCF3-6D9EA783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D813-27B4-AB51-CE7A-F04AC0A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5D051-CF26-AF5E-6112-6A42A256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6C432-76FD-F60D-DB1C-74CEEC09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3245-E179-1506-EF4E-AEA3A43B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3F003-84F8-3CB0-FF3E-18272701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CF59D-F4BD-427B-3A9F-49E595D9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6B9A-1155-2DA6-C40C-379C6732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0D559-1ACF-A789-102E-83297B8C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A4C95-6A50-CE1E-05D5-1AB204222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EA98B-4F95-4A81-645F-270BD403F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6472AC-BA07-93E2-E994-E5439A7EC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F5218B-8F2D-8D5D-BE35-6FB8B3B0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631B6E-8CC8-8BFB-7859-ED25F00C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4DA521-B2EF-1D2E-0778-2089EAD4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803F-5BC0-8E38-EA6A-864EC60F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D34CE8-F04E-ABCA-67A7-9DB60CDB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46585D-A6D0-F7B2-1CFF-F4AFA54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1DCDF-DB43-A570-83D6-611EC2FF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37E9C7-F891-97F7-DBEC-8668C91B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385B26-D6AE-7010-502A-9684F39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53B31-6A5D-177E-6AFE-3A09D88E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4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E5BA-E729-3122-D094-7F9951E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30693-E7F7-A029-3F59-AC87A33B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A010AA-229C-37A4-F312-AC5747EA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4F8EC-788A-E0D2-4F03-E03C95AF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8921B-E47F-02B7-EE24-6F1CED9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61266-DCCB-0D40-A0D8-CF3A95DB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3CC51-203E-114C-B420-28ECAF44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61BDE8-582F-D8F4-5AC8-6C7168E1E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44F57-E700-05EF-EC98-A8080CB6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24486-E72F-3853-2CC7-D5BEB759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2322-D530-B69A-5F52-158CB74D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E5045-B651-BE92-C087-8DAB0B3D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069A7-0C15-3889-E1EA-30B395B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8ADFE-3007-C7F8-41C5-F4092240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36B0-97CF-5F24-8A5C-964ADF4F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242-4585-8E40-A175-BECC38CDC3D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CE4B1-C3E6-3280-CC55-6A17D6A7E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E85FF-21A4-8902-9F17-2EDF3F005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98FA8D-518E-3318-DCAB-B9D8883E17C1}"/>
              </a:ext>
            </a:extLst>
          </p:cNvPr>
          <p:cNvSpPr txBox="1"/>
          <p:nvPr/>
        </p:nvSpPr>
        <p:spPr>
          <a:xfrm>
            <a:off x="5651770" y="4786009"/>
            <a:ext cx="618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Оксана Михайловна Акай</a:t>
            </a:r>
          </a:p>
          <a:p>
            <a:r>
              <a:rPr lang="ru-RU" dirty="0">
                <a:solidFill>
                  <a:schemeClr val="bg1"/>
                </a:solidFill>
              </a:rPr>
              <a:t>Санкт-Петербургский государственный университет, </a:t>
            </a:r>
          </a:p>
          <a:p>
            <a:r>
              <a:rPr lang="ru-RU" dirty="0">
                <a:solidFill>
                  <a:schemeClr val="bg1"/>
                </a:solidFill>
              </a:rPr>
              <a:t>доктор филологических наук, профессор кафедры иностранных языков в сфере экономики и права СПбГУ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79529-7B7F-4B30-5E74-1864E4046E6C}"/>
              </a:ext>
            </a:extLst>
          </p:cNvPr>
          <p:cNvSpPr txBox="1"/>
          <p:nvPr/>
        </p:nvSpPr>
        <p:spPr>
          <a:xfrm>
            <a:off x="917237" y="1775856"/>
            <a:ext cx="10357526" cy="160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0" dirty="0">
                <a:solidFill>
                  <a:schemeClr val="bg1"/>
                </a:solidFill>
                <a:effectLst/>
              </a:rPr>
              <a:t>ЭМОЦИОНАЛЬНАЯ ВЫРАЗИТЕЛЬНОСТЬ МУЛЬТИМОДАЛЬНОЙ ГЕНЕРАЦИИ РЕЧИ</a:t>
            </a:r>
            <a:endParaRPr lang="ru-RU" sz="4400" b="1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00"/>
    </mc:Choice>
    <mc:Fallback xmlns="">
      <p:transition spd="slow" advTm="76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9CBA04-E6F3-7E0C-F1AA-08F4928C0CC5}"/>
              </a:ext>
            </a:extLst>
          </p:cNvPr>
          <p:cNvSpPr txBox="1"/>
          <p:nvPr/>
        </p:nvSpPr>
        <p:spPr>
          <a:xfrm>
            <a:off x="284534" y="288084"/>
            <a:ext cx="11476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err="1">
                <a:solidFill>
                  <a:srgbClr val="0F1115"/>
                </a:solidFill>
                <a:effectLst/>
                <a:ea typeface="Times New Roman" panose="02020603050405020304" pitchFamily="18" charset="0"/>
              </a:rPr>
              <a:t>Emotional</a:t>
            </a:r>
            <a:r>
              <a:rPr lang="ru-RU" sz="4400" b="1" kern="0" dirty="0">
                <a:solidFill>
                  <a:srgbClr val="0F1115"/>
                </a:solidFill>
                <a:effectLst/>
                <a:ea typeface="Times New Roman" panose="02020603050405020304" pitchFamily="18" charset="0"/>
              </a:rPr>
              <a:t> Text-</a:t>
            </a:r>
            <a:r>
              <a:rPr lang="ru-RU" sz="4400" b="1" kern="0" dirty="0" err="1">
                <a:solidFill>
                  <a:srgbClr val="0F1115"/>
                </a:solidFill>
                <a:effectLst/>
                <a:ea typeface="Times New Roman" panose="02020603050405020304" pitchFamily="18" charset="0"/>
              </a:rPr>
              <a:t>to</a:t>
            </a:r>
            <a:r>
              <a:rPr lang="ru-RU" sz="4400" b="1" kern="0" dirty="0">
                <a:solidFill>
                  <a:srgbClr val="0F1115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ru-RU" sz="4400" b="1" kern="0" dirty="0" err="1">
                <a:solidFill>
                  <a:srgbClr val="0F1115"/>
                </a:solidFill>
                <a:effectLst/>
                <a:ea typeface="Times New Roman" panose="02020603050405020304" pitchFamily="18" charset="0"/>
              </a:rPr>
              <a:t>Speech</a:t>
            </a:r>
            <a:r>
              <a:rPr lang="ru-RU" sz="4400" b="1" dirty="0">
                <a:effectLst/>
              </a:rPr>
              <a:t> </a:t>
            </a:r>
            <a:endParaRPr lang="ru-RU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6211F-3225-84CD-D62D-4093536943A2}"/>
              </a:ext>
            </a:extLst>
          </p:cNvPr>
          <p:cNvSpPr txBox="1"/>
          <p:nvPr/>
        </p:nvSpPr>
        <p:spPr>
          <a:xfrm>
            <a:off x="356275" y="1364887"/>
            <a:ext cx="74258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ru-RU" kern="0" dirty="0">
                <a:effectLst/>
                <a:ea typeface="Times New Roman" panose="02020603050405020304" pitchFamily="18" charset="0"/>
              </a:rPr>
              <a:t>Модели способны генерировать речь с контролируемыми просодическими характеристиками, декомпозируя речевой сигнал на отдельные управляемые параметры</a:t>
            </a:r>
            <a:r>
              <a:rPr lang="ru-RU" kern="0" dirty="0">
                <a:ea typeface="Times New Roman" panose="02020603050405020304" pitchFamily="18" charset="0"/>
              </a:rPr>
              <a:t>. Их основные свойства:</a:t>
            </a:r>
          </a:p>
          <a:p>
            <a:pPr marL="342900" indent="-342900" algn="just" fontAlgn="ctr">
              <a:buAutoNum type="arabicPeriod"/>
            </a:pPr>
            <a:r>
              <a:rPr lang="ru-RU" b="0" i="0" u="none" strike="noStrike" kern="0" dirty="0">
                <a:effectLst/>
              </a:rPr>
              <a:t>могут служит инструментом анализа, предоставляя </a:t>
            </a:r>
            <a:r>
              <a:rPr lang="ru-RU" kern="0" dirty="0">
                <a:effectLst/>
                <a:ea typeface="Times New Roman" panose="02020603050405020304" pitchFamily="18" charset="0"/>
              </a:rPr>
              <a:t>доступ к измеримым акустическим коррелятам заданных эмоциональных и стилистических регистров</a:t>
            </a:r>
            <a:r>
              <a:rPr lang="ru-RU" kern="0" dirty="0">
                <a:ea typeface="Times New Roman" panose="02020603050405020304" pitchFamily="18" charset="0"/>
              </a:rPr>
              <a:t>;</a:t>
            </a:r>
          </a:p>
          <a:p>
            <a:pPr marL="342900" indent="-342900" algn="just" fontAlgn="ctr">
              <a:buFontTx/>
              <a:buAutoNum type="arabicPeriod"/>
            </a:pPr>
            <a:r>
              <a:rPr lang="ru-RU" b="0" i="0" u="none" strike="noStrike" dirty="0">
                <a:effectLst/>
              </a:rPr>
              <a:t>выступают как верификатор проверки гипотез, позволяя экспериментально определить, как именно изменение конкретных параметров (частоты основного тона, длительности сегментов, спектральных характеристик) влияет на воспринимаемую стилистику звучащего текста;</a:t>
            </a:r>
          </a:p>
          <a:p>
            <a:pPr marL="342900" indent="-342900" algn="just" fontAlgn="ctr">
              <a:buFontTx/>
              <a:buAutoNum type="arabicPeriod"/>
            </a:pPr>
            <a:r>
              <a:rPr lang="ru-RU" b="0" i="0" u="none" strike="noStrike" dirty="0">
                <a:effectLst/>
              </a:rPr>
              <a:t>результатом такого анализа может стать создание визуализированных «карт» или многомерных пространств, где различные эмоционально-стилистические паттерны славянской звучащей речи будут соотнесены с объективными акустическими координатами.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8202E2-E35A-C5E5-0A6C-ADAB5AE5E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16" y="4311787"/>
            <a:ext cx="3745148" cy="2106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1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05886-9CFD-46CE-873B-FA6B6E04F2D8}"/>
              </a:ext>
            </a:extLst>
          </p:cNvPr>
          <p:cNvSpPr txBox="1"/>
          <p:nvPr/>
        </p:nvSpPr>
        <p:spPr>
          <a:xfrm>
            <a:off x="509081" y="2073658"/>
            <a:ext cx="64489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</a:rPr>
              <a:t>динамика частоты основного тона (F0)</a:t>
            </a:r>
            <a:r>
              <a:rPr lang="ru-RU" sz="2800" dirty="0">
                <a:effectLst/>
              </a:rPr>
              <a:t> 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</a:rPr>
              <a:t>значения формант, связанные с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тембральной</a:t>
            </a:r>
            <a:r>
              <a:rPr lang="ru-RU" sz="2800" dirty="0">
                <a:effectLst/>
                <a:ea typeface="Calibri" panose="020F0502020204030204" pitchFamily="34" charset="0"/>
              </a:rPr>
              <a:t> окраской</a:t>
            </a:r>
            <a:r>
              <a:rPr lang="ru-RU" sz="2800" dirty="0">
                <a:effectLst/>
              </a:rPr>
              <a:t> </a:t>
            </a:r>
            <a:endParaRPr lang="ru-RU" sz="2800" dirty="0"/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2800" dirty="0" err="1">
                <a:effectLst/>
                <a:ea typeface="Calibri" panose="020F0502020204030204" pitchFamily="34" charset="0"/>
              </a:rPr>
              <a:t>микрофлуктуации</a:t>
            </a:r>
            <a:r>
              <a:rPr lang="ru-RU" sz="2800" dirty="0">
                <a:effectLst/>
                <a:ea typeface="Calibri" panose="020F0502020204030204" pitchFamily="34" charset="0"/>
              </a:rPr>
              <a:t> периода 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</a:rPr>
              <a:t>амплитуды основного тона</a:t>
            </a:r>
            <a:r>
              <a:rPr lang="ru-RU" sz="2800" dirty="0">
                <a:effectLst/>
              </a:rPr>
              <a:t> 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</a:rPr>
              <a:t>стратегии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паузации</a:t>
            </a:r>
            <a:r>
              <a:rPr lang="ru-RU" sz="2800" dirty="0">
                <a:effectLst/>
                <a:ea typeface="Calibri" panose="020F0502020204030204" pitchFamily="34" charset="0"/>
              </a:rPr>
              <a:t> и изменения длительности сегментов</a:t>
            </a:r>
            <a:r>
              <a:rPr lang="ru-RU" sz="2800" dirty="0">
                <a:effectLst/>
              </a:rPr>
              <a:t> </a:t>
            </a:r>
            <a:endParaRPr lang="ru-RU" sz="2800" b="0" i="0" u="none" strike="noStrike" dirty="0">
              <a:solidFill>
                <a:srgbClr val="001D35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0F734-EAD9-DEF6-C9E9-F6D5A5364F14}"/>
              </a:ext>
            </a:extLst>
          </p:cNvPr>
          <p:cNvSpPr txBox="1"/>
          <p:nvPr/>
        </p:nvSpPr>
        <p:spPr>
          <a:xfrm>
            <a:off x="642026" y="365126"/>
            <a:ext cx="11040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effectLst/>
                <a:ea typeface="Calibri" panose="020F0502020204030204" pitchFamily="34" charset="0"/>
              </a:rPr>
              <a:t>ЗАДАЧИ ЭКСПЕРИМЕНТАЛЬНОЙ ФОНЕТИКИ И ПАРАЛИНГВИСТИКИ</a:t>
            </a:r>
            <a:r>
              <a:rPr lang="ru-RU" sz="2800" b="1" dirty="0">
                <a:effectLst/>
              </a:rPr>
              <a:t> </a:t>
            </a:r>
            <a:endParaRPr lang="ru-RU" sz="2800" b="1" i="0" u="none" strike="noStrike" dirty="0">
              <a:solidFill>
                <a:srgbClr val="001D35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15CC85-5B4D-B9E0-EE09-377F2870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11" y="3117714"/>
            <a:ext cx="4852008" cy="32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"/>
    </mc:Choice>
    <mc:Fallback xmlns="">
      <p:transition spd="slow" advTm="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377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214A2-452A-B51F-EF72-07973591C6BD}"/>
              </a:ext>
            </a:extLst>
          </p:cNvPr>
          <p:cNvSpPr txBox="1"/>
          <p:nvPr/>
        </p:nvSpPr>
        <p:spPr>
          <a:xfrm>
            <a:off x="739301" y="457283"/>
            <a:ext cx="1088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0" dirty="0">
                <a:effectLst/>
              </a:rPr>
              <a:t>VALL-E</a:t>
            </a:r>
            <a:r>
              <a:rPr lang="tr-TR" sz="2800" b="0" i="0" dirty="0">
                <a:effectLst/>
              </a:rPr>
              <a:t> 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557EE5-A003-C852-740D-BE528733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7" y="1289448"/>
            <a:ext cx="9484518" cy="45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D522D-69C3-FE33-71CC-933C875B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3" y="2208562"/>
            <a:ext cx="4778707" cy="39215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3241E-C8E6-B37F-3123-3C9A0EC7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93" y="2229614"/>
            <a:ext cx="6031684" cy="3900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BBEA2-4AA4-D103-8E78-0F1A86203277}"/>
              </a:ext>
            </a:extLst>
          </p:cNvPr>
          <p:cNvSpPr txBox="1"/>
          <p:nvPr/>
        </p:nvSpPr>
        <p:spPr>
          <a:xfrm>
            <a:off x="2257425" y="600075"/>
            <a:ext cx="757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МАТЕРИАЛ АНАЛИЗА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2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F3F628-7747-9FC9-0171-5EAA8F78D7D1}"/>
              </a:ext>
            </a:extLst>
          </p:cNvPr>
          <p:cNvSpPr txBox="1"/>
          <p:nvPr/>
        </p:nvSpPr>
        <p:spPr>
          <a:xfrm>
            <a:off x="500063" y="1071562"/>
            <a:ext cx="55959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solidFill>
                  <a:srgbClr val="0F1115"/>
                </a:solidFill>
                <a:effectLst/>
              </a:rPr>
              <a:t>Для поэзии </a:t>
            </a:r>
            <a:r>
              <a:rPr lang="ru-RU" sz="2000" b="1" dirty="0" err="1">
                <a:solidFill>
                  <a:srgbClr val="0F1115"/>
                </a:solidFill>
                <a:effectLst/>
              </a:rPr>
              <a:t>Блаже</a:t>
            </a:r>
            <a:r>
              <a:rPr lang="ru-RU" sz="2000" b="1" dirty="0">
                <a:solidFill>
                  <a:srgbClr val="0F1115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F1115"/>
                </a:solidFill>
                <a:effectLst/>
              </a:rPr>
              <a:t>Конески</a:t>
            </a:r>
            <a:r>
              <a:rPr lang="ru-RU" sz="2000" b="1" dirty="0">
                <a:solidFill>
                  <a:srgbClr val="0F1115"/>
                </a:solidFill>
                <a:effectLst/>
              </a:rPr>
              <a:t> </a:t>
            </a:r>
          </a:p>
          <a:p>
            <a:pPr algn="l"/>
            <a:endParaRPr lang="ru-RU" sz="2000" b="1" i="0" dirty="0">
              <a:solidFill>
                <a:srgbClr val="0F1115"/>
              </a:solidFill>
              <a:effectLst/>
            </a:endParaRPr>
          </a:p>
          <a:p>
            <a:pPr algn="l"/>
            <a:r>
              <a:rPr lang="ru-RU" sz="2000" b="1" i="0" dirty="0" err="1">
                <a:solidFill>
                  <a:srgbClr val="0F1115"/>
                </a:solidFill>
                <a:effectLst/>
              </a:rPr>
              <a:t>Промт</a:t>
            </a:r>
            <a:r>
              <a:rPr lang="ru-RU" sz="2000" b="1" i="0" dirty="0">
                <a:solidFill>
                  <a:srgbClr val="0F1115"/>
                </a:solidFill>
                <a:effectLst/>
              </a:rPr>
              <a:t> (текстовый дескриптор + указание регистра):</a:t>
            </a:r>
            <a:endParaRPr lang="ru-RU" sz="2000" b="0" i="0" dirty="0">
              <a:solidFill>
                <a:srgbClr val="0F1115"/>
              </a:solidFill>
              <a:effectLst/>
            </a:endParaRPr>
          </a:p>
          <a:p>
            <a:r>
              <a:rPr lang="tr-TR" sz="2000" dirty="0" err="1">
                <a:effectLst/>
              </a:rPr>
              <a:t>Text</a:t>
            </a:r>
            <a:r>
              <a:rPr lang="tr-TR" sz="2000" dirty="0">
                <a:effectLst/>
              </a:rPr>
              <a:t>: „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Судбинско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нешто се плело за века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од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двете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нишки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, два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созвучни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збора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едната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буди темница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што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штрека,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другата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буди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вкрвавена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-apple-system"/>
              </a:rPr>
              <a:t>зора</a:t>
            </a:r>
            <a:r>
              <a:rPr lang="ru-RU" sz="2000" dirty="0">
                <a:effectLst/>
              </a:rPr>
              <a:t>.“</a:t>
            </a:r>
            <a:br>
              <a:rPr lang="ru-RU" sz="2000" dirty="0">
                <a:effectLst/>
              </a:rPr>
            </a:br>
            <a:r>
              <a:rPr lang="tr-TR" sz="2000" dirty="0">
                <a:effectLst/>
              </a:rPr>
              <a:t>Style </a:t>
            </a:r>
            <a:r>
              <a:rPr lang="tr-TR" sz="2000" dirty="0" err="1">
                <a:effectLst/>
              </a:rPr>
              <a:t>prompt</a:t>
            </a:r>
            <a:r>
              <a:rPr lang="tr-TR" sz="2000" dirty="0">
                <a:effectLst/>
              </a:rPr>
              <a:t>: „</a:t>
            </a:r>
            <a:r>
              <a:rPr lang="ru-RU" sz="2000" dirty="0">
                <a:effectLst/>
              </a:rPr>
              <a:t>торжественно, патетично, замедленный темп, широкий диапазон </a:t>
            </a:r>
            <a:r>
              <a:rPr lang="tr-TR" sz="2000" dirty="0">
                <a:effectLst/>
              </a:rPr>
              <a:t>F0, </a:t>
            </a:r>
            <a:r>
              <a:rPr lang="ru-RU" sz="2000" dirty="0">
                <a:effectLst/>
              </a:rPr>
              <a:t>восходящий контур в конце каждой строки, низкая спектральная </a:t>
            </a:r>
            <a:r>
              <a:rPr lang="ru-RU" sz="2000" dirty="0" err="1">
                <a:effectLst/>
              </a:rPr>
              <a:t>центроида</a:t>
            </a:r>
            <a:r>
              <a:rPr lang="ru-RU" sz="2000" dirty="0">
                <a:effectLst/>
              </a:rPr>
              <a:t> (тёмный тембр)“</a:t>
            </a:r>
            <a:br>
              <a:rPr lang="ru-RU" sz="2000" dirty="0">
                <a:effectLst/>
              </a:rPr>
            </a:br>
            <a:r>
              <a:rPr lang="tr-TR" sz="2000" dirty="0" err="1">
                <a:effectLst/>
              </a:rPr>
              <a:t>Speaker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prompt</a:t>
            </a:r>
            <a:r>
              <a:rPr lang="tr-TR" sz="2000" dirty="0">
                <a:effectLst/>
              </a:rPr>
              <a:t>: 3 </a:t>
            </a:r>
            <a:r>
              <a:rPr lang="tr-TR" sz="2000" dirty="0" err="1">
                <a:effectLst/>
              </a:rPr>
              <a:t>sec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reference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audio</a:t>
            </a:r>
            <a:r>
              <a:rPr lang="tr-TR" sz="2000" dirty="0">
                <a:effectLst/>
              </a:rPr>
              <a:t> — </a:t>
            </a:r>
            <a:r>
              <a:rPr lang="tr-TR" sz="2000" dirty="0" err="1">
                <a:effectLst/>
              </a:rPr>
              <a:t>female</a:t>
            </a:r>
            <a:r>
              <a:rPr lang="tr-TR" sz="2000" dirty="0">
                <a:effectLst/>
              </a:rPr>
              <a:t>, </a:t>
            </a:r>
            <a:r>
              <a:rPr lang="tr-TR" sz="2000" dirty="0" err="1">
                <a:effectLst/>
              </a:rPr>
              <a:t>Macedonian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literary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reading</a:t>
            </a:r>
            <a:r>
              <a:rPr lang="tr-TR" sz="2000" dirty="0">
                <a:effectLst/>
              </a:rPr>
              <a:t>, </a:t>
            </a:r>
            <a:r>
              <a:rPr lang="tr-TR" sz="2000" dirty="0" err="1">
                <a:effectLst/>
              </a:rPr>
              <a:t>neutral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intonation</a:t>
            </a:r>
            <a:br>
              <a:rPr lang="tr-TR" sz="2000" dirty="0">
                <a:effectLst/>
              </a:rPr>
            </a:br>
            <a:r>
              <a:rPr lang="tr-TR" sz="2000" dirty="0">
                <a:effectLst/>
              </a:rPr>
              <a:t>Language: </a:t>
            </a:r>
            <a:r>
              <a:rPr lang="tr-TR" sz="2000" dirty="0" err="1">
                <a:effectLst/>
              </a:rPr>
              <a:t>Macedonian</a:t>
            </a:r>
            <a:br>
              <a:rPr lang="tr-TR" sz="2000" dirty="0">
                <a:effectLst/>
              </a:rPr>
            </a:br>
            <a:r>
              <a:rPr lang="tr-TR" sz="2000" dirty="0" err="1">
                <a:effectLst/>
              </a:rPr>
              <a:t>Emotion</a:t>
            </a:r>
            <a:r>
              <a:rPr lang="tr-TR" sz="2000" dirty="0">
                <a:effectLst/>
              </a:rPr>
              <a:t> / </a:t>
            </a:r>
            <a:r>
              <a:rPr lang="tr-TR" sz="2000" dirty="0" err="1">
                <a:effectLst/>
              </a:rPr>
              <a:t>register</a:t>
            </a:r>
            <a:r>
              <a:rPr lang="tr-TR" sz="2000" dirty="0">
                <a:effectLst/>
              </a:rPr>
              <a:t>: </a:t>
            </a:r>
            <a:r>
              <a:rPr lang="tr-TR" sz="2000" dirty="0" err="1">
                <a:effectLst/>
              </a:rPr>
              <a:t>solemn</a:t>
            </a:r>
            <a:endParaRPr lang="tr-TR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5CEBC-4262-07DA-2D0D-39C09A3C8654}"/>
              </a:ext>
            </a:extLst>
          </p:cNvPr>
          <p:cNvSpPr txBox="1"/>
          <p:nvPr/>
        </p:nvSpPr>
        <p:spPr>
          <a:xfrm>
            <a:off x="6300736" y="1071562"/>
            <a:ext cx="55959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solidFill>
                  <a:srgbClr val="0F1115"/>
                </a:solidFill>
                <a:effectLst/>
              </a:rPr>
              <a:t>Для прозы Чехова </a:t>
            </a:r>
          </a:p>
          <a:p>
            <a:pPr algn="l"/>
            <a:endParaRPr lang="ru-RU" sz="2000" b="1" i="0" dirty="0">
              <a:solidFill>
                <a:srgbClr val="0F1115"/>
              </a:solidFill>
              <a:effectLst/>
            </a:endParaRPr>
          </a:p>
          <a:p>
            <a:r>
              <a:rPr lang="ru-RU" sz="2000" b="1" i="0" dirty="0" err="1">
                <a:solidFill>
                  <a:srgbClr val="0F1115"/>
                </a:solidFill>
                <a:effectLst/>
              </a:rPr>
              <a:t>Промт</a:t>
            </a:r>
            <a:r>
              <a:rPr lang="en-US" sz="2000" b="1" i="0">
                <a:solidFill>
                  <a:srgbClr val="0F1115"/>
                </a:solidFill>
                <a:effectLst/>
              </a:rPr>
              <a:t> </a:t>
            </a:r>
            <a:r>
              <a:rPr lang="ru-RU" sz="2000" b="1" i="0">
                <a:solidFill>
                  <a:srgbClr val="0F1115"/>
                </a:solidFill>
                <a:effectLst/>
              </a:rPr>
              <a:t>(</a:t>
            </a:r>
            <a:r>
              <a:rPr lang="ru-RU" sz="2000" b="1" i="0" dirty="0">
                <a:solidFill>
                  <a:srgbClr val="0F1115"/>
                </a:solidFill>
                <a:effectLst/>
              </a:rPr>
              <a:t>текстовый дескриптор + указание </a:t>
            </a:r>
            <a:r>
              <a:rPr lang="ru-RU" sz="2000" b="1" i="0">
                <a:solidFill>
                  <a:srgbClr val="0F1115"/>
                </a:solidFill>
                <a:effectLst/>
              </a:rPr>
              <a:t>регистра):</a:t>
            </a:r>
            <a:endParaRPr lang="ru-RU" sz="2000" b="0" i="0" dirty="0">
              <a:solidFill>
                <a:srgbClr val="0F1115"/>
              </a:solidFill>
              <a:effectLst/>
            </a:endParaRPr>
          </a:p>
          <a:p>
            <a:r>
              <a:rPr lang="tr-TR" sz="2000" dirty="0" err="1">
                <a:effectLst/>
              </a:rPr>
              <a:t>Text</a:t>
            </a:r>
            <a:r>
              <a:rPr lang="tr-TR" sz="2000" dirty="0">
                <a:effectLst/>
              </a:rPr>
              <a:t>: „</a:t>
            </a:r>
            <a:r>
              <a:rPr lang="ru-RU" sz="2000" dirty="0">
                <a:effectLst/>
              </a:rPr>
              <a:t>Ей казалось, что она уже тысячу лет живёт на этом свете и что её жизнь тянется бесконечно, как осенняя ночь.“</a:t>
            </a:r>
            <a:br>
              <a:rPr lang="ru-RU" sz="2000" dirty="0">
                <a:effectLst/>
              </a:rPr>
            </a:br>
            <a:r>
              <a:rPr lang="tr-TR" sz="2000" dirty="0">
                <a:effectLst/>
              </a:rPr>
              <a:t>Style </a:t>
            </a:r>
            <a:r>
              <a:rPr lang="tr-TR" sz="2000" dirty="0" err="1">
                <a:effectLst/>
              </a:rPr>
              <a:t>prompt</a:t>
            </a:r>
            <a:r>
              <a:rPr lang="tr-TR" sz="2000" dirty="0">
                <a:effectLst/>
              </a:rPr>
              <a:t>: „</a:t>
            </a:r>
            <a:r>
              <a:rPr lang="ru-RU" sz="2000" dirty="0">
                <a:effectLst/>
              </a:rPr>
              <a:t>грустно, внутренний монолог, низкое среднее </a:t>
            </a:r>
            <a:r>
              <a:rPr lang="tr-TR" sz="2000" dirty="0">
                <a:effectLst/>
              </a:rPr>
              <a:t>F0, </a:t>
            </a:r>
            <a:r>
              <a:rPr lang="ru-RU" sz="2000" dirty="0">
                <a:effectLst/>
              </a:rPr>
              <a:t>монотонный участок с медленным падением в конце фразы, длинные паузы на месте запятых, слабая динамика“</a:t>
            </a:r>
            <a:br>
              <a:rPr lang="ru-RU" sz="2000" dirty="0">
                <a:effectLst/>
              </a:rPr>
            </a:br>
            <a:r>
              <a:rPr lang="tr-TR" sz="2000" dirty="0" err="1">
                <a:effectLst/>
              </a:rPr>
              <a:t>Speaker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prompt</a:t>
            </a:r>
            <a:r>
              <a:rPr lang="tr-TR" sz="2000" dirty="0">
                <a:effectLst/>
              </a:rPr>
              <a:t>: </a:t>
            </a:r>
            <a:r>
              <a:rPr lang="tr-TR" sz="2000" dirty="0" err="1">
                <a:effectLst/>
              </a:rPr>
              <a:t>male</a:t>
            </a:r>
            <a:r>
              <a:rPr lang="tr-TR" sz="2000" dirty="0">
                <a:effectLst/>
              </a:rPr>
              <a:t>, Russian, </a:t>
            </a:r>
            <a:r>
              <a:rPr lang="tr-TR" sz="2000" dirty="0" err="1">
                <a:effectLst/>
              </a:rPr>
              <a:t>neutral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prose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reference</a:t>
            </a:r>
            <a:r>
              <a:rPr lang="tr-TR" sz="2000" dirty="0">
                <a:effectLst/>
              </a:rPr>
              <a:t> (3 </a:t>
            </a:r>
            <a:r>
              <a:rPr lang="tr-TR" sz="2000" dirty="0" err="1">
                <a:effectLst/>
              </a:rPr>
              <a:t>sec</a:t>
            </a:r>
            <a:r>
              <a:rPr lang="tr-TR" sz="2000" dirty="0">
                <a:effectLst/>
              </a:rPr>
              <a:t>)</a:t>
            </a:r>
            <a:br>
              <a:rPr lang="tr-TR" sz="2000" dirty="0">
                <a:effectLst/>
              </a:rPr>
            </a:br>
            <a:r>
              <a:rPr lang="tr-TR" sz="2000" dirty="0">
                <a:effectLst/>
              </a:rPr>
              <a:t>Language: Russian</a:t>
            </a:r>
            <a:br>
              <a:rPr lang="tr-TR" sz="2000" dirty="0">
                <a:effectLst/>
              </a:rPr>
            </a:br>
            <a:r>
              <a:rPr lang="tr-TR" sz="2000" dirty="0" err="1">
                <a:effectLst/>
              </a:rPr>
              <a:t>Emotion</a:t>
            </a:r>
            <a:r>
              <a:rPr lang="tr-TR" sz="2000" dirty="0">
                <a:effectLst/>
              </a:rPr>
              <a:t>: </a:t>
            </a:r>
            <a:r>
              <a:rPr lang="tr-TR" sz="2000" dirty="0" err="1">
                <a:effectLst/>
              </a:rPr>
              <a:t>sad</a:t>
            </a:r>
            <a:r>
              <a:rPr lang="tr-TR" sz="2000" dirty="0">
                <a:effectLst/>
              </a:rPr>
              <a:t> / </a:t>
            </a:r>
            <a:r>
              <a:rPr lang="tr-TR" sz="2000" dirty="0" err="1">
                <a:effectLst/>
              </a:rPr>
              <a:t>melancholic</a:t>
            </a:r>
            <a:endParaRPr lang="tr-TR" sz="2000" dirty="0">
              <a:effectLst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2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66BC3E-A4F1-AA7E-2B26-CAD557E1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6606"/>
            <a:ext cx="12141200" cy="67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C154C-1663-0282-BB52-625BE1DB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"/>
            <a:ext cx="12587288" cy="70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990656" cy="3528392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E2150-B5FE-3912-8BC3-B84F4A7D1645}"/>
              </a:ext>
            </a:extLst>
          </p:cNvPr>
          <p:cNvSpPr txBox="1"/>
          <p:nvPr/>
        </p:nvSpPr>
        <p:spPr>
          <a:xfrm>
            <a:off x="3556074" y="1780162"/>
            <a:ext cx="7990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5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364</Words>
  <Application>Microsoft Macintosh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Оксана Михайловна Акай</dc:creator>
  <cp:lastModifiedBy>Оксана Михайловна Акай</cp:lastModifiedBy>
  <cp:revision>26</cp:revision>
  <dcterms:created xsi:type="dcterms:W3CDTF">2023-11-23T17:15:44Z</dcterms:created>
  <dcterms:modified xsi:type="dcterms:W3CDTF">2026-04-15T16:55:44Z</dcterms:modified>
</cp:coreProperties>
</file>