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82" r:id="rId3"/>
    <p:sldId id="288" r:id="rId4"/>
    <p:sldId id="258" r:id="rId5"/>
    <p:sldId id="272" r:id="rId6"/>
    <p:sldId id="276" r:id="rId7"/>
    <p:sldId id="277" r:id="rId8"/>
    <p:sldId id="278" r:id="rId9"/>
    <p:sldId id="279" r:id="rId10"/>
    <p:sldId id="260" r:id="rId11"/>
    <p:sldId id="261" r:id="rId12"/>
    <p:sldId id="271" r:id="rId13"/>
    <p:sldId id="262" r:id="rId14"/>
    <p:sldId id="263" r:id="rId15"/>
    <p:sldId id="264" r:id="rId16"/>
    <p:sldId id="291" r:id="rId17"/>
    <p:sldId id="259" r:id="rId18"/>
    <p:sldId id="265" r:id="rId19"/>
    <p:sldId id="266" r:id="rId20"/>
    <p:sldId id="267" r:id="rId21"/>
    <p:sldId id="268" r:id="rId22"/>
    <p:sldId id="269" r:id="rId23"/>
    <p:sldId id="293" r:id="rId24"/>
    <p:sldId id="286" r:id="rId25"/>
    <p:sldId id="290" r:id="rId26"/>
    <p:sldId id="270" r:id="rId27"/>
    <p:sldId id="289" r:id="rId28"/>
    <p:sldId id="295" r:id="rId29"/>
    <p:sldId id="287" r:id="rId30"/>
    <p:sldId id="294" r:id="rId31"/>
    <p:sldId id="296" r:id="rId32"/>
    <p:sldId id="280" r:id="rId33"/>
    <p:sldId id="281" r:id="rId34"/>
    <p:sldId id="284" r:id="rId35"/>
    <p:sldId id="292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2" autoAdjust="0"/>
  </p:normalViewPr>
  <p:slideViewPr>
    <p:cSldViewPr snapToGrid="0">
      <p:cViewPr>
        <p:scale>
          <a:sx n="100" d="100"/>
          <a:sy n="100" d="100"/>
        </p:scale>
        <p:origin x="-954" y="-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34182-9839-4423-B9DF-7E33B8C8F30F}" type="datetimeFigureOut">
              <a:rPr lang="ru-RU" smtClean="0"/>
              <a:pPr/>
              <a:t>08.04.2026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1A0C9-BA2A-400C-80C2-EDCA9A204D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C052C9-66D6-4C02-8415-CCE6C2A09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65079C7-F62E-4645-B5DF-B5EEEF4A6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48EFD01-0B78-4AAB-A35A-A692A7EE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0490-3C77-4F64-8C75-C4042F750D8A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1B952B-56F8-4A42-B5A8-C47F42C3B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E9220F8-B80D-4073-81B7-DD0D5FEA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542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35DA43-8DF1-486B-AAAD-8FEE9347A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E5757AD-4CBB-4229-A2F9-EDA35FADF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2C333EE-0917-467B-ABD0-B9B608EC7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B8FC-D681-4894-83AB-8E65259336B4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794676-6D6E-4F8E-9841-9D820EFDD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F185966-098F-4DB5-8AF1-53620A30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723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3179948-BC17-4D13-893B-F015F8F0A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81B5B93-F827-4D99-8B8E-D8B73B68D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6B11132-8DD6-4C18-B05E-969E0239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F9AD2-5BCD-44A5-B503-ADC552B0C312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26DD5E9-03D9-4F0A-8691-25815FA1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349FF22-6545-4D61-BC0E-6C085DEA2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207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11B474-D4D9-4403-A7C4-3A4D6F13D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0B25F5-F9CF-488B-8226-FE2D27898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6242C56-85E5-48ED-AF89-61E64CBB5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0FF2-8BEC-425A-8999-E3E9AD45AF35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C2D25FF-88BA-4348-98D7-F87FB157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AE371B6-CDBE-4787-8AC0-B03FB74D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992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325B9E-3B3B-4788-9211-E4A90DB7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6BE1FD8-8A5E-45CE-BCEE-4E1915AFA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203765A-EF85-4EF4-96A6-CBA476EBD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6F1B-3BCA-41F1-9FB6-266D0A063FB0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C2177BF-5468-4EC7-B1E5-3856E4FC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A9484A2-BFB9-41BF-A4DA-01B0BCB9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155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289DA0-B545-490A-8595-250564A6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A90F5B4-F0FB-483D-8A53-2981EE327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50E0F29-5C6D-4DD9-85F1-3B83A7AB6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7B00B9B-4ACA-431E-A040-33E02AE7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1845-8FA4-4667-A8AF-4D22425E721F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2D4E9B1-68D3-4146-843C-33BA07DE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BFDC95E-AF74-4F45-BCD5-8F1E825C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721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21996-9687-49CE-97BE-B21BC6A2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6DA0732-242A-4528-AB3E-6A3398B32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D56BBFE-2EEC-4A55-8141-A48873097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A5E33CC-6012-4B5D-B850-A37FBE4B9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9639C-6B5F-4484-A58C-639272F02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3B924C3-1C21-4D21-AFE7-0969246F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04616-BD24-4891-B668-F034119034DF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711C9FA-B057-4E22-B4DF-0A74F03F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C649501-8C04-4D07-B9B0-E2AC5D7F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613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901FE8-66BF-44FD-84AB-869ECF42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B9E3D1B-64FD-4541-ACE6-83DDE5867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B48C-305B-4072-9347-BAEA67B26A06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D6D1DB8-703B-4891-B963-1BD41F7CF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22FD89F-41BE-4269-8344-4B816E634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690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02BB14E-A007-420B-9EB2-9C07517E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67B0-5FCA-48F4-B5DC-34A65634DD8B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863CE98-E5ED-4AD4-AA03-18166F41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5E42160-ECF2-4793-9253-234EEBF46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262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A7F85A-C757-471F-ABF6-1ECE2A5A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61C6C31-A6F2-4201-9F61-088F8374B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9FBC643-209A-4771-ABCB-3C0B9AF39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DAEE929-A31C-4B1B-B560-220DD167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DB8E6-999B-43DF-A4E8-8A909F5923AF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9836F0C-7D32-4A02-BB9E-B04848C43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8DEE22B-8239-4F3E-8184-D35F5EC8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998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571A49-A645-4C8D-BCA7-CD96E053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B5B01BE-0E89-4726-9F53-9B43736A7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E4F6BCA-C480-4978-A3FE-EEC3A7488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AF9582B-7A49-4728-88D0-01462692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043B-C04F-4446-ABF6-4AB883D030F2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1BC93A9-A2C8-4E22-B351-5F306D7B3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D250324-7260-4BA5-8187-D7533AF4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726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4000"/>
            <a:lum/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artisticGlass trans="53000" scaling="23"/>
                    </a14:imgEffect>
                    <a14:imgEffect>
                      <a14:colorTemperature colorTemp="5381"/>
                    </a14:imgEffect>
                    <a14:imgEffect>
                      <a14:saturation sat="114000"/>
                    </a14:imgEffect>
                    <a14:imgEffect>
                      <a14:brightnessContrast bright="-33000" contrast="-27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7A2BCA-5E5E-47EC-BFF4-99879FC5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698B4A9-E7C3-4E71-AB71-ECBFB770B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9589979-5F71-4D78-A00B-DDCBE1B6F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EDC78-C231-430C-A51B-3D3E1D3A5F02}" type="datetime1">
              <a:rPr lang="ru-RU" smtClean="0"/>
              <a:pPr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D62D78-BEB2-4280-8BA3-4385EE3F3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0943ED9-F680-40B7-B1E4-4D397BBDB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9428-981C-4787-B9F9-47F5011F54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449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6" Type="http://schemas.openxmlformats.org/officeDocument/2006/relationships/image" Target="../media/image8.png"/><Relationship Id="rId1" Type="http://schemas.openxmlformats.org/officeDocument/2006/relationships/video" Target="../media/media1.mp4"/><Relationship Id="rId6" Type="http://schemas.openxmlformats.org/officeDocument/2006/relationships/image" Target="../media/image4.png"/><Relationship Id="rId11" Type="http://schemas.microsoft.com/office/2007/relationships/media" Target="../media/media2.m4a"/><Relationship Id="rId5" Type="http://schemas.microsoft.com/office/2007/relationships/media" Target="../media/media1.mp4"/><Relationship Id="rId15" Type="http://schemas.microsoft.com/office/2007/relationships/media" Target="../media/media3.m4a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79920\Desktop\&#1055;&#1088;&#1086;&#1077;&#1082;&#1090;%20&#1089;%20&#1042;.%20&#1048;&#1094;&#1082;&#1086;&#1074;&#1080;&#1095;,%20&#1080;%20&#1041;&#1088;&#1072;&#1085;&#1082;&#1086;%20&#1058;&#1086;&#1096;&#1086;&#1074;&#1080;&#1095;&#1077;&#1084;,%20&#1080;%20&#1088;&#1077;&#1073;&#1103;&#1090;&#1072;&#1084;&#1080;\3%20&#1075;&#1088;&#1091;&#1087;&#1087;&#1072;,%20&#1059;&#1043;&#1048;-153208.%20&#1040;&#1058;&#1051;&#1040;&#1057;%20&#1056;&#1059;&#1057;&#1057;&#1050;&#1054;&#1049;%20&#1055;&#1054;&#1069;&#1047;&#1048;&#1048;\&#1054;&#1056;&#1048;&#1043;&#1048;&#1053;&#1040;&#1051;\0403(1)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4.mp4"/><Relationship Id="rId5" Type="http://schemas.openxmlformats.org/officeDocument/2006/relationships/image" Target="../media/image18.png"/><Relationship Id="rId4" Type="http://schemas.microsoft.com/office/2007/relationships/media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srpskizurnal.com/2021/12/03/%D0%B0%D0%BD%D0%B0-%D0%B0%D1%85%D0%BC%D0%B0%D1%82%D0%BE%D0%B2%D0%B0-%D0%BF%D0%B5%D1%81%D0%BC%D0%B0-%D0%BF%D0%BE%D1%81%D0%BB%D0%B5%D0%B4%D1%9A%D0%B5%D0%B3-%D1%81%D1%83%D1%81%D1%80%D0%B5%D1%82%D0%B0/" TargetMode="External"/><Relationship Id="rId3" Type="http://schemas.microsoft.com/office/2007/relationships/hdphoto" Target="../media/hdphoto2.wdp"/><Relationship Id="rId7" Type="http://schemas.openxmlformats.org/officeDocument/2006/relationships/hyperlink" Target="https://ruverses.com/anna-akhmatova/song-of-the-final-meeting/11403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verses.com/anna-akhmatova/song-of-the-final-meeting/11953/" TargetMode="External"/><Relationship Id="rId5" Type="http://schemas.openxmlformats.org/officeDocument/2006/relationships/hyperlink" Target="https://ruverses.com/anna-akhmatova/song-of-the-final-meeting/9668/" TargetMode="External"/><Relationship Id="rId4" Type="http://schemas.openxmlformats.org/officeDocument/2006/relationships/hyperlink" Target="https://www.culture.ru/poems/8919/pesnya-poslednei-vstrechi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XsVf49fKwI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youtube.com/watch?v=HH6vbS8HdG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yiMA13Bv0bA" TargetMode="External"/><Relationship Id="rId5" Type="http://schemas.openxmlformats.org/officeDocument/2006/relationships/hyperlink" Target="https://www.youtube.com/watch?v=ileGYhPoFW0" TargetMode="External"/><Relationship Id="rId4" Type="http://schemas.openxmlformats.org/officeDocument/2006/relationships/hyperlink" Target="https://www.youtube.com/watch?v=F6Tgm9-RPh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1173296" y="1426423"/>
            <a:ext cx="9665076" cy="40051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918AF2-4B60-44FC-ABCB-7C2AF83FD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3834" y="149798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Атлас русской поэзии. Анна Ахматова, «Песня последней встречи»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C013083-5D02-4920-8D1A-2814FB289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9017" y="3957147"/>
            <a:ext cx="7247138" cy="1655762"/>
          </a:xfrm>
        </p:spPr>
        <p:txBody>
          <a:bodyPr>
            <a:norm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Над проектом работали: Колобаева Арина, Бурмистров Клим, Соколова Вера, Богачёва Яна, Ольховская Мария, Набиева Виктория. </a:t>
            </a:r>
          </a:p>
        </p:txBody>
      </p:sp>
    </p:spTree>
    <p:extLst>
      <p:ext uri="{BB962C8B-B14F-4D97-AF65-F5344CB8AC3E}">
        <p14:creationId xmlns="" xmlns:p14="http://schemas.microsoft.com/office/powerpoint/2010/main" val="205500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тение ахматовой">
            <a:hlinkClick r:id="" action="ppaction://media"/>
            <a:extLst>
              <a:ext uri="{FF2B5EF4-FFF2-40B4-BE49-F238E27FC236}">
                <a16:creationId xmlns="" xmlns:a16="http://schemas.microsoft.com/office/drawing/2014/main" id="{2322A201-386E-4E53-AE11-F98B121C29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93604" y="272928"/>
            <a:ext cx="6096000" cy="4572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E23C75C-5A74-4C21-9F5A-460FD86D85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1845"/>
          <a:stretch/>
        </p:blipFill>
        <p:spPr>
          <a:xfrm>
            <a:off x="681493" y="5744618"/>
            <a:ext cx="5404911" cy="36933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521A73-A52B-495B-89EC-8842AF958775}"/>
              </a:ext>
            </a:extLst>
          </p:cNvPr>
          <p:cNvSpPr txBox="1"/>
          <p:nvPr/>
        </p:nvSpPr>
        <p:spPr>
          <a:xfrm>
            <a:off x="651663" y="5753584"/>
            <a:ext cx="56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Запись чтения стихотворения актрисой Алисой Фрейндлих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E151B90-88AA-432C-8481-B5B2ACEDD2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1376"/>
          <a:stretch/>
        </p:blipFill>
        <p:spPr>
          <a:xfrm>
            <a:off x="6547280" y="263849"/>
            <a:ext cx="5149050" cy="1317473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F5C8F9A-B50E-45D5-8E74-E6AB65FB3F09}"/>
              </a:ext>
            </a:extLst>
          </p:cNvPr>
          <p:cNvSpPr txBox="1"/>
          <p:nvPr/>
        </p:nvSpPr>
        <p:spPr>
          <a:xfrm>
            <a:off x="6596109" y="263849"/>
            <a:ext cx="5051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Эти современные исполнения – пример того, как артисты нашего времени чтят классику и бережно переносят поэзию в музыкальный контекст, открывая её новой аудитории. </a:t>
            </a:r>
          </a:p>
        </p:txBody>
      </p:sp>
      <p:pic>
        <p:nvPicPr>
          <p:cNvPr id="5" name="Песня последней встречи2">
            <a:hlinkClick r:id="" action="ppaction://media"/>
            <a:extLst>
              <a:ext uri="{FF2B5EF4-FFF2-40B4-BE49-F238E27FC236}">
                <a16:creationId xmlns="" xmlns:a16="http://schemas.microsoft.com/office/drawing/2014/main" id="{B2FFEB64-7489-4328-B619-1136A49BE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0290702" y="5022584"/>
            <a:ext cx="1222153" cy="12221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3260BF9-5376-468E-BB4E-15B8BDF5D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alphaModFix amt="85000"/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67" y="4552986"/>
            <a:ext cx="2145341" cy="2161351"/>
          </a:xfrm>
          <a:prstGeom prst="rect">
            <a:avLst/>
          </a:prstGeom>
        </p:spPr>
      </p:pic>
      <p:pic>
        <p:nvPicPr>
          <p:cNvPr id="8" name="Эльмира_Галеева_＂Песня_последней_встречи＂_стихи_Анны_Ахматовой_vorolo1">
            <a:hlinkClick r:id="" action="ppaction://media"/>
            <a:extLst>
              <a:ext uri="{FF2B5EF4-FFF2-40B4-BE49-F238E27FC236}">
                <a16:creationId xmlns="" xmlns:a16="http://schemas.microsoft.com/office/drawing/2014/main" id="{A6F8B853-A8FC-4C21-8252-C89082026B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816024" y="2364638"/>
            <a:ext cx="1173380" cy="11733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9DDB48-A1CF-4169-8424-768521E95196}"/>
              </a:ext>
            </a:extLst>
          </p:cNvPr>
          <p:cNvSpPr txBox="1"/>
          <p:nvPr/>
        </p:nvSpPr>
        <p:spPr>
          <a:xfrm>
            <a:off x="6414879" y="1632912"/>
            <a:ext cx="5149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Эльмира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Галеева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- 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Песня последней встречи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77AF937-1487-4F91-9D57-C254D4937687}"/>
              </a:ext>
            </a:extLst>
          </p:cNvPr>
          <p:cNvSpPr txBox="1"/>
          <p:nvPr/>
        </p:nvSpPr>
        <p:spPr>
          <a:xfrm>
            <a:off x="6537638" y="3932427"/>
            <a:ext cx="502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Polnalyubvi - 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Песня последней встречи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  </a:t>
            </a:r>
            <a:endParaRPr lang="ru-RU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98B8BFD-9A23-4C21-A950-82AE00A9C898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046915" y="1769985"/>
            <a:ext cx="1866917" cy="2150616"/>
          </a:xfrm>
          <a:custGeom>
            <a:avLst/>
            <a:gdLst>
              <a:gd name="connsiteX0" fmla="*/ 0 w 1866917"/>
              <a:gd name="connsiteY0" fmla="*/ 0 h 2150616"/>
              <a:gd name="connsiteX1" fmla="*/ 584967 w 1866917"/>
              <a:gd name="connsiteY1" fmla="*/ 0 h 2150616"/>
              <a:gd name="connsiteX2" fmla="*/ 1207273 w 1866917"/>
              <a:gd name="connsiteY2" fmla="*/ 0 h 2150616"/>
              <a:gd name="connsiteX3" fmla="*/ 1866917 w 1866917"/>
              <a:gd name="connsiteY3" fmla="*/ 0 h 2150616"/>
              <a:gd name="connsiteX4" fmla="*/ 1866917 w 1866917"/>
              <a:gd name="connsiteY4" fmla="*/ 559160 h 2150616"/>
              <a:gd name="connsiteX5" fmla="*/ 1866917 w 1866917"/>
              <a:gd name="connsiteY5" fmla="*/ 1075308 h 2150616"/>
              <a:gd name="connsiteX6" fmla="*/ 1866917 w 1866917"/>
              <a:gd name="connsiteY6" fmla="*/ 1569950 h 2150616"/>
              <a:gd name="connsiteX7" fmla="*/ 1866917 w 1866917"/>
              <a:gd name="connsiteY7" fmla="*/ 2150616 h 2150616"/>
              <a:gd name="connsiteX8" fmla="*/ 1225942 w 1866917"/>
              <a:gd name="connsiteY8" fmla="*/ 2150616 h 2150616"/>
              <a:gd name="connsiteX9" fmla="*/ 640975 w 1866917"/>
              <a:gd name="connsiteY9" fmla="*/ 2150616 h 2150616"/>
              <a:gd name="connsiteX10" fmla="*/ 0 w 1866917"/>
              <a:gd name="connsiteY10" fmla="*/ 2150616 h 2150616"/>
              <a:gd name="connsiteX11" fmla="*/ 0 w 1866917"/>
              <a:gd name="connsiteY11" fmla="*/ 1677480 h 2150616"/>
              <a:gd name="connsiteX12" fmla="*/ 0 w 1866917"/>
              <a:gd name="connsiteY12" fmla="*/ 1182839 h 2150616"/>
              <a:gd name="connsiteX13" fmla="*/ 0 w 1866917"/>
              <a:gd name="connsiteY13" fmla="*/ 688197 h 2150616"/>
              <a:gd name="connsiteX14" fmla="*/ 0 w 1866917"/>
              <a:gd name="connsiteY14" fmla="*/ 0 h 215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66917" h="2150616" fill="none" extrusionOk="0">
                <a:moveTo>
                  <a:pt x="0" y="0"/>
                </a:moveTo>
                <a:cubicBezTo>
                  <a:pt x="252344" y="-5865"/>
                  <a:pt x="448782" y="21143"/>
                  <a:pt x="584967" y="0"/>
                </a:cubicBezTo>
                <a:cubicBezTo>
                  <a:pt x="721152" y="-21143"/>
                  <a:pt x="965332" y="16133"/>
                  <a:pt x="1207273" y="0"/>
                </a:cubicBezTo>
                <a:cubicBezTo>
                  <a:pt x="1449214" y="-16133"/>
                  <a:pt x="1560887" y="27076"/>
                  <a:pt x="1866917" y="0"/>
                </a:cubicBezTo>
                <a:cubicBezTo>
                  <a:pt x="1849676" y="186596"/>
                  <a:pt x="1877707" y="446916"/>
                  <a:pt x="1866917" y="559160"/>
                </a:cubicBezTo>
                <a:cubicBezTo>
                  <a:pt x="1856127" y="671404"/>
                  <a:pt x="1867101" y="914995"/>
                  <a:pt x="1866917" y="1075308"/>
                </a:cubicBezTo>
                <a:cubicBezTo>
                  <a:pt x="1866733" y="1235621"/>
                  <a:pt x="1855420" y="1405633"/>
                  <a:pt x="1866917" y="1569950"/>
                </a:cubicBezTo>
                <a:cubicBezTo>
                  <a:pt x="1878414" y="1734267"/>
                  <a:pt x="1858790" y="1995375"/>
                  <a:pt x="1866917" y="2150616"/>
                </a:cubicBezTo>
                <a:cubicBezTo>
                  <a:pt x="1547237" y="2120317"/>
                  <a:pt x="1432689" y="2142799"/>
                  <a:pt x="1225942" y="2150616"/>
                </a:cubicBezTo>
                <a:cubicBezTo>
                  <a:pt x="1019196" y="2158433"/>
                  <a:pt x="770796" y="2153895"/>
                  <a:pt x="640975" y="2150616"/>
                </a:cubicBezTo>
                <a:cubicBezTo>
                  <a:pt x="511154" y="2147337"/>
                  <a:pt x="311666" y="2178079"/>
                  <a:pt x="0" y="2150616"/>
                </a:cubicBezTo>
                <a:cubicBezTo>
                  <a:pt x="-13438" y="1972210"/>
                  <a:pt x="-3792" y="1824675"/>
                  <a:pt x="0" y="1677480"/>
                </a:cubicBezTo>
                <a:cubicBezTo>
                  <a:pt x="3792" y="1530285"/>
                  <a:pt x="2487" y="1405784"/>
                  <a:pt x="0" y="1182839"/>
                </a:cubicBezTo>
                <a:cubicBezTo>
                  <a:pt x="-2487" y="959894"/>
                  <a:pt x="-10720" y="816137"/>
                  <a:pt x="0" y="688197"/>
                </a:cubicBezTo>
                <a:cubicBezTo>
                  <a:pt x="10720" y="560257"/>
                  <a:pt x="15781" y="138087"/>
                  <a:pt x="0" y="0"/>
                </a:cubicBezTo>
                <a:close/>
              </a:path>
              <a:path w="1866917" h="2150616" stroke="0" extrusionOk="0">
                <a:moveTo>
                  <a:pt x="0" y="0"/>
                </a:moveTo>
                <a:cubicBezTo>
                  <a:pt x="185075" y="5226"/>
                  <a:pt x="457544" y="19407"/>
                  <a:pt x="622306" y="0"/>
                </a:cubicBezTo>
                <a:cubicBezTo>
                  <a:pt x="787068" y="-19407"/>
                  <a:pt x="1027661" y="29938"/>
                  <a:pt x="1263281" y="0"/>
                </a:cubicBezTo>
                <a:cubicBezTo>
                  <a:pt x="1498902" y="-29938"/>
                  <a:pt x="1706604" y="-11042"/>
                  <a:pt x="1866917" y="0"/>
                </a:cubicBezTo>
                <a:cubicBezTo>
                  <a:pt x="1863936" y="169891"/>
                  <a:pt x="1852352" y="300276"/>
                  <a:pt x="1866917" y="537654"/>
                </a:cubicBezTo>
                <a:cubicBezTo>
                  <a:pt x="1881482" y="775032"/>
                  <a:pt x="1844624" y="895685"/>
                  <a:pt x="1866917" y="1032296"/>
                </a:cubicBezTo>
                <a:cubicBezTo>
                  <a:pt x="1889210" y="1168907"/>
                  <a:pt x="1861270" y="1310737"/>
                  <a:pt x="1866917" y="1526937"/>
                </a:cubicBezTo>
                <a:cubicBezTo>
                  <a:pt x="1872564" y="1743137"/>
                  <a:pt x="1885273" y="1857581"/>
                  <a:pt x="1866917" y="2150616"/>
                </a:cubicBezTo>
                <a:cubicBezTo>
                  <a:pt x="1592200" y="2136629"/>
                  <a:pt x="1483992" y="2142607"/>
                  <a:pt x="1300619" y="2150616"/>
                </a:cubicBezTo>
                <a:cubicBezTo>
                  <a:pt x="1117246" y="2158625"/>
                  <a:pt x="929793" y="2142154"/>
                  <a:pt x="678313" y="2150616"/>
                </a:cubicBezTo>
                <a:cubicBezTo>
                  <a:pt x="426833" y="2159078"/>
                  <a:pt x="147397" y="2128781"/>
                  <a:pt x="0" y="2150616"/>
                </a:cubicBezTo>
                <a:cubicBezTo>
                  <a:pt x="-18534" y="2001770"/>
                  <a:pt x="-6836" y="1780619"/>
                  <a:pt x="0" y="1655974"/>
                </a:cubicBezTo>
                <a:cubicBezTo>
                  <a:pt x="6836" y="1531329"/>
                  <a:pt x="-8448" y="1258828"/>
                  <a:pt x="0" y="1096814"/>
                </a:cubicBezTo>
                <a:cubicBezTo>
                  <a:pt x="8448" y="934800"/>
                  <a:pt x="-20120" y="800722"/>
                  <a:pt x="0" y="602172"/>
                </a:cubicBezTo>
                <a:cubicBezTo>
                  <a:pt x="20120" y="403622"/>
                  <a:pt x="8575" y="136953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="" xmlns:ask="http://schemas.microsoft.com/office/drawing/2018/sketchyshapes" sd="6805696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4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09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6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608F388-EA46-467B-B87F-EE157CCC71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1327"/>
          <a:stretch/>
        </p:blipFill>
        <p:spPr>
          <a:xfrm>
            <a:off x="1960989" y="144272"/>
            <a:ext cx="7814299" cy="797021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6C4B83-776C-49C1-868E-DBEC88998B01}"/>
              </a:ext>
            </a:extLst>
          </p:cNvPr>
          <p:cNvSpPr txBox="1"/>
          <p:nvPr/>
        </p:nvSpPr>
        <p:spPr>
          <a:xfrm>
            <a:off x="2229700" y="-139366"/>
            <a:ext cx="7588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400" dirty="0">
                <a:latin typeface="Monotype Corsiva" panose="03010101010201010101" pitchFamily="66" charset="0"/>
              </a:rPr>
              <a:t>Музыкальное исполнение </a:t>
            </a:r>
            <a:r>
              <a:rPr lang="en-US" sz="2400" dirty="0" err="1">
                <a:latin typeface="Monotype Corsiva" panose="03010101010201010101" pitchFamily="66" charset="0"/>
              </a:rPr>
              <a:t>polnalyubvi</a:t>
            </a:r>
            <a:r>
              <a:rPr lang="ru-RU" sz="2400" dirty="0">
                <a:latin typeface="Monotype Corsiva" panose="03010101010201010101" pitchFamily="66" charset="0"/>
              </a:rPr>
              <a:t> вдохновило многих авторов на создание видео с отобранными </a:t>
            </a:r>
            <a:r>
              <a:rPr lang="ru-RU" sz="2400" dirty="0" smtClean="0">
                <a:latin typeface="Monotype Corsiva" panose="03010101010201010101" pitchFamily="66" charset="0"/>
              </a:rPr>
              <a:t>видео-</a:t>
            </a:r>
            <a:r>
              <a:rPr lang="en-US" sz="2400" dirty="0" smtClean="0">
                <a:latin typeface="Monotype Corsiva" panose="03010101010201010101" pitchFamily="66" charset="0"/>
              </a:rPr>
              <a:t>/</a:t>
            </a:r>
            <a:r>
              <a:rPr lang="ru-RU" sz="2400" dirty="0" err="1">
                <a:latin typeface="Monotype Corsiva" panose="03010101010201010101" pitchFamily="66" charset="0"/>
              </a:rPr>
              <a:t>фотосценами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1201A66-F5F4-459C-BE84-95029B49DF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3" y="1039230"/>
            <a:ext cx="8202967" cy="4632264"/>
          </a:xfrm>
          <a:prstGeom prst="rect">
            <a:avLst/>
          </a:prstGeom>
          <a:ln w="19050">
            <a:solidFill>
              <a:schemeClr val="tx1">
                <a:alpha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3097321-CF36-4C93-B60D-2E60FDB4911D}"/>
              </a:ext>
            </a:extLst>
          </p:cNvPr>
          <p:cNvSpPr txBox="1"/>
          <p:nvPr/>
        </p:nvSpPr>
        <p:spPr>
          <a:xfrm>
            <a:off x="1737431" y="5671494"/>
            <a:ext cx="598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Источник: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YouTube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, «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Violet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Evergarden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 песня последней встречи», по мотивам популярного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аниме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 «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Вайолет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Эвергарден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»</a:t>
            </a:r>
          </a:p>
        </p:txBody>
      </p:sp>
      <p:sp>
        <p:nvSpPr>
          <p:cNvPr id="7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11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89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403(1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97314" y="8965"/>
            <a:ext cx="9096186" cy="68221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12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6EC8288-A766-43FE-B79A-0D3F752B7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67" y="325775"/>
            <a:ext cx="9959865" cy="5507219"/>
          </a:xfrm>
          <a:prstGeom prst="rect">
            <a:avLst/>
          </a:prstGeom>
          <a:ln w="19050">
            <a:solidFill>
              <a:schemeClr val="tx1">
                <a:alpha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A16C4DF-31B0-4167-AA8A-A7AB75717C93}"/>
              </a:ext>
            </a:extLst>
          </p:cNvPr>
          <p:cNvSpPr txBox="1"/>
          <p:nvPr/>
        </p:nvSpPr>
        <p:spPr>
          <a:xfrm>
            <a:off x="1080986" y="5885894"/>
            <a:ext cx="690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Источник: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YouTube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, по мотивам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манхвы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 «Небылица мачехи»</a:t>
            </a:r>
            <a:endParaRPr lang="ru-RU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13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337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5A45F50-769E-4B0D-A68A-22D8A4FFE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2" y="281384"/>
            <a:ext cx="9981908" cy="5519408"/>
          </a:xfrm>
          <a:prstGeom prst="rect">
            <a:avLst/>
          </a:prstGeom>
          <a:ln w="19050">
            <a:solidFill>
              <a:schemeClr val="tx1">
                <a:alpha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3F2062-A717-4FCD-84A2-AA04EF505492}"/>
              </a:ext>
            </a:extLst>
          </p:cNvPr>
          <p:cNvSpPr txBox="1"/>
          <p:nvPr/>
        </p:nvSpPr>
        <p:spPr>
          <a:xfrm>
            <a:off x="1034596" y="5858568"/>
            <a:ext cx="705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Источник: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YouTube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, по мотивам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манхвы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 «Небылица мачехи»</a:t>
            </a:r>
            <a:endParaRPr lang="ru-RU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14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2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C9208A9-645E-4E56-B892-2DDF27035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76" y="354778"/>
            <a:ext cx="9931429" cy="5491496"/>
          </a:xfrm>
          <a:prstGeom prst="rect">
            <a:avLst/>
          </a:prstGeom>
          <a:ln w="19050">
            <a:solidFill>
              <a:schemeClr val="tx1">
                <a:alpha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0520C0A-AE00-42FC-8C4D-4D219A0D4251}"/>
              </a:ext>
            </a:extLst>
          </p:cNvPr>
          <p:cNvSpPr txBox="1"/>
          <p:nvPr/>
        </p:nvSpPr>
        <p:spPr>
          <a:xfrm>
            <a:off x="992820" y="5939161"/>
            <a:ext cx="71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Источник: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YouTube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, по мотивам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манхвы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 Narrow" panose="020B0606020202030204" pitchFamily="34" charset="0"/>
              </a:rPr>
              <a:t> «Небылица мачехи»</a:t>
            </a:r>
            <a:endParaRPr lang="ru-RU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15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8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735106" y="2034987"/>
            <a:ext cx="11053482" cy="2420471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91826" y="134482"/>
            <a:ext cx="10515600" cy="3800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3000" dirty="0" smtClean="0"/>
              <a:t>Мы задали одинаковый </a:t>
            </a:r>
            <a:r>
              <a:rPr lang="ru-RU" sz="3000" dirty="0" err="1" smtClean="0"/>
              <a:t>промпт</a:t>
            </a:r>
            <a:r>
              <a:rPr lang="ru-RU" sz="3000" dirty="0" smtClean="0"/>
              <a:t> нескольким ИИ, попросив их проиллюстрировать стихотворение Анны Ахматовой </a:t>
            </a:r>
            <a:r>
              <a:rPr lang="en-US" sz="3000" dirty="0" smtClean="0"/>
              <a:t>“</a:t>
            </a:r>
            <a:r>
              <a:rPr lang="ru-RU" sz="3000" dirty="0" smtClean="0"/>
              <a:t>Песня последней встречи</a:t>
            </a:r>
            <a:r>
              <a:rPr lang="en-US" sz="3000" dirty="0" smtClean="0"/>
              <a:t>”.</a:t>
            </a:r>
            <a:endParaRPr kumimoji="0" lang="ru-RU" sz="3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16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3827929" y="1183341"/>
            <a:ext cx="3541059" cy="1398494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FAFE87E-9628-40BC-B2B3-9D8D65355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57" y="201542"/>
            <a:ext cx="3211527" cy="3211527"/>
          </a:xfrm>
          <a:prstGeom prst="rect">
            <a:avLst/>
          </a:prstGeom>
          <a:ln w="12700">
            <a:solidFill>
              <a:schemeClr val="tx1">
                <a:alpha val="7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D21CCB9-AA0F-40AD-B3BA-816713187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61" y="3601720"/>
            <a:ext cx="5601811" cy="3054738"/>
          </a:xfrm>
          <a:prstGeom prst="rect">
            <a:avLst/>
          </a:prstGeom>
          <a:ln w="12700">
            <a:solidFill>
              <a:schemeClr val="tx1">
                <a:alpha val="7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F4AD7E2-3745-418E-A442-ADA41FA439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15" y="77025"/>
            <a:ext cx="4121705" cy="6184973"/>
          </a:xfrm>
          <a:prstGeom prst="rect">
            <a:avLst/>
          </a:prstGeom>
          <a:ln w="12700">
            <a:solidFill>
              <a:schemeClr val="tx1">
                <a:alpha val="7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D549FC9-1CF0-4EF7-86BC-7300054FF69F}"/>
              </a:ext>
            </a:extLst>
          </p:cNvPr>
          <p:cNvSpPr txBox="1"/>
          <p:nvPr/>
        </p:nvSpPr>
        <p:spPr>
          <a:xfrm>
            <a:off x="4027355" y="1287565"/>
            <a:ext cx="3521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Так текст Анны Ахматовой видит искусственный интеллект: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1</a:t>
            </a:r>
            <a:r>
              <a:rPr lang="ru-RU" sz="3000" dirty="0" smtClean="0">
                <a:solidFill>
                  <a:schemeClr val="tx1"/>
                </a:solidFill>
              </a:rPr>
              <a:t>7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02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D71683B-EFA1-4E59-9852-54814AA93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00" y="511374"/>
            <a:ext cx="6160363" cy="6160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307998-02C4-49B8-AF20-4DC3529B32BB}"/>
              </a:ext>
            </a:extLst>
          </p:cNvPr>
          <p:cNvSpPr txBox="1"/>
          <p:nvPr/>
        </p:nvSpPr>
        <p:spPr>
          <a:xfrm>
            <a:off x="5242262" y="49709"/>
            <a:ext cx="218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YandexGPT</a:t>
            </a:r>
            <a:endParaRPr lang="ru-RU" sz="2400" b="1" dirty="0">
              <a:cs typeface="Adobe Devanagari" panose="02040503050201020203" pitchFamily="18" charset="0"/>
            </a:endParaRPr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1</a:t>
            </a:r>
            <a:r>
              <a:rPr lang="ru-RU" sz="3000" dirty="0" smtClean="0">
                <a:solidFill>
                  <a:schemeClr val="tx1"/>
                </a:solidFill>
              </a:rPr>
              <a:t>8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56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F9B0B2F-D84E-4B64-9302-0A58B7CB6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24" y="400110"/>
            <a:ext cx="4226357" cy="6342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1A5874-B8AF-4634-856B-57F6F7BB5E31}"/>
              </a:ext>
            </a:extLst>
          </p:cNvPr>
          <p:cNvSpPr txBox="1"/>
          <p:nvPr/>
        </p:nvSpPr>
        <p:spPr>
          <a:xfrm>
            <a:off x="5211192" y="-26044"/>
            <a:ext cx="199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ChatGPT</a:t>
            </a:r>
            <a:endParaRPr lang="ru-RU" sz="2400" b="1" dirty="0">
              <a:cs typeface="Adobe Devanagari" panose="02040503050201020203" pitchFamily="18" charset="0"/>
            </a:endParaRPr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1</a:t>
            </a:r>
            <a:r>
              <a:rPr lang="ru-RU" sz="3000" dirty="0" smtClean="0">
                <a:solidFill>
                  <a:schemeClr val="tx1"/>
                </a:solidFill>
              </a:rPr>
              <a:t>9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3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26895" y="5774305"/>
            <a:ext cx="3720352" cy="4472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5835134"/>
            <a:ext cx="3963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Уральский гуманитарный институт </a:t>
            </a:r>
            <a:r>
              <a:rPr lang="ru-RU" sz="1600" b="1" dirty="0" err="1" smtClean="0"/>
              <a:t>УрФУ</a:t>
            </a:r>
            <a:endParaRPr lang="ru-RU" sz="1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26895" y="3724579"/>
            <a:ext cx="10981765" cy="1887327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25809" y="144469"/>
            <a:ext cx="10310497" cy="3306943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965" y="171449"/>
            <a:ext cx="12191999" cy="421957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+mn-lt"/>
                <a:cs typeface="Arial" pitchFamily="34" charset="0"/>
              </a:rPr>
              <a:t>Бурмистров Клим - </a:t>
            </a:r>
            <a:r>
              <a:rPr lang="ru-RU" sz="3600" b="1" dirty="0" err="1" smtClean="0">
                <a:latin typeface="+mn-lt"/>
                <a:cs typeface="Arial" pitchFamily="34" charset="0"/>
              </a:rPr>
              <a:t>burmistrovklimusik@gmail.com</a:t>
            </a:r>
            <a:r>
              <a:rPr lang="ru-RU" sz="3600" b="1" dirty="0" smtClean="0">
                <a:latin typeface="+mn-lt"/>
                <a:cs typeface="Arial" pitchFamily="34" charset="0"/>
              </a:rPr>
              <a:t> </a:t>
            </a:r>
            <a:br>
              <a:rPr lang="ru-RU" sz="3600" b="1" dirty="0" smtClean="0">
                <a:latin typeface="+mn-lt"/>
                <a:cs typeface="Arial" pitchFamily="34" charset="0"/>
              </a:rPr>
            </a:br>
            <a:r>
              <a:rPr lang="ru-RU" sz="3600" b="1" dirty="0" smtClean="0">
                <a:latin typeface="+mn-lt"/>
                <a:cs typeface="Arial" pitchFamily="34" charset="0"/>
              </a:rPr>
              <a:t>Колобаева Арина - arvnkolllllll434@gmail.com</a:t>
            </a:r>
            <a:br>
              <a:rPr lang="ru-RU" sz="3600" b="1" dirty="0" smtClean="0">
                <a:latin typeface="+mn-lt"/>
                <a:cs typeface="Arial" pitchFamily="34" charset="0"/>
              </a:rPr>
            </a:br>
            <a:r>
              <a:rPr lang="ru-RU" sz="3600" b="1" dirty="0" smtClean="0">
                <a:latin typeface="+mn-lt"/>
                <a:cs typeface="Arial" pitchFamily="34" charset="0"/>
              </a:rPr>
              <a:t>Ольховская Мария - mariaolhovskaa991@gmail.com</a:t>
            </a:r>
            <a:br>
              <a:rPr lang="ru-RU" sz="3600" b="1" dirty="0" smtClean="0">
                <a:latin typeface="+mn-lt"/>
                <a:cs typeface="Arial" pitchFamily="34" charset="0"/>
              </a:rPr>
            </a:br>
            <a:r>
              <a:rPr lang="ru-RU" sz="3600" b="1" dirty="0" smtClean="0">
                <a:latin typeface="+mn-lt"/>
                <a:cs typeface="Arial" pitchFamily="34" charset="0"/>
              </a:rPr>
              <a:t>Набиева Виктория - viktorianabieva39@gmail.com</a:t>
            </a:r>
            <a:br>
              <a:rPr lang="ru-RU" sz="3600" b="1" dirty="0" smtClean="0">
                <a:latin typeface="+mn-lt"/>
                <a:cs typeface="Arial" pitchFamily="34" charset="0"/>
              </a:rPr>
            </a:br>
            <a:r>
              <a:rPr lang="ru-RU" sz="3600" b="1" dirty="0" smtClean="0">
                <a:latin typeface="+mn-lt"/>
                <a:cs typeface="Arial" pitchFamily="34" charset="0"/>
              </a:rPr>
              <a:t>Соколова Вера - Svera7344@gmail.com</a:t>
            </a:r>
            <a:br>
              <a:rPr lang="ru-RU" sz="3600" b="1" dirty="0" smtClean="0">
                <a:latin typeface="+mn-lt"/>
                <a:cs typeface="Arial" pitchFamily="34" charset="0"/>
              </a:rPr>
            </a:br>
            <a:r>
              <a:rPr lang="ru-RU" sz="3600" b="1" dirty="0" smtClean="0">
                <a:latin typeface="+mn-lt"/>
                <a:cs typeface="Arial" pitchFamily="34" charset="0"/>
              </a:rPr>
              <a:t>Богачёва Яна - </a:t>
            </a:r>
            <a:r>
              <a:rPr lang="ru-RU" sz="3600" b="1" dirty="0" err="1" smtClean="0">
                <a:latin typeface="+mn-lt"/>
                <a:cs typeface="Arial" pitchFamily="34" charset="0"/>
              </a:rPr>
              <a:t>yanabogchyova@yandex.ru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247936"/>
            <a:ext cx="10991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Ицкович Татьяна Викторовна (научный руководитель)</a:t>
            </a:r>
            <a:br>
              <a:rPr lang="ru-RU" sz="3600" b="1" dirty="0" smtClean="0"/>
            </a:br>
            <a:r>
              <a:rPr lang="ru-RU" sz="3600" b="1" dirty="0" err="1" smtClean="0"/>
              <a:t>Бранко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Тошович</a:t>
            </a:r>
            <a:r>
              <a:rPr lang="ru-RU" sz="3600" b="1" dirty="0" smtClean="0"/>
              <a:t> (идейный вдохновитель)</a:t>
            </a:r>
            <a:br>
              <a:rPr lang="ru-RU" sz="3600" b="1" dirty="0" smtClean="0"/>
            </a:br>
            <a:r>
              <a:rPr lang="ru-RU" sz="3600" b="1" dirty="0" smtClean="0"/>
              <a:t>Бортников Вячеслав Игоревич (</a:t>
            </a:r>
            <a:r>
              <a:rPr lang="ru-RU" sz="3600" b="1" dirty="0" err="1" smtClean="0"/>
              <a:t>соруководитель</a:t>
            </a:r>
            <a:r>
              <a:rPr lang="ru-RU" sz="3600" b="1" dirty="0" smtClean="0"/>
              <a:t>)</a:t>
            </a:r>
            <a:endParaRPr lang="ru-RU" sz="3600" dirty="0"/>
          </a:p>
        </p:txBody>
      </p:sp>
      <p:sp>
        <p:nvSpPr>
          <p:cNvPr id="11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F8189E5-3E6F-4A96-B325-AAE8D5B28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29" y="700457"/>
            <a:ext cx="10007262" cy="54570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9E515A0-F3CF-46A8-B879-D772E0878E3D}"/>
              </a:ext>
            </a:extLst>
          </p:cNvPr>
          <p:cNvSpPr txBox="1"/>
          <p:nvPr/>
        </p:nvSpPr>
        <p:spPr>
          <a:xfrm>
            <a:off x="5370990" y="132849"/>
            <a:ext cx="229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Gemini</a:t>
            </a:r>
            <a:endParaRPr lang="ru-RU" sz="2400" b="1" dirty="0">
              <a:cs typeface="Adobe Devanagari" panose="02040503050201020203" pitchFamily="18" charset="0"/>
            </a:endParaRPr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ru-RU" sz="3000" dirty="0" smtClean="0">
                <a:solidFill>
                  <a:schemeClr val="tx1"/>
                </a:solidFill>
              </a:rPr>
              <a:t>20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85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B2D8D80-4C51-4F16-8BA6-0DB860FEF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27" y="549858"/>
            <a:ext cx="3838853" cy="5758279"/>
          </a:xfrm>
          <a:prstGeom prst="rect">
            <a:avLst/>
          </a:prstGeom>
        </p:spPr>
      </p:pic>
      <p:pic>
        <p:nvPicPr>
          <p:cNvPr id="4" name="grok-video-fe0c3a2e-e4ee-4d25-b36b-fed3e4a99dd3 (1)">
            <a:hlinkClick r:id="" action="ppaction://media"/>
            <a:extLst>
              <a:ext uri="{FF2B5EF4-FFF2-40B4-BE49-F238E27FC236}">
                <a16:creationId xmlns="" xmlns:a16="http://schemas.microsoft.com/office/drawing/2014/main" id="{5DA1553A-8930-46F6-982F-DAE829712A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97882" y="549859"/>
            <a:ext cx="3883490" cy="57582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28F08FF-06BD-4705-B53F-4A101F83D375}"/>
              </a:ext>
            </a:extLst>
          </p:cNvPr>
          <p:cNvSpPr txBox="1"/>
          <p:nvPr/>
        </p:nvSpPr>
        <p:spPr>
          <a:xfrm>
            <a:off x="2938509" y="88193"/>
            <a:ext cx="636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Иллюстрации в стиле разных направлений живописи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06D8946-0C11-4A00-AA9A-03EF4F0BBB71}"/>
              </a:ext>
            </a:extLst>
          </p:cNvPr>
          <p:cNvSpPr txBox="1"/>
          <p:nvPr/>
        </p:nvSpPr>
        <p:spPr>
          <a:xfrm>
            <a:off x="1570613" y="6299257"/>
            <a:ext cx="4651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Импрессионизм</a:t>
            </a:r>
            <a:r>
              <a:rPr lang="ru-RU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,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ChatGPT</a:t>
            </a:r>
            <a:endParaRPr lang="ru-RU" sz="24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8CF4B00-D6CC-4966-B038-AD271C59F320}"/>
              </a:ext>
            </a:extLst>
          </p:cNvPr>
          <p:cNvSpPr txBox="1"/>
          <p:nvPr/>
        </p:nvSpPr>
        <p:spPr>
          <a:xfrm>
            <a:off x="7050878" y="6299258"/>
            <a:ext cx="514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Оживлённый вариант</a:t>
            </a:r>
            <a:r>
              <a:rPr lang="ru-RU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,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Grok</a:t>
            </a:r>
            <a:endParaRPr lang="ru-RU" sz="24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2</a:t>
            </a:r>
            <a:r>
              <a:rPr lang="ru-RU" sz="3000" dirty="0" smtClean="0">
                <a:solidFill>
                  <a:schemeClr val="tx1"/>
                </a:solidFill>
              </a:rPr>
              <a:t>1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700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BE037BD-8ADB-4404-A6C9-AF770D753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2" y="173113"/>
            <a:ext cx="4139953" cy="62099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EFABD61-3A28-420E-A2D7-05A1D828D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67" y="173113"/>
            <a:ext cx="4139954" cy="6209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6DE4D55-EF78-4FC0-BC9F-AD01CD8B8CA9}"/>
              </a:ext>
            </a:extLst>
          </p:cNvPr>
          <p:cNvSpPr txBox="1"/>
          <p:nvPr/>
        </p:nvSpPr>
        <p:spPr>
          <a:xfrm>
            <a:off x="5495278" y="13289"/>
            <a:ext cx="292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ChatGPT</a:t>
            </a:r>
            <a:endParaRPr lang="ru-RU" sz="24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66705A-5818-4AC8-9239-4759AE268EE1}"/>
              </a:ext>
            </a:extLst>
          </p:cNvPr>
          <p:cNvSpPr txBox="1"/>
          <p:nvPr/>
        </p:nvSpPr>
        <p:spPr>
          <a:xfrm>
            <a:off x="1917577" y="6383043"/>
            <a:ext cx="385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Абстракционизм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5FAECC9-9F00-4F37-9BBD-21D4FEB9DF26}"/>
              </a:ext>
            </a:extLst>
          </p:cNvPr>
          <p:cNvSpPr txBox="1"/>
          <p:nvPr/>
        </p:nvSpPr>
        <p:spPr>
          <a:xfrm>
            <a:off x="8273988" y="6374166"/>
            <a:ext cx="369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Экспрессионизм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2</a:t>
            </a:r>
            <a:r>
              <a:rPr lang="ru-RU" sz="3000" dirty="0" smtClean="0">
                <a:solidFill>
                  <a:schemeClr val="tx1"/>
                </a:solidFill>
              </a:rPr>
              <a:t>2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97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735106" y="2026024"/>
            <a:ext cx="11026588" cy="242047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543" y="457211"/>
            <a:ext cx="10515600" cy="3800475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>Изучая </a:t>
            </a:r>
            <a:r>
              <a:rPr lang="en-US" sz="3000" b="1" dirty="0" smtClean="0"/>
              <a:t>“</a:t>
            </a:r>
            <a:r>
              <a:rPr lang="ru-RU" sz="3000" b="1" dirty="0" smtClean="0"/>
              <a:t>Песню последней встречи</a:t>
            </a:r>
            <a:r>
              <a:rPr lang="en-US" sz="3000" b="1" dirty="0" smtClean="0"/>
              <a:t>” </a:t>
            </a:r>
            <a:r>
              <a:rPr lang="ru-RU" sz="3000" b="1" dirty="0" smtClean="0"/>
              <a:t>Анны Ахматовой, мы создали собственную ментальную карту, демонстрирующую различные ассоциативные и идейные образы стихотворения.</a:t>
            </a:r>
            <a:br>
              <a:rPr lang="ru-RU" sz="3000" b="1" dirty="0" smtClean="0"/>
            </a:br>
            <a:endParaRPr lang="ru-RU" sz="3000" b="1" dirty="0"/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2</a:t>
            </a:r>
            <a:r>
              <a:rPr lang="ru-RU" sz="3000" dirty="0" smtClean="0">
                <a:solidFill>
                  <a:schemeClr val="tx1"/>
                </a:solidFill>
              </a:rPr>
              <a:t>3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hoto_2026-03-30_02-51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0540" y="1102956"/>
            <a:ext cx="8892989" cy="5558118"/>
          </a:xfr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2B0A4E7-0BA8-42BB-9FFB-6DAF8B034AF7}"/>
              </a:ext>
            </a:extLst>
          </p:cNvPr>
          <p:cNvSpPr txBox="1"/>
          <p:nvPr/>
        </p:nvSpPr>
        <p:spPr>
          <a:xfrm>
            <a:off x="4073894" y="159798"/>
            <a:ext cx="635206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Ментальная карта</a:t>
            </a:r>
          </a:p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j-lt"/>
              </a:rPr>
              <a:t>(Ольховская Мария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j-lt"/>
              </a:rPr>
              <a:t>)</a:t>
            </a:r>
            <a:endParaRPr lang="ru-RU" sz="25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+mj-lt"/>
            </a:endParaRPr>
          </a:p>
        </p:txBody>
      </p:sp>
      <p:sp>
        <p:nvSpPr>
          <p:cNvPr id="4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2</a:t>
            </a:r>
            <a:r>
              <a:rPr lang="ru-RU" sz="3000" dirty="0" smtClean="0">
                <a:solidFill>
                  <a:schemeClr val="tx1"/>
                </a:solidFill>
              </a:rPr>
              <a:t>4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735106" y="2026024"/>
            <a:ext cx="11026588" cy="242047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547" y="2178425"/>
            <a:ext cx="10515600" cy="2510118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/>
              <a:t>Для создания ментальной карты с помощью ИИ мы попросили </a:t>
            </a:r>
            <a:r>
              <a:rPr lang="en-US" sz="3300" b="1" dirty="0" err="1" smtClean="0"/>
              <a:t>ChatGPT</a:t>
            </a:r>
            <a:r>
              <a:rPr lang="en-US" sz="3300" b="1" dirty="0" smtClean="0"/>
              <a:t> </a:t>
            </a:r>
            <a:r>
              <a:rPr lang="ru-RU" sz="3300" b="1" dirty="0" smtClean="0"/>
              <a:t>описать, какие эмоции передаёт стихотворение, какие темы поднимает, какие художественные детали спрятаны в тексте, как и кем исполнялось или адаптировалось стихотворение.</a:t>
            </a:r>
            <a:r>
              <a:rPr lang="ru-RU" sz="3000" b="1" dirty="0" smtClean="0"/>
              <a:t/>
            </a:r>
            <a:br>
              <a:rPr lang="ru-RU" sz="3000" b="1" dirty="0" smtClean="0"/>
            </a:br>
            <a:endParaRPr lang="ru-RU" sz="3000" b="1" dirty="0"/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2</a:t>
            </a:r>
            <a:r>
              <a:rPr lang="ru-RU" sz="3000" dirty="0" smtClean="0">
                <a:solidFill>
                  <a:schemeClr val="tx1"/>
                </a:solidFill>
              </a:rPr>
              <a:t>5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920\Desktop\Проект с В. Ицкович, и Бранко Тошовичем, и ребятами\Ментальная карта АХМАТОВА ПП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824" y="743272"/>
            <a:ext cx="8915401" cy="594327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B0A4E7-0BA8-42BB-9FFB-6DAF8B034AF7}"/>
              </a:ext>
            </a:extLst>
          </p:cNvPr>
          <p:cNvSpPr txBox="1"/>
          <p:nvPr/>
        </p:nvSpPr>
        <p:spPr>
          <a:xfrm>
            <a:off x="4172505" y="159798"/>
            <a:ext cx="5672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Ментальная карта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j-lt"/>
              </a:rPr>
              <a:t>(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j-lt"/>
              </a:rPr>
              <a:t>ChatGPT)</a:t>
            </a:r>
            <a:endParaRPr lang="ru-RU" sz="28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+mj-lt"/>
            </a:endParaRPr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ru-RU" sz="3000" dirty="0" smtClean="0">
                <a:solidFill>
                  <a:schemeClr val="tx1"/>
                </a:solidFill>
              </a:rPr>
              <a:t>26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49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1766048" y="243082"/>
            <a:ext cx="8525434" cy="626494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815788" y="1174395"/>
            <a:ext cx="10560424" cy="468854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D1CE38-20BE-4917-B879-CBA280D28B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-6000" contrast="-1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7278" b="83171"/>
          <a:stretch/>
        </p:blipFill>
        <p:spPr>
          <a:xfrm>
            <a:off x="6185656" y="1180594"/>
            <a:ext cx="5569043" cy="4673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7D1CE38-20BE-4917-B879-CBA280D28B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-6000" contrast="-1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7278" b="83171"/>
          <a:stretch/>
        </p:blipFill>
        <p:spPr>
          <a:xfrm>
            <a:off x="824752" y="1189558"/>
            <a:ext cx="5569043" cy="4664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292259"/>
            <a:ext cx="5181600" cy="458860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Ментальная карта 1</a:t>
            </a:r>
          </a:p>
          <a:p>
            <a:pPr algn="ctr">
              <a:buNone/>
            </a:pPr>
            <a:r>
              <a:rPr lang="ru-RU" b="1" dirty="0" smtClean="0"/>
              <a:t>(Марии Ольховской):</a:t>
            </a:r>
          </a:p>
          <a:p>
            <a:r>
              <a:rPr lang="ru-RU" dirty="0" smtClean="0"/>
              <a:t>показывает важную дату - год публикации (1912) стихотворения;</a:t>
            </a:r>
          </a:p>
          <a:p>
            <a:r>
              <a:rPr lang="ru-RU" dirty="0" smtClean="0"/>
              <a:t>рассказывает о дебютном сборнике "Вечер</a:t>
            </a:r>
            <a:r>
              <a:rPr lang="ru-RU" dirty="0" smtClean="0"/>
              <a:t>";</a:t>
            </a:r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292260"/>
            <a:ext cx="5181600" cy="46244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Ментальная карта 2</a:t>
            </a:r>
          </a:p>
          <a:p>
            <a:pPr algn="ctr">
              <a:buNone/>
            </a:pPr>
            <a:r>
              <a:rPr lang="ru-RU" b="1" dirty="0" smtClean="0"/>
              <a:t>(ИИ, </a:t>
            </a:r>
            <a:r>
              <a:rPr lang="ru-RU" b="1" dirty="0" err="1" smtClean="0"/>
              <a:t>ChatGPT</a:t>
            </a:r>
            <a:r>
              <a:rPr lang="ru-RU" b="1" dirty="0" smtClean="0"/>
              <a:t>):</a:t>
            </a:r>
          </a:p>
          <a:p>
            <a:r>
              <a:rPr lang="ru-RU" dirty="0" smtClean="0"/>
              <a:t>показывает конкретный год создания (1911) стихотворения;</a:t>
            </a:r>
          </a:p>
          <a:p>
            <a:r>
              <a:rPr lang="ru-RU" dirty="0" smtClean="0"/>
              <a:t>маркирует эпоху, в которую было написано стихотворение, как Серебряный век;</a:t>
            </a:r>
          </a:p>
          <a:p>
            <a:endParaRPr lang="ru-RU" dirty="0"/>
          </a:p>
        </p:txBody>
      </p:sp>
      <p:sp>
        <p:nvSpPr>
          <p:cNvPr id="8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lang="ru-RU" sz="3000" dirty="0" smtClean="0"/>
              <a:t>7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28789" y="277016"/>
            <a:ext cx="64315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/>
              <a:t>Мы сравнили обе ментальные карты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1766048" y="243082"/>
            <a:ext cx="8525434" cy="626494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815788" y="1174395"/>
            <a:ext cx="10560424" cy="468854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D1CE38-20BE-4917-B879-CBA280D28B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-6000" contrast="-1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7278" b="83171"/>
          <a:stretch/>
        </p:blipFill>
        <p:spPr>
          <a:xfrm>
            <a:off x="6185656" y="1180594"/>
            <a:ext cx="5569043" cy="4673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7D1CE38-20BE-4917-B879-CBA280D28B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-6000" contrast="-1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7278" b="83171"/>
          <a:stretch/>
        </p:blipFill>
        <p:spPr>
          <a:xfrm>
            <a:off x="824752" y="1189558"/>
            <a:ext cx="5569043" cy="4664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292259"/>
            <a:ext cx="5181600" cy="458860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Ментальная карта 1</a:t>
            </a:r>
          </a:p>
          <a:p>
            <a:pPr algn="ctr">
              <a:buNone/>
            </a:pPr>
            <a:r>
              <a:rPr lang="ru-RU" b="1" dirty="0" smtClean="0"/>
              <a:t>(Марии Ольховской):</a:t>
            </a:r>
          </a:p>
          <a:p>
            <a:r>
              <a:rPr lang="ru-RU" dirty="0" smtClean="0"/>
              <a:t>сообщает </a:t>
            </a:r>
            <a:r>
              <a:rPr lang="ru-RU" dirty="0" smtClean="0"/>
              <a:t>литературное направление (акмеизм), которого придерживалась Анна Ахматова;</a:t>
            </a:r>
          </a:p>
          <a:p>
            <a:r>
              <a:rPr lang="ru-RU" dirty="0" smtClean="0"/>
              <a:t>утверждает детали </a:t>
            </a:r>
            <a:r>
              <a:rPr lang="ru-RU" dirty="0" smtClean="0"/>
              <a:t>(перчатка, свечи, ступени), которые создают настроение стихотворения.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292260"/>
            <a:ext cx="5181600" cy="46244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Ментальная карта 2</a:t>
            </a:r>
          </a:p>
          <a:p>
            <a:pPr algn="ctr">
              <a:buNone/>
            </a:pPr>
            <a:r>
              <a:rPr lang="ru-RU" b="1" dirty="0" smtClean="0"/>
              <a:t>(ИИ, </a:t>
            </a:r>
            <a:r>
              <a:rPr lang="ru-RU" b="1" dirty="0" err="1" smtClean="0"/>
              <a:t>ChatGPT</a:t>
            </a:r>
            <a:r>
              <a:rPr lang="ru-RU" b="1" dirty="0" smtClean="0"/>
              <a:t>):</a:t>
            </a:r>
          </a:p>
          <a:p>
            <a:r>
              <a:rPr lang="ru-RU" dirty="0" smtClean="0"/>
              <a:t>рассказывает, </a:t>
            </a:r>
            <a:r>
              <a:rPr lang="ru-RU" dirty="0" smtClean="0"/>
              <a:t>на чём основан сюжет </a:t>
            </a:r>
            <a:r>
              <a:rPr lang="ru-RU" dirty="0" smtClean="0"/>
              <a:t>стихотворения;</a:t>
            </a:r>
            <a:endParaRPr lang="ru-RU" dirty="0" smtClean="0"/>
          </a:p>
          <a:p>
            <a:r>
              <a:rPr lang="ru-RU" dirty="0" smtClean="0"/>
              <a:t>утверждает </a:t>
            </a:r>
            <a:r>
              <a:rPr lang="ru-RU" dirty="0" err="1" smtClean="0"/>
              <a:t>фан-видео</a:t>
            </a:r>
            <a:r>
              <a:rPr lang="ru-RU" dirty="0" smtClean="0"/>
              <a:t> и клипы как продукт влияния стихотворения на искусство;</a:t>
            </a:r>
          </a:p>
          <a:p>
            <a:r>
              <a:rPr lang="ru-RU" dirty="0" smtClean="0"/>
              <a:t>описывает символы </a:t>
            </a:r>
            <a:r>
              <a:rPr lang="ru-RU" dirty="0" smtClean="0"/>
              <a:t>как </a:t>
            </a:r>
            <a:r>
              <a:rPr lang="ru-RU" dirty="0" smtClean="0"/>
              <a:t>отдельную </a:t>
            </a:r>
            <a:r>
              <a:rPr lang="ru-RU" dirty="0" smtClean="0"/>
              <a:t>категорию.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lang="ru-RU" sz="3000" dirty="0" smtClean="0"/>
              <a:t>8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28789" y="277016"/>
            <a:ext cx="64315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/>
              <a:t>Мы сравнили обе ментальные карты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920\Desktop\сравнительный анализ ментальных кар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475" y="0"/>
            <a:ext cx="4738861" cy="6858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</p:pic>
      <p:sp>
        <p:nvSpPr>
          <p:cNvPr id="4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en-US" sz="3000" dirty="0" smtClean="0">
                <a:solidFill>
                  <a:schemeClr val="tx1"/>
                </a:solidFill>
              </a:rPr>
              <a:t>2</a:t>
            </a:r>
            <a:r>
              <a:rPr lang="ru-RU" sz="3000" dirty="0" smtClean="0">
                <a:solidFill>
                  <a:schemeClr val="tx1"/>
                </a:solidFill>
              </a:rPr>
              <a:t>9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400051" y="296868"/>
            <a:ext cx="11534774" cy="5978425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6725" y="400050"/>
            <a:ext cx="11525250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Содержание</a:t>
            </a:r>
          </a:p>
          <a:p>
            <a:pPr algn="ctr"/>
            <a:endParaRPr lang="ru-RU" sz="3400" dirty="0" smtClean="0"/>
          </a:p>
          <a:p>
            <a:r>
              <a:rPr lang="ru-RU" sz="3400" dirty="0" smtClean="0"/>
              <a:t>1. Анна Ахматова – представительница акмеизма</a:t>
            </a:r>
          </a:p>
          <a:p>
            <a:r>
              <a:rPr lang="ru-RU" sz="3400" dirty="0" smtClean="0"/>
              <a:t>2. </a:t>
            </a:r>
            <a:r>
              <a:rPr lang="en-US" sz="3400" dirty="0" smtClean="0"/>
              <a:t>“</a:t>
            </a:r>
            <a:r>
              <a:rPr lang="ru-RU" sz="3400" dirty="0" smtClean="0"/>
              <a:t>Песня последней встречи</a:t>
            </a:r>
            <a:r>
              <a:rPr lang="en-US" sz="3400" dirty="0" smtClean="0"/>
              <a:t>”:</a:t>
            </a:r>
            <a:endParaRPr lang="ru-RU" sz="3400" dirty="0" smtClean="0"/>
          </a:p>
          <a:p>
            <a:r>
              <a:rPr lang="ru-RU" sz="3400" dirty="0" smtClean="0"/>
              <a:t>варианты стихотворения на разных языках.</a:t>
            </a:r>
          </a:p>
          <a:p>
            <a:r>
              <a:rPr lang="ru-RU" sz="3400" dirty="0" smtClean="0"/>
              <a:t>3. Влияние стихотворения на искусство и культуру.</a:t>
            </a:r>
          </a:p>
          <a:p>
            <a:r>
              <a:rPr lang="ru-RU" sz="3400" dirty="0" smtClean="0"/>
              <a:t>4. Иллюстрации ИИ</a:t>
            </a:r>
          </a:p>
          <a:p>
            <a:r>
              <a:rPr lang="ru-RU" sz="3400" dirty="0" smtClean="0"/>
              <a:t>5. Две ментальные карты</a:t>
            </a:r>
            <a:r>
              <a:rPr lang="en-US" sz="3400" dirty="0" smtClean="0"/>
              <a:t>: </a:t>
            </a:r>
            <a:r>
              <a:rPr lang="ru-RU" sz="3400" dirty="0" smtClean="0"/>
              <a:t>сравнительный анализ обеих карт</a:t>
            </a:r>
          </a:p>
          <a:p>
            <a:r>
              <a:rPr lang="ru-RU" sz="3400" dirty="0" smtClean="0"/>
              <a:t>6. Используемые источники</a:t>
            </a:r>
          </a:p>
          <a:p>
            <a:r>
              <a:rPr lang="ru-RU" sz="3400" dirty="0" smtClean="0"/>
              <a:t>7. Используемые ИИ</a:t>
            </a:r>
          </a:p>
          <a:p>
            <a:pPr algn="ctr"/>
            <a:endParaRPr lang="ru-RU" sz="3600" dirty="0" smtClean="0"/>
          </a:p>
          <a:p>
            <a:pPr algn="ctr"/>
            <a:endParaRPr lang="ru-RU" sz="3600" dirty="0" smtClean="0"/>
          </a:p>
          <a:p>
            <a:pPr algn="ctr"/>
            <a:endParaRPr lang="ru-RU" sz="3600" dirty="0" smtClean="0"/>
          </a:p>
          <a:p>
            <a:pPr algn="ctr"/>
            <a:endParaRPr lang="ru-RU" sz="3600" dirty="0" smtClean="0"/>
          </a:p>
          <a:p>
            <a:pPr algn="ctr"/>
            <a:endParaRPr lang="ru-RU" sz="3600" dirty="0" smtClean="0"/>
          </a:p>
          <a:p>
            <a:pPr algn="ctr"/>
            <a:endParaRPr lang="ru-RU" sz="3600" dirty="0" smtClean="0"/>
          </a:p>
          <a:p>
            <a:pPr algn="ctr"/>
            <a:endParaRPr lang="ru-RU" sz="3600" dirty="0"/>
          </a:p>
        </p:txBody>
      </p:sp>
      <p:sp>
        <p:nvSpPr>
          <p:cNvPr id="6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609600" y="233082"/>
            <a:ext cx="11053482" cy="632011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1247" y="838199"/>
            <a:ext cx="9144000" cy="5246595"/>
          </a:xfrm>
        </p:spPr>
        <p:txBody>
          <a:bodyPr>
            <a:noAutofit/>
          </a:bodyPr>
          <a:lstStyle/>
          <a:p>
            <a:pPr algn="l"/>
            <a:r>
              <a:rPr lang="ru-RU" sz="3000" b="1" dirty="0" smtClean="0"/>
              <a:t> Итак, можно наблюдать, как актуальность и популярность стихотворения не тускнеют перед силой времени</a:t>
            </a:r>
            <a:r>
              <a:rPr lang="en-US" sz="3000" b="1" dirty="0" smtClean="0"/>
              <a:t>: </a:t>
            </a:r>
            <a:r>
              <a:rPr lang="ru-RU" sz="3000" b="1" dirty="0" smtClean="0"/>
              <a:t>стихотворение публикуется в начале </a:t>
            </a:r>
            <a:r>
              <a:rPr lang="en-US" sz="3000" b="1" dirty="0" smtClean="0"/>
              <a:t>XX </a:t>
            </a:r>
            <a:r>
              <a:rPr lang="ru-RU" sz="3000" b="1" dirty="0" smtClean="0"/>
              <a:t>в., после чего вдохновляет артистов, певцов, монтажёров и прочих творческих людей на создание нового, современного, творчества. </a:t>
            </a:r>
            <a:br>
              <a:rPr lang="ru-RU" sz="3000" b="1" dirty="0" smtClean="0"/>
            </a:br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/>
              <a:t/>
            </a:r>
            <a:br>
              <a:rPr lang="ru-RU" sz="3000" b="1" dirty="0" smtClean="0"/>
            </a:br>
            <a:endParaRPr lang="ru-RU" sz="3000" b="1" dirty="0"/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66879" y="6157820"/>
            <a:ext cx="1506071" cy="365125"/>
          </a:xfrm>
          <a:noFill/>
          <a:ln w="0">
            <a:noFill/>
          </a:ln>
        </p:spPr>
        <p:txBody>
          <a:bodyPr/>
          <a:lstStyle/>
          <a:p>
            <a:r>
              <a:rPr lang="ru-RU" sz="3000" dirty="0" smtClean="0">
                <a:solidFill>
                  <a:schemeClr val="tx1"/>
                </a:solidFill>
              </a:rPr>
              <a:t>30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609600" y="233082"/>
            <a:ext cx="11053482" cy="632011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1247" y="215153"/>
            <a:ext cx="9144000" cy="6439647"/>
          </a:xfrm>
        </p:spPr>
        <p:txBody>
          <a:bodyPr>
            <a:noAutofit/>
          </a:bodyPr>
          <a:lstStyle/>
          <a:p>
            <a:pPr algn="l"/>
            <a:r>
              <a:rPr lang="ru-RU" sz="3000" b="1" dirty="0" smtClean="0"/>
              <a:t> </a:t>
            </a:r>
            <a:r>
              <a:rPr lang="ru-RU" sz="3000" b="1" dirty="0" smtClean="0"/>
              <a:t>Кроме того, стихотворение котируется и в других странах</a:t>
            </a:r>
            <a:r>
              <a:rPr lang="en-US" sz="3000" b="1" dirty="0" smtClean="0"/>
              <a:t>: </a:t>
            </a:r>
            <a:r>
              <a:rPr lang="ru-RU" sz="3000" b="1" dirty="0" smtClean="0"/>
              <a:t>переводчики стараются передать всю глубину стихотворения.</a:t>
            </a:r>
            <a:br>
              <a:rPr lang="ru-RU" sz="3000" b="1" dirty="0" smtClean="0"/>
            </a:br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/>
              <a:t> Стихотворение стимулирует читателя к созданию множества ассоциативных связей за счёт выразительности, символики, вложенных идей и сюжета.</a:t>
            </a:r>
            <a:br>
              <a:rPr lang="ru-RU" sz="3000" b="1" dirty="0" smtClean="0"/>
            </a:br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/>
              <a:t/>
            </a:r>
            <a:br>
              <a:rPr lang="ru-RU" sz="3000" b="1" dirty="0" smtClean="0"/>
            </a:br>
            <a:endParaRPr lang="ru-RU" sz="3000" b="1" dirty="0"/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66879" y="6157820"/>
            <a:ext cx="1506071" cy="365125"/>
          </a:xfrm>
          <a:noFill/>
          <a:ln w="0">
            <a:noFill/>
          </a:ln>
        </p:spPr>
        <p:txBody>
          <a:bodyPr/>
          <a:lstStyle/>
          <a:p>
            <a:r>
              <a:rPr lang="ru-RU" sz="3000" dirty="0" smtClean="0">
                <a:solidFill>
                  <a:schemeClr val="tx1"/>
                </a:solidFill>
              </a:rPr>
              <a:t>31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D1CE38-20BE-4917-B879-CBA280D28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6000" contrast="-1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7278" b="83171"/>
          <a:stretch/>
        </p:blipFill>
        <p:spPr>
          <a:xfrm>
            <a:off x="240272" y="188259"/>
            <a:ext cx="11593140" cy="61408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B0A4E7-0BA8-42BB-9FFB-6DAF8B034AF7}"/>
              </a:ext>
            </a:extLst>
          </p:cNvPr>
          <p:cNvSpPr txBox="1"/>
          <p:nvPr/>
        </p:nvSpPr>
        <p:spPr>
          <a:xfrm>
            <a:off x="398363" y="213586"/>
            <a:ext cx="5672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Источники, стр. 1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:</a:t>
            </a:r>
            <a:endParaRPr lang="ru-RU" sz="28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2375" y="685365"/>
            <a:ext cx="912607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Текст стихотворения на русском языке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Ахматова А. А. Песня последней встречи // </a:t>
            </a:r>
            <a:r>
              <a:rPr lang="ru-RU" dirty="0" err="1" smtClean="0"/>
              <a:t>Культура.РФ</a:t>
            </a:r>
            <a:r>
              <a:rPr lang="ru-RU" dirty="0" smtClean="0"/>
              <a:t>. - URL: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https://www.culture.ru/poems/8919/pesnya-poslednei-vstrechi</a:t>
            </a:r>
            <a:endParaRPr lang="ru-RU" dirty="0" smtClean="0"/>
          </a:p>
          <a:p>
            <a:r>
              <a:rPr lang="ru-RU" b="1" dirty="0" smtClean="0"/>
              <a:t>Текст стихотворения на английском языке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Akhmatova A. Song of the Final Meeting // </a:t>
            </a:r>
            <a:r>
              <a:rPr lang="en-US" dirty="0" err="1" smtClean="0"/>
              <a:t>RuVerses</a:t>
            </a:r>
            <a:r>
              <a:rPr lang="en-US" dirty="0" smtClean="0"/>
              <a:t>. </a:t>
            </a:r>
            <a:r>
              <a:rPr lang="ru-RU" dirty="0" smtClean="0"/>
              <a:t>-</a:t>
            </a:r>
            <a:r>
              <a:rPr lang="en-US" dirty="0" smtClean="0"/>
              <a:t> URL:</a:t>
            </a:r>
          </a:p>
          <a:p>
            <a:r>
              <a:rPr lang="en-US" dirty="0" smtClean="0">
                <a:hlinkClick r:id="rId5"/>
              </a:rPr>
              <a:t>https://ruverses.com/anna-akhmatova/song-of-the-final-meeting/9668/</a:t>
            </a:r>
            <a:endParaRPr lang="ru-RU" dirty="0" smtClean="0"/>
          </a:p>
          <a:p>
            <a:r>
              <a:rPr lang="ru-RU" b="1" dirty="0" smtClean="0"/>
              <a:t>Текст стихотворения на финском языке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Ahmatova</a:t>
            </a:r>
            <a:r>
              <a:rPr lang="ru-RU" dirty="0" smtClean="0"/>
              <a:t> A. - URL: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https://ruverses.com/anna-akhmatova/song-of-the-final-meeting/11953/</a:t>
            </a:r>
            <a:endParaRPr lang="ru-RU" dirty="0" smtClean="0"/>
          </a:p>
          <a:p>
            <a:r>
              <a:rPr lang="ru-RU" b="1" dirty="0" smtClean="0"/>
              <a:t>Текст стихотворения на итальянском языке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Achmatova</a:t>
            </a:r>
            <a:r>
              <a:rPr lang="ru-RU" dirty="0" smtClean="0"/>
              <a:t> A. - URL: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https://ruverses.com/anna-akhmatova/song-of-the-final-meeting/11403/</a:t>
            </a:r>
            <a:endParaRPr lang="ru-RU" dirty="0" smtClean="0"/>
          </a:p>
          <a:p>
            <a:r>
              <a:rPr lang="ru-RU" b="1" dirty="0" smtClean="0"/>
              <a:t>Текст стихотворения на сербском языке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Ана</a:t>
            </a:r>
            <a:r>
              <a:rPr lang="ru-RU" dirty="0" smtClean="0"/>
              <a:t> Ахматова: </a:t>
            </a:r>
            <a:r>
              <a:rPr lang="ru-RU" dirty="0" err="1" smtClean="0"/>
              <a:t>Песма</a:t>
            </a:r>
            <a:r>
              <a:rPr lang="ru-RU" dirty="0" smtClean="0"/>
              <a:t> </a:t>
            </a:r>
            <a:r>
              <a:rPr lang="ru-RU" dirty="0" err="1" smtClean="0"/>
              <a:t>последњег</a:t>
            </a:r>
            <a:r>
              <a:rPr lang="ru-RU" dirty="0" smtClean="0"/>
              <a:t> </a:t>
            </a:r>
            <a:r>
              <a:rPr lang="ru-RU" dirty="0" err="1" smtClean="0"/>
              <a:t>сусрета</a:t>
            </a:r>
            <a:r>
              <a:rPr lang="ru-RU" dirty="0" smtClean="0"/>
              <a:t> // </a:t>
            </a:r>
            <a:r>
              <a:rPr lang="ru-RU" dirty="0" err="1" smtClean="0"/>
              <a:t>Српски</a:t>
            </a:r>
            <a:r>
              <a:rPr lang="ru-RU" dirty="0" smtClean="0"/>
              <a:t> журнал. — 2021. - 3. дек. - URL:</a:t>
            </a:r>
          </a:p>
          <a:p>
            <a:r>
              <a:rPr lang="en-US" dirty="0" smtClean="0">
                <a:hlinkClick r:id="rId8"/>
              </a:rPr>
              <a:t>https://srpskizurnal.com/2021/12/03/%D0%B0%D0%BD%D0%B0-%D0%B0%D1%85%D0%BC%D0%B0%D1%82%D0%BE%D0%B2%D0%B0-%D0%BF%D0%B5%D1%81%D0%BC%D0%B0-%D0%BF%D0%BE%D1%81%D0%BB%D0%B5%D0%B4%D1%9A%D0%B5%D0%B3-%D1%81%D1%83%D1%81%D1%80%D0%B5%D1%82%D0%B0/</a:t>
            </a:r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ru-RU" sz="3000" dirty="0" smtClean="0">
                <a:solidFill>
                  <a:schemeClr val="tx1"/>
                </a:solidFill>
              </a:rPr>
              <a:t>32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49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D1CE38-20BE-4917-B879-CBA280D28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6000" contrast="-1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7278" b="83171"/>
          <a:stretch/>
        </p:blipFill>
        <p:spPr>
          <a:xfrm>
            <a:off x="294060" y="197224"/>
            <a:ext cx="11593140" cy="61408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B0A4E7-0BA8-42BB-9FFB-6DAF8B034AF7}"/>
              </a:ext>
            </a:extLst>
          </p:cNvPr>
          <p:cNvSpPr txBox="1"/>
          <p:nvPr/>
        </p:nvSpPr>
        <p:spPr>
          <a:xfrm>
            <a:off x="398363" y="213586"/>
            <a:ext cx="5672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Источники, стр. 2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otype Corsiva" panose="03010101010201010101" pitchFamily="66" charset="0"/>
              </a:rPr>
              <a:t>:</a:t>
            </a:r>
            <a:endParaRPr lang="ru-RU" sz="28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2375" y="685365"/>
            <a:ext cx="91260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Исполнение Алисы Фрейндлих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Алиса Фрейндлих - Песня последней встречи (Анны Ахматовой) // </a:t>
            </a:r>
            <a:r>
              <a:rPr lang="ru-RU" dirty="0" err="1" smtClean="0"/>
              <a:t>YouTube</a:t>
            </a:r>
            <a:r>
              <a:rPr lang="ru-RU" dirty="0" smtClean="0"/>
              <a:t>. - URL:</a:t>
            </a:r>
          </a:p>
          <a:p>
            <a:r>
              <a:rPr lang="en-US" dirty="0" smtClean="0">
                <a:hlinkClick r:id="rId4"/>
              </a:rPr>
              <a:t>https://www.youtube.com/watch?v=F6Tgm9-RPhg</a:t>
            </a:r>
            <a:endParaRPr lang="ru-RU" dirty="0" smtClean="0"/>
          </a:p>
          <a:p>
            <a:r>
              <a:rPr lang="ru-RU" b="1" dirty="0" smtClean="0"/>
              <a:t>Исполнение </a:t>
            </a:r>
            <a:r>
              <a:rPr lang="ru-RU" b="1" dirty="0" err="1" smtClean="0"/>
              <a:t>Эльмиры</a:t>
            </a:r>
            <a:r>
              <a:rPr lang="ru-RU" b="1" dirty="0" smtClean="0"/>
              <a:t> </a:t>
            </a:r>
            <a:r>
              <a:rPr lang="ru-RU" b="1" dirty="0" err="1" smtClean="0"/>
              <a:t>Галеевой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Эльмира</a:t>
            </a:r>
            <a:r>
              <a:rPr lang="ru-RU" dirty="0" smtClean="0"/>
              <a:t> </a:t>
            </a:r>
            <a:r>
              <a:rPr lang="ru-RU" dirty="0" err="1" smtClean="0"/>
              <a:t>Галеева</a:t>
            </a:r>
            <a:r>
              <a:rPr lang="ru-RU" dirty="0" smtClean="0"/>
              <a:t> - Песня последней встречи (Анны Ахматовой) // </a:t>
            </a:r>
            <a:r>
              <a:rPr lang="ru-RU" dirty="0" err="1" smtClean="0"/>
              <a:t>YouTube</a:t>
            </a:r>
            <a:r>
              <a:rPr lang="ru-RU" dirty="0" smtClean="0"/>
              <a:t>. - URL:</a:t>
            </a:r>
          </a:p>
          <a:p>
            <a:r>
              <a:rPr lang="en-US" dirty="0" smtClean="0">
                <a:hlinkClick r:id="rId5"/>
              </a:rPr>
              <a:t>https://www.youtube.com/watch?v=ileGYhPoFW0</a:t>
            </a:r>
            <a:endParaRPr lang="en-US" dirty="0" smtClean="0"/>
          </a:p>
          <a:p>
            <a:r>
              <a:rPr lang="ru-RU" b="1" dirty="0" smtClean="0"/>
              <a:t>Версия </a:t>
            </a:r>
            <a:r>
              <a:rPr lang="en-US" b="1" dirty="0" err="1" smtClean="0"/>
              <a:t>polnalyubvi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polnalyubvi</a:t>
            </a:r>
            <a:r>
              <a:rPr lang="en-US" dirty="0" smtClean="0"/>
              <a:t> </a:t>
            </a:r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ru-RU" dirty="0" smtClean="0"/>
              <a:t>Песня последней встречи // </a:t>
            </a:r>
            <a:r>
              <a:rPr lang="en-US" dirty="0" smtClean="0"/>
              <a:t>YouTube. </a:t>
            </a:r>
            <a:r>
              <a:rPr lang="ru-RU" dirty="0" smtClean="0"/>
              <a:t>-</a:t>
            </a:r>
            <a:r>
              <a:rPr lang="en-US" dirty="0" smtClean="0"/>
              <a:t> URL: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https://www.youtube.com/watch?v=yiMA13Bv0bA</a:t>
            </a:r>
            <a:endParaRPr lang="ru-RU" dirty="0" smtClean="0"/>
          </a:p>
          <a:p>
            <a:r>
              <a:rPr lang="ru-RU" b="1" dirty="0" smtClean="0"/>
              <a:t>Музыкальное видео (</a:t>
            </a:r>
            <a:r>
              <a:rPr lang="ru-RU" b="1" dirty="0" err="1" smtClean="0"/>
              <a:t>аниме</a:t>
            </a:r>
            <a:r>
              <a:rPr lang="ru-RU" b="1" dirty="0" smtClean="0"/>
              <a:t> </a:t>
            </a:r>
            <a:r>
              <a:rPr lang="en-US" b="1" dirty="0" smtClean="0"/>
              <a:t>”</a:t>
            </a:r>
            <a:r>
              <a:rPr lang="ru-RU" b="1" i="1" dirty="0" err="1" smtClean="0"/>
              <a:t>Вайолет</a:t>
            </a:r>
            <a:r>
              <a:rPr lang="ru-RU" b="1" i="1" dirty="0" smtClean="0"/>
              <a:t> </a:t>
            </a:r>
            <a:r>
              <a:rPr lang="ru-RU" b="1" i="1" dirty="0" err="1" smtClean="0"/>
              <a:t>Эвергарден</a:t>
            </a:r>
            <a:r>
              <a:rPr lang="en-US" b="1" i="1" dirty="0" smtClean="0"/>
              <a:t>”</a:t>
            </a:r>
            <a:r>
              <a:rPr lang="ru-RU" b="1" dirty="0" smtClean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err="1" smtClean="0"/>
              <a:t>polnalyubvi</a:t>
            </a:r>
            <a:r>
              <a:rPr lang="en-US" dirty="0" smtClean="0"/>
              <a:t> </a:t>
            </a:r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ru-RU" dirty="0" smtClean="0"/>
              <a:t>Песня последней встречи (</a:t>
            </a:r>
            <a:r>
              <a:rPr lang="en-US" dirty="0" smtClean="0"/>
              <a:t>Violet </a:t>
            </a:r>
            <a:r>
              <a:rPr lang="en-US" dirty="0" err="1" smtClean="0"/>
              <a:t>Evergarden</a:t>
            </a:r>
            <a:r>
              <a:rPr lang="en-US" dirty="0" smtClean="0"/>
              <a:t> | AMV) // YouTube. </a:t>
            </a:r>
            <a:r>
              <a:rPr lang="ru-RU" dirty="0" smtClean="0"/>
              <a:t>-</a:t>
            </a:r>
            <a:r>
              <a:rPr lang="en-US" dirty="0" smtClean="0"/>
              <a:t> URL:</a:t>
            </a:r>
            <a:endParaRPr lang="ru-RU" dirty="0" smtClean="0"/>
          </a:p>
          <a:p>
            <a:r>
              <a:rPr lang="en-US" dirty="0" smtClean="0">
                <a:hlinkClick r:id="rId7"/>
              </a:rPr>
              <a:t>https://www.youtube.com/watch?v=HH6vbS8HdGE</a:t>
            </a:r>
            <a:endParaRPr lang="ru-RU" dirty="0" smtClean="0"/>
          </a:p>
          <a:p>
            <a:r>
              <a:rPr lang="ru-RU" b="1" dirty="0" smtClean="0"/>
              <a:t>Музыкальное видео (</a:t>
            </a:r>
            <a:r>
              <a:rPr lang="ru-RU" b="1" dirty="0" err="1" smtClean="0"/>
              <a:t>манхва</a:t>
            </a:r>
            <a:r>
              <a:rPr lang="ru-RU" b="1" dirty="0" smtClean="0"/>
              <a:t> </a:t>
            </a:r>
            <a:r>
              <a:rPr lang="en-US" b="1" dirty="0" smtClean="0"/>
              <a:t>”</a:t>
            </a:r>
            <a:r>
              <a:rPr lang="ru-RU" b="1" i="1" dirty="0" smtClean="0"/>
              <a:t>Небылица мачехи</a:t>
            </a:r>
            <a:r>
              <a:rPr lang="en-US" b="1" i="1" dirty="0" smtClean="0"/>
              <a:t>”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en-US" dirty="0" err="1" smtClean="0"/>
              <a:t>polnalyubvi</a:t>
            </a:r>
            <a:r>
              <a:rPr lang="en-US" dirty="0" smtClean="0"/>
              <a:t> </a:t>
            </a:r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ru-RU" dirty="0" smtClean="0"/>
              <a:t>Песня последней встречи (</a:t>
            </a:r>
            <a:r>
              <a:rPr lang="en-US" dirty="0" smtClean="0"/>
              <a:t>A Stepmother’s </a:t>
            </a:r>
            <a:r>
              <a:rPr lang="en-US" dirty="0" err="1" smtClean="0"/>
              <a:t>Märchen</a:t>
            </a:r>
            <a:r>
              <a:rPr lang="en-US" dirty="0" smtClean="0"/>
              <a:t> | MMV) // YouTube. </a:t>
            </a:r>
            <a:r>
              <a:rPr lang="ru-RU" dirty="0" smtClean="0"/>
              <a:t>-</a:t>
            </a:r>
            <a:r>
              <a:rPr lang="en-US" dirty="0" smtClean="0"/>
              <a:t> URL:</a:t>
            </a:r>
          </a:p>
          <a:p>
            <a:r>
              <a:rPr lang="en-US" dirty="0" smtClean="0">
                <a:hlinkClick r:id="rId8"/>
              </a:rPr>
              <a:t>https://www.youtube.com/watch?v=UXsVf49fKwI</a:t>
            </a:r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0685929" y="6367370"/>
            <a:ext cx="1506071" cy="365125"/>
          </a:xfrm>
        </p:spPr>
        <p:txBody>
          <a:bodyPr/>
          <a:lstStyle/>
          <a:p>
            <a:r>
              <a:rPr lang="ru-RU" sz="3000" dirty="0" smtClean="0">
                <a:solidFill>
                  <a:schemeClr val="tx1"/>
                </a:solidFill>
              </a:rPr>
              <a:t>33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49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7D1CE38-20BE-4917-B879-CBA280D28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6000" contrast="-1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7278" b="83171"/>
          <a:stretch/>
        </p:blipFill>
        <p:spPr>
          <a:xfrm>
            <a:off x="2284320" y="1409699"/>
            <a:ext cx="8269380" cy="433387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280" y="1514476"/>
            <a:ext cx="8556812" cy="3714750"/>
          </a:xfrm>
        </p:spPr>
        <p:txBody>
          <a:bodyPr>
            <a:normAutofit/>
          </a:bodyPr>
          <a:lstStyle/>
          <a:p>
            <a:r>
              <a:rPr lang="ru-RU" b="1" dirty="0" smtClean="0"/>
              <a:t>СПИСОК ИСПОЛЬЗУЕМОГО ИИ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ru-RU" b="1" dirty="0" smtClean="0"/>
              <a:t>1. </a:t>
            </a:r>
            <a:r>
              <a:rPr lang="en-US" b="1" dirty="0" err="1" smtClean="0"/>
              <a:t>YandexGPT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иллюстрации)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2. </a:t>
            </a:r>
            <a:r>
              <a:rPr lang="en-US" b="1" dirty="0" err="1" smtClean="0"/>
              <a:t>ChatGPT</a:t>
            </a:r>
            <a:r>
              <a:rPr lang="ru-RU" b="1" dirty="0" smtClean="0"/>
              <a:t>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иллюстрации)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3. </a:t>
            </a:r>
            <a:r>
              <a:rPr lang="en-US" b="1" dirty="0" smtClean="0"/>
              <a:t>Gemini</a:t>
            </a:r>
            <a:r>
              <a:rPr lang="ru-RU" b="1" dirty="0" smtClean="0"/>
              <a:t>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иллюстрации)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4. </a:t>
            </a:r>
            <a:r>
              <a:rPr lang="en-US" b="1" dirty="0" err="1" smtClean="0"/>
              <a:t>Grok</a:t>
            </a:r>
            <a:r>
              <a:rPr lang="ru-RU" b="1" dirty="0" smtClean="0"/>
              <a:t>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иллюстрации)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5. </a:t>
            </a:r>
            <a:r>
              <a:rPr lang="en-US" b="1" dirty="0" err="1" smtClean="0"/>
              <a:t>Deepseek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(перевод текста)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34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26895" y="5774305"/>
            <a:ext cx="3720352" cy="4472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5835134"/>
            <a:ext cx="3963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Уральский гуманитарный институт </a:t>
            </a:r>
            <a:r>
              <a:rPr lang="ru-RU" sz="1600" b="1" dirty="0" err="1" smtClean="0"/>
              <a:t>УрФУ</a:t>
            </a:r>
            <a:endParaRPr lang="ru-RU" sz="1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26895" y="3724579"/>
            <a:ext cx="10981765" cy="1887327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25809" y="144469"/>
            <a:ext cx="10310497" cy="3306943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965" y="171449"/>
            <a:ext cx="12191999" cy="421957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+mn-lt"/>
                <a:cs typeface="Arial" pitchFamily="34" charset="0"/>
              </a:rPr>
              <a:t>Бурмистров Клим - </a:t>
            </a:r>
            <a:r>
              <a:rPr lang="ru-RU" sz="3600" b="1" dirty="0" err="1" smtClean="0">
                <a:latin typeface="+mn-lt"/>
                <a:cs typeface="Arial" pitchFamily="34" charset="0"/>
              </a:rPr>
              <a:t>burmistrovklimusik@gmail.com</a:t>
            </a:r>
            <a:r>
              <a:rPr lang="ru-RU" sz="3600" b="1" dirty="0" smtClean="0">
                <a:latin typeface="+mn-lt"/>
                <a:cs typeface="Arial" pitchFamily="34" charset="0"/>
              </a:rPr>
              <a:t> </a:t>
            </a:r>
            <a:br>
              <a:rPr lang="ru-RU" sz="3600" b="1" dirty="0" smtClean="0">
                <a:latin typeface="+mn-lt"/>
                <a:cs typeface="Arial" pitchFamily="34" charset="0"/>
              </a:rPr>
            </a:br>
            <a:r>
              <a:rPr lang="ru-RU" sz="3600" b="1" dirty="0" smtClean="0">
                <a:latin typeface="+mn-lt"/>
                <a:cs typeface="Arial" pitchFamily="34" charset="0"/>
              </a:rPr>
              <a:t>Колобаева Арина - arvnkolllllll434@gmail.com</a:t>
            </a:r>
            <a:br>
              <a:rPr lang="ru-RU" sz="3600" b="1" dirty="0" smtClean="0">
                <a:latin typeface="+mn-lt"/>
                <a:cs typeface="Arial" pitchFamily="34" charset="0"/>
              </a:rPr>
            </a:br>
            <a:r>
              <a:rPr lang="ru-RU" sz="3600" b="1" dirty="0" smtClean="0">
                <a:latin typeface="+mn-lt"/>
                <a:cs typeface="Arial" pitchFamily="34" charset="0"/>
              </a:rPr>
              <a:t>Ольховская Мария - mariaolhovskaa991@gmail.com</a:t>
            </a:r>
            <a:br>
              <a:rPr lang="ru-RU" sz="3600" b="1" dirty="0" smtClean="0">
                <a:latin typeface="+mn-lt"/>
                <a:cs typeface="Arial" pitchFamily="34" charset="0"/>
              </a:rPr>
            </a:br>
            <a:r>
              <a:rPr lang="ru-RU" sz="3600" b="1" dirty="0" smtClean="0">
                <a:latin typeface="+mn-lt"/>
                <a:cs typeface="Arial" pitchFamily="34" charset="0"/>
              </a:rPr>
              <a:t>Набиева Виктория - viktorianabieva39@gmail.com</a:t>
            </a:r>
            <a:br>
              <a:rPr lang="ru-RU" sz="3600" b="1" dirty="0" smtClean="0">
                <a:latin typeface="+mn-lt"/>
                <a:cs typeface="Arial" pitchFamily="34" charset="0"/>
              </a:rPr>
            </a:br>
            <a:r>
              <a:rPr lang="ru-RU" sz="3600" b="1" dirty="0" smtClean="0">
                <a:latin typeface="+mn-lt"/>
                <a:cs typeface="Arial" pitchFamily="34" charset="0"/>
              </a:rPr>
              <a:t>Соколова Вера - Svera7344@gmail.com</a:t>
            </a:r>
            <a:br>
              <a:rPr lang="ru-RU" sz="3600" b="1" dirty="0" smtClean="0">
                <a:latin typeface="+mn-lt"/>
                <a:cs typeface="Arial" pitchFamily="34" charset="0"/>
              </a:rPr>
            </a:br>
            <a:r>
              <a:rPr lang="ru-RU" sz="3600" b="1" dirty="0" smtClean="0">
                <a:latin typeface="+mn-lt"/>
                <a:cs typeface="Arial" pitchFamily="34" charset="0"/>
              </a:rPr>
              <a:t>Богачёва Яна - </a:t>
            </a:r>
            <a:r>
              <a:rPr lang="ru-RU" sz="3600" b="1" dirty="0" err="1" smtClean="0">
                <a:latin typeface="+mn-lt"/>
                <a:cs typeface="Arial" pitchFamily="34" charset="0"/>
              </a:rPr>
              <a:t>yanabogchyova@yandex.ru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247936"/>
            <a:ext cx="10991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Ицкович Татьяна Викторовна (научный руководитель)</a:t>
            </a:r>
            <a:br>
              <a:rPr lang="ru-RU" sz="3600" b="1" dirty="0" smtClean="0"/>
            </a:br>
            <a:r>
              <a:rPr lang="ru-RU" sz="3600" b="1" dirty="0" err="1" smtClean="0"/>
              <a:t>Бранко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Тошович</a:t>
            </a:r>
            <a:r>
              <a:rPr lang="ru-RU" sz="3600" b="1" dirty="0" smtClean="0"/>
              <a:t> (идейный вдохновитель)</a:t>
            </a:r>
            <a:br>
              <a:rPr lang="ru-RU" sz="3600" b="1" dirty="0" smtClean="0"/>
            </a:br>
            <a:r>
              <a:rPr lang="ru-RU" sz="3600" b="1" dirty="0" smtClean="0"/>
              <a:t>Бортников Вячеслав Игоревич (</a:t>
            </a:r>
            <a:r>
              <a:rPr lang="ru-RU" sz="3600" b="1" dirty="0" err="1" smtClean="0"/>
              <a:t>соруководитель</a:t>
            </a:r>
            <a:r>
              <a:rPr lang="ru-RU" sz="3600" b="1" dirty="0" smtClean="0"/>
              <a:t>)</a:t>
            </a:r>
            <a:endParaRPr lang="ru-RU" sz="3600" dirty="0"/>
          </a:p>
        </p:txBody>
      </p:sp>
      <p:sp>
        <p:nvSpPr>
          <p:cNvPr id="11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35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635410" y="1792942"/>
            <a:ext cx="6617038" cy="327211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A8590FF-C2EF-40A8-98F9-F405FB449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9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74000"/>
                    </a14:imgEffect>
                    <a14:imgEffect>
                      <a14:brightnessContrast bright="-6000" contrast="-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7" t="7805" b="2200"/>
          <a:stretch/>
        </p:blipFill>
        <p:spPr>
          <a:xfrm>
            <a:off x="7901127" y="27915"/>
            <a:ext cx="4290873" cy="680216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8A5B4B8-C4FC-491B-9E8C-FC67A028E775}"/>
              </a:ext>
            </a:extLst>
          </p:cNvPr>
          <p:cNvSpPr txBox="1"/>
          <p:nvPr/>
        </p:nvSpPr>
        <p:spPr>
          <a:xfrm>
            <a:off x="719091" y="1843950"/>
            <a:ext cx="64629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otype Corsiva" panose="03010101010201010101" pitchFamily="66" charset="0"/>
                <a:cs typeface="Calibri Light" panose="020F0302020204030204" pitchFamily="34" charset="0"/>
              </a:rPr>
              <a:t>Анна Ахматова - один из самых ярких поэтов серебряного века, представительница направления акмеизм. </a:t>
            </a:r>
          </a:p>
          <a:p>
            <a:endParaRPr lang="ru-RU" sz="2000" dirty="0">
              <a:latin typeface="Monotype Corsiva" panose="03010101010201010101" pitchFamily="66" charset="0"/>
              <a:cs typeface="Calibri Light" panose="020F0302020204030204" pitchFamily="34" charset="0"/>
            </a:endParaRPr>
          </a:p>
          <a:p>
            <a:r>
              <a:rPr lang="ru-RU" sz="2000" dirty="0">
                <a:latin typeface="Monotype Corsiva" panose="03010101010201010101" pitchFamily="66" charset="0"/>
                <a:cs typeface="Calibri Light" panose="020F0302020204030204" pitchFamily="34" charset="0"/>
              </a:rPr>
              <a:t>Наша группа задалась вопросом: каким настроением было пропитано раннее творчество А.А. Ахматовой, как оно отразилось в русской культуре и общественном сознании? </a:t>
            </a:r>
          </a:p>
          <a:p>
            <a:endParaRPr lang="ru-RU" sz="2000" dirty="0">
              <a:latin typeface="Monotype Corsiva" panose="03010101010201010101" pitchFamily="66" charset="0"/>
              <a:cs typeface="Calibri Light" panose="020F0302020204030204" pitchFamily="34" charset="0"/>
            </a:endParaRPr>
          </a:p>
          <a:p>
            <a:r>
              <a:rPr lang="ru-RU" sz="2000" dirty="0">
                <a:latin typeface="Monotype Corsiva" panose="03010101010201010101" pitchFamily="66" charset="0"/>
                <a:cs typeface="Calibri Light" panose="020F0302020204030204" pitchFamily="34" charset="0"/>
              </a:rPr>
              <a:t>"Песня последней встречи" - текст-дебют, впервые опубликованный в сборнике "Вечер" (1912 г.). Центральная тема стихотворения - трагическая любовь.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9428-981C-4787-B9F9-47F5011F54DE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8" name="Нижний колонтитул 7"/>
          <p:cNvSpPr txBox="1">
            <a:spLocks/>
          </p:cNvSpPr>
          <p:nvPr/>
        </p:nvSpPr>
        <p:spPr>
          <a:xfrm>
            <a:off x="600635" y="6214970"/>
            <a:ext cx="806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321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7288305" y="171364"/>
            <a:ext cx="4823009" cy="143331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294751" y="153435"/>
            <a:ext cx="5729532" cy="607703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2729" y="179293"/>
            <a:ext cx="11031071" cy="65442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	</a:t>
            </a:r>
            <a:r>
              <a:rPr lang="ru-RU" b="1" dirty="0" smtClean="0">
                <a:latin typeface="Monotype Corsiva" pitchFamily="66" charset="0"/>
              </a:rPr>
              <a:t>Так беспомощно грудь холодела,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Но шаги мои были легки.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Я на правую руку надела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Перчатку с левой руки.</a:t>
            </a:r>
          </a:p>
          <a:p>
            <a:pPr>
              <a:buNone/>
            </a:pPr>
            <a:r>
              <a:rPr lang="ru-RU" b="1" dirty="0" smtClean="0">
                <a:latin typeface="Monotype Corsiva" pitchFamily="66" charset="0"/>
              </a:rPr>
              <a:t>	Показалось, что много ступеней,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А я знала — их только три!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Между кленов шепот осенний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Попросил: «Со мною умри!</a:t>
            </a:r>
          </a:p>
          <a:p>
            <a:pPr>
              <a:buNone/>
            </a:pPr>
            <a:r>
              <a:rPr lang="ru-RU" b="1" dirty="0" smtClean="0">
                <a:latin typeface="Monotype Corsiva" pitchFamily="66" charset="0"/>
              </a:rPr>
              <a:t>	Я обманут моей унылой,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Переменчивой, злой судьбой».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Я ответила: «Милый, милый!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И я тоже. Умру с тобой…»</a:t>
            </a:r>
          </a:p>
          <a:p>
            <a:pPr>
              <a:buNone/>
            </a:pPr>
            <a:r>
              <a:rPr lang="ru-RU" b="1" dirty="0" smtClean="0">
                <a:latin typeface="Monotype Corsiva" pitchFamily="66" charset="0"/>
              </a:rPr>
              <a:t>	Это песня последней встречи.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Я взглянула на темный дом.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Только в спальне горели свечи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Равнодушно-желтым огнем.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26448" y="107576"/>
            <a:ext cx="446724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/>
              <a:t>Анна Ахматова</a:t>
            </a:r>
          </a:p>
          <a:p>
            <a:r>
              <a:rPr lang="ru-RU" sz="3000" b="1" dirty="0" smtClean="0"/>
              <a:t>Песня последней встречи</a:t>
            </a:r>
          </a:p>
          <a:p>
            <a:r>
              <a:rPr lang="ru-RU" sz="3000" b="1" dirty="0" smtClean="0"/>
              <a:t>(на русском языке)</a:t>
            </a:r>
            <a:endParaRPr lang="ru-RU" sz="3000" dirty="0"/>
          </a:p>
        </p:txBody>
      </p:sp>
      <p:sp>
        <p:nvSpPr>
          <p:cNvPr id="10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8023412" y="1963271"/>
            <a:ext cx="3541060" cy="117437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7485529" y="171364"/>
            <a:ext cx="4625785" cy="143331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294751" y="153435"/>
            <a:ext cx="5119931" cy="6525271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2729" y="179293"/>
            <a:ext cx="11031071" cy="654423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Breast so helpless succumbing to chilling,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But with feather-tread airy I paced.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Struggling, frozen left mitten contriving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On right-hand digits to place.</a:t>
            </a:r>
          </a:p>
          <a:p>
            <a:pPr>
              <a:buNone/>
            </a:pPr>
            <a:endParaRPr lang="en-US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Many journeying paces it seeming —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Yet I knew there were only three!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Midst autumnal-leaved maples, whispering —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It besought me, “Perish with me!</a:t>
            </a:r>
          </a:p>
          <a:p>
            <a:pPr>
              <a:buNone/>
            </a:pPr>
            <a:endParaRPr lang="en-US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Straying wanderer deceived by snarling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Fickle wicked faith-spending doom.”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Answered I, “O my darling, darling!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You and I’ll go to the tomb…”</a:t>
            </a:r>
          </a:p>
          <a:p>
            <a:pPr>
              <a:buNone/>
            </a:pPr>
            <a:endParaRPr lang="en-US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Here’s a song of the final meeting.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Cast I glance on dark house’s frame;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Saw the distant and yellow flickering</a:t>
            </a:r>
          </a:p>
          <a:p>
            <a:pPr>
              <a:buNone/>
            </a:pPr>
            <a:r>
              <a:rPr lang="en-US" b="1" dirty="0" smtClean="0">
                <a:latin typeface="Monotype Corsiva" pitchFamily="66" charset="0"/>
              </a:rPr>
              <a:t>Candles’ dimly guttering flame.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26448" y="107576"/>
            <a:ext cx="459029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/>
              <a:t>Anna Akhmatova</a:t>
            </a:r>
          </a:p>
          <a:p>
            <a:r>
              <a:rPr lang="en-US" sz="3000" b="1" dirty="0" smtClean="0"/>
              <a:t>A Song of the Final Meeting</a:t>
            </a:r>
            <a:endParaRPr lang="ru-RU" sz="3000" b="1" dirty="0" smtClean="0"/>
          </a:p>
          <a:p>
            <a:r>
              <a:rPr lang="ru-RU" sz="3000" b="1" dirty="0" smtClean="0"/>
              <a:t>(на английском языке</a:t>
            </a:r>
            <a:r>
              <a:rPr lang="en-US" sz="3000" b="1" dirty="0" smtClean="0"/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86165" y="2047999"/>
            <a:ext cx="4105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/>
              <a:t>Перевод выполнен</a:t>
            </a:r>
            <a:endParaRPr lang="en-US" sz="3000" b="1" dirty="0" smtClean="0"/>
          </a:p>
          <a:p>
            <a:r>
              <a:rPr lang="en-US" sz="3000" b="1" dirty="0" smtClean="0"/>
              <a:t>Rupert Moreton</a:t>
            </a:r>
            <a:endParaRPr lang="ru-RU" sz="3000" b="1" dirty="0"/>
          </a:p>
        </p:txBody>
      </p:sp>
      <p:sp>
        <p:nvSpPr>
          <p:cNvPr id="11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7189694" y="1963271"/>
            <a:ext cx="3980330" cy="117437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6508377" y="171364"/>
            <a:ext cx="5602938" cy="143331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294751" y="153435"/>
            <a:ext cx="5057177" cy="6283224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2729" y="179293"/>
            <a:ext cx="11031071" cy="654423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Suojaton sydän kylmeni,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mutta kevein askelin lähdin.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Vasemman käden hansikkaan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vedin oikeaan käteeni.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Portaita näytti riittävän,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vaikka tiesin: kolmehan niitä!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Syksy kuiskaili vaahteroissa: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”Tule, kuole kanssani!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Minut petti julma kohtaloni,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synkkämielinen, oikukas.”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”Niin minutkin, rakas ystävä!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Kuolen kanssasi.”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Laulu viimeisestä kohtaamisesta.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Käännyin katsomaan pimeää taloa.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Vain makuuhuoneesta kajasti</a:t>
            </a:r>
          </a:p>
          <a:p>
            <a:pPr>
              <a:buNone/>
            </a:pPr>
            <a:r>
              <a:rPr lang="fi-FI" b="1" dirty="0" smtClean="0">
                <a:latin typeface="Monotype Corsiva" pitchFamily="66" charset="0"/>
              </a:rPr>
              <a:t>kylmäkiskoinen kynttilänvalo.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01384" y="107576"/>
            <a:ext cx="569061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Anna </a:t>
            </a:r>
            <a:r>
              <a:rPr lang="en-US" sz="3200" b="1" dirty="0" err="1" smtClean="0"/>
              <a:t>Ahmatova</a:t>
            </a:r>
            <a:r>
              <a:rPr lang="en-US" sz="3200" b="1" dirty="0" smtClean="0"/>
              <a:t> </a:t>
            </a:r>
            <a:endParaRPr lang="ru-RU" sz="3200" b="1" dirty="0" smtClean="0"/>
          </a:p>
          <a:p>
            <a:r>
              <a:rPr lang="en-US" sz="3200" b="1" dirty="0" err="1" smtClean="0"/>
              <a:t>Laulu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viimeisestä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kohtaamisesta</a:t>
            </a:r>
            <a:endParaRPr lang="en-US" sz="3200" b="1" dirty="0" smtClean="0"/>
          </a:p>
          <a:p>
            <a:r>
              <a:rPr lang="ru-RU" sz="3000" b="1" dirty="0" smtClean="0"/>
              <a:t>(на финском языке</a:t>
            </a:r>
            <a:r>
              <a:rPr lang="en-US" sz="3000" b="1" dirty="0" smtClean="0"/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88306" y="2012140"/>
            <a:ext cx="4105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/>
              <a:t>Перевод выполнен </a:t>
            </a:r>
            <a:r>
              <a:rPr lang="en-US" sz="3000" b="1" dirty="0" err="1" smtClean="0"/>
              <a:t>Marja-Leena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Mikkola</a:t>
            </a:r>
            <a:endParaRPr lang="ru-RU" sz="3000" b="1" dirty="0"/>
          </a:p>
        </p:txBody>
      </p:sp>
      <p:sp>
        <p:nvSpPr>
          <p:cNvPr id="11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7440706" y="1963271"/>
            <a:ext cx="3872753" cy="117437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6490447" y="171364"/>
            <a:ext cx="5620867" cy="143331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294752" y="153435"/>
            <a:ext cx="5021320" cy="6471483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2729" y="179293"/>
            <a:ext cx="11031071" cy="654423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Così smarrito gelava il petto,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ma andavo con passi leggeri.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Infilai nella mano destra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il guanto della sinistra.</a:t>
            </a:r>
          </a:p>
          <a:p>
            <a:pPr>
              <a:buNone/>
            </a:pPr>
            <a:endParaRPr lang="it-IT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Parevano tanti i gradini,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pure sapevo: erano solo tre!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Un fiato d’autunno fra gli aceri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invocava: "Muori con me!</a:t>
            </a:r>
          </a:p>
          <a:p>
            <a:pPr>
              <a:buNone/>
            </a:pPr>
            <a:endParaRPr lang="it-IT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Sono ingannato da un destino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triste, infido, crudele".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Gli risposi: "Caro, caro,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anch’io. Morirò con te..."</a:t>
            </a:r>
          </a:p>
          <a:p>
            <a:pPr>
              <a:buNone/>
            </a:pPr>
            <a:endParaRPr lang="it-IT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Questo è il canto dell’ultimo incontro.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Gettai uno sguardo alla casa buia.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Solo in stanza da letto le candele</a:t>
            </a:r>
          </a:p>
          <a:p>
            <a:pPr>
              <a:buNone/>
            </a:pPr>
            <a:r>
              <a:rPr lang="it-IT" b="1" dirty="0" smtClean="0">
                <a:latin typeface="Monotype Corsiva" pitchFamily="66" charset="0"/>
              </a:rPr>
              <a:t>ardevano di un lume indifferente e giallo.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34474" y="71714"/>
            <a:ext cx="5690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/>
              <a:t>Anna Achmatova</a:t>
            </a:r>
          </a:p>
          <a:p>
            <a:r>
              <a:rPr lang="it-IT" sz="3200" b="1" dirty="0" smtClean="0"/>
              <a:t>Il canto dell`ultimo incontro</a:t>
            </a:r>
            <a:endParaRPr lang="ru-RU" sz="3200" b="1" dirty="0" smtClean="0"/>
          </a:p>
          <a:p>
            <a:r>
              <a:rPr lang="ru-RU" sz="3200" b="1" dirty="0" smtClean="0"/>
              <a:t>(на итальянском языке)</a:t>
            </a:r>
            <a:endParaRPr lang="en-US" sz="3000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7584141" y="2003175"/>
            <a:ext cx="4105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/>
              <a:t>Перевод выполнен </a:t>
            </a:r>
            <a:r>
              <a:rPr lang="en-US" sz="3000" b="1" dirty="0" smtClean="0"/>
              <a:t>Michele </a:t>
            </a:r>
            <a:r>
              <a:rPr lang="en-US" sz="3000" b="1" dirty="0" err="1" smtClean="0"/>
              <a:t>Colucci</a:t>
            </a:r>
            <a:endParaRPr lang="ru-RU" sz="3000" b="1" dirty="0"/>
          </a:p>
        </p:txBody>
      </p:sp>
      <p:sp>
        <p:nvSpPr>
          <p:cNvPr id="12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7216588" y="1479177"/>
            <a:ext cx="3872753" cy="117437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294752" y="153435"/>
            <a:ext cx="4842024" cy="6471483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3CF4D98-A622-4546-9117-6AD494B1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00" b="81877"/>
          <a:stretch/>
        </p:blipFill>
        <p:spPr>
          <a:xfrm>
            <a:off x="6463552" y="171364"/>
            <a:ext cx="4903694" cy="1065765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2729" y="179293"/>
            <a:ext cx="11031071" cy="6544236"/>
          </a:xfrm>
        </p:spPr>
        <p:txBody>
          <a:bodyPr>
            <a:normAutofit fontScale="70000" lnSpcReduction="20000"/>
          </a:bodyPr>
          <a:lstStyle/>
          <a:p>
            <a:pPr fontAlgn="base">
              <a:buNone/>
            </a:pPr>
            <a:r>
              <a:rPr lang="ru-RU" b="1" dirty="0" err="1" smtClean="0">
                <a:latin typeface="Monotype Corsiva" pitchFamily="66" charset="0"/>
              </a:rPr>
              <a:t>Хладила</a:t>
            </a:r>
            <a:r>
              <a:rPr lang="ru-RU" b="1" dirty="0" smtClean="0">
                <a:latin typeface="Monotype Corsiva" pitchFamily="66" charset="0"/>
              </a:rPr>
              <a:t> су ми се </a:t>
            </a:r>
            <a:r>
              <a:rPr lang="ru-RU" b="1" dirty="0" err="1" smtClean="0">
                <a:latin typeface="Monotype Corsiva" pitchFamily="66" charset="0"/>
              </a:rPr>
              <a:t>прса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мукла</a:t>
            </a:r>
            <a:r>
              <a:rPr lang="ru-RU" b="1" dirty="0" smtClean="0">
                <a:latin typeface="Monotype Corsiva" pitchFamily="66" charset="0"/>
              </a:rPr>
              <a:t>,</a:t>
            </a:r>
          </a:p>
          <a:p>
            <a:pPr fontAlgn="base">
              <a:buNone/>
            </a:pPr>
            <a:r>
              <a:rPr lang="ru-RU" b="1" dirty="0" smtClean="0">
                <a:latin typeface="Monotype Corsiva" pitchFamily="66" charset="0"/>
              </a:rPr>
              <a:t>Али </a:t>
            </a:r>
            <a:r>
              <a:rPr lang="ru-RU" b="1" dirty="0" err="1" smtClean="0">
                <a:latin typeface="Monotype Corsiva" pitchFamily="66" charset="0"/>
              </a:rPr>
              <a:t>мој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корак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беше</a:t>
            </a:r>
            <a:r>
              <a:rPr lang="ru-RU" b="1" dirty="0" smtClean="0">
                <a:latin typeface="Monotype Corsiva" pitchFamily="66" charset="0"/>
              </a:rPr>
              <a:t> лак.</a:t>
            </a:r>
          </a:p>
          <a:p>
            <a:pPr fontAlgn="base">
              <a:buNone/>
            </a:pPr>
            <a:r>
              <a:rPr lang="ru-RU" b="1" dirty="0" err="1" smtClean="0">
                <a:latin typeface="Monotype Corsiva" pitchFamily="66" charset="0"/>
              </a:rPr>
              <a:t>Ја</a:t>
            </a:r>
            <a:r>
              <a:rPr lang="ru-RU" b="1" dirty="0" smtClean="0">
                <a:latin typeface="Monotype Corsiva" pitchFamily="66" charset="0"/>
              </a:rPr>
              <a:t> сам на руку десну </a:t>
            </a:r>
            <a:r>
              <a:rPr lang="ru-RU" b="1" dirty="0" err="1" smtClean="0">
                <a:latin typeface="Monotype Corsiva" pitchFamily="66" charset="0"/>
              </a:rPr>
              <a:t>навукла</a:t>
            </a:r>
            <a:r>
              <a:rPr lang="ru-RU" b="1" dirty="0" smtClean="0">
                <a:latin typeface="Monotype Corsiva" pitchFamily="66" charset="0"/>
              </a:rPr>
              <a:t> –</a:t>
            </a:r>
          </a:p>
          <a:p>
            <a:pPr fontAlgn="base">
              <a:buNone/>
            </a:pPr>
            <a:r>
              <a:rPr lang="ru-RU" b="1" dirty="0" smtClean="0">
                <a:latin typeface="Monotype Corsiva" pitchFamily="66" charset="0"/>
              </a:rPr>
              <a:t>Рукавицу – на леву пак.</a:t>
            </a:r>
          </a:p>
          <a:p>
            <a:pPr fontAlgn="base">
              <a:buNone/>
            </a:pPr>
            <a:endParaRPr lang="ru-RU" b="1" dirty="0" smtClean="0">
              <a:latin typeface="Monotype Corsiva" pitchFamily="66" charset="0"/>
            </a:endParaRPr>
          </a:p>
          <a:p>
            <a:pPr fontAlgn="base">
              <a:buNone/>
            </a:pPr>
            <a:r>
              <a:rPr lang="ru-RU" b="1" dirty="0" smtClean="0">
                <a:latin typeface="Monotype Corsiva" pitchFamily="66" charset="0"/>
              </a:rPr>
              <a:t>И </a:t>
            </a:r>
            <a:r>
              <a:rPr lang="ru-RU" b="1" dirty="0" err="1" smtClean="0">
                <a:latin typeface="Monotype Corsiva" pitchFamily="66" charset="0"/>
              </a:rPr>
              <a:t>степеника</a:t>
            </a:r>
            <a:r>
              <a:rPr lang="ru-RU" b="1" dirty="0" smtClean="0">
                <a:latin typeface="Monotype Corsiva" pitchFamily="66" charset="0"/>
              </a:rPr>
              <a:t>, ко много </a:t>
            </a:r>
            <a:r>
              <a:rPr lang="ru-RU" b="1" dirty="0" err="1" smtClean="0">
                <a:latin typeface="Monotype Corsiva" pitchFamily="66" charset="0"/>
              </a:rPr>
              <a:t>има</a:t>
            </a:r>
            <a:r>
              <a:rPr lang="ru-RU" b="1" dirty="0" smtClean="0">
                <a:latin typeface="Monotype Corsiva" pitchFamily="66" charset="0"/>
              </a:rPr>
              <a:t>,</a:t>
            </a:r>
          </a:p>
          <a:p>
            <a:pPr fontAlgn="base">
              <a:buNone/>
            </a:pPr>
            <a:r>
              <a:rPr lang="ru-RU" b="1" dirty="0" smtClean="0">
                <a:latin typeface="Monotype Corsiva" pitchFamily="66" charset="0"/>
              </a:rPr>
              <a:t>А </a:t>
            </a:r>
            <a:r>
              <a:rPr lang="ru-RU" b="1" dirty="0" err="1" smtClean="0">
                <a:latin typeface="Monotype Corsiva" pitchFamily="66" charset="0"/>
              </a:rPr>
              <a:t>ја</a:t>
            </a:r>
            <a:r>
              <a:rPr lang="ru-RU" b="1" dirty="0" smtClean="0">
                <a:latin typeface="Monotype Corsiva" pitchFamily="66" charset="0"/>
              </a:rPr>
              <a:t> сам знала – само три!</a:t>
            </a:r>
          </a:p>
          <a:p>
            <a:pPr fontAlgn="base">
              <a:buNone/>
            </a:pPr>
            <a:r>
              <a:rPr lang="ru-RU" b="1" dirty="0" err="1" smtClean="0">
                <a:latin typeface="Monotype Corsiva" pitchFamily="66" charset="0"/>
              </a:rPr>
              <a:t>Јесењи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шапат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међ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кленовима</a:t>
            </a:r>
            <a:endParaRPr lang="ru-RU" b="1" dirty="0" smtClean="0">
              <a:latin typeface="Monotype Corsiva" pitchFamily="66" charset="0"/>
            </a:endParaRPr>
          </a:p>
          <a:p>
            <a:pPr fontAlgn="base">
              <a:buNone/>
            </a:pPr>
            <a:r>
              <a:rPr lang="ru-RU" b="1" dirty="0" smtClean="0">
                <a:latin typeface="Monotype Corsiva" pitchFamily="66" charset="0"/>
              </a:rPr>
              <a:t>Моли </a:t>
            </a:r>
            <a:r>
              <a:rPr lang="ru-RU" b="1" dirty="0" err="1" smtClean="0">
                <a:latin typeface="Monotype Corsiva" pitchFamily="66" charset="0"/>
              </a:rPr>
              <a:t>ме</a:t>
            </a:r>
            <a:r>
              <a:rPr lang="ru-RU" b="1" dirty="0" smtClean="0">
                <a:latin typeface="Monotype Corsiva" pitchFamily="66" charset="0"/>
              </a:rPr>
              <a:t>:“Умри </a:t>
            </a:r>
            <a:r>
              <a:rPr lang="ru-RU" b="1" dirty="0" err="1" smtClean="0">
                <a:latin typeface="Monotype Corsiva" pitchFamily="66" charset="0"/>
              </a:rPr>
              <a:t>са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мном</a:t>
            </a:r>
            <a:r>
              <a:rPr lang="ru-RU" b="1" dirty="0" smtClean="0">
                <a:latin typeface="Monotype Corsiva" pitchFamily="66" charset="0"/>
              </a:rPr>
              <a:t> и </a:t>
            </a:r>
            <a:r>
              <a:rPr lang="ru-RU" b="1" dirty="0" err="1" smtClean="0">
                <a:latin typeface="Monotype Corsiva" pitchFamily="66" charset="0"/>
              </a:rPr>
              <a:t>ти</a:t>
            </a:r>
            <a:r>
              <a:rPr lang="ru-RU" b="1" dirty="0" smtClean="0">
                <a:latin typeface="Monotype Corsiva" pitchFamily="66" charset="0"/>
              </a:rPr>
              <a:t>!.</a:t>
            </a:r>
          </a:p>
          <a:p>
            <a:pPr fontAlgn="base">
              <a:buNone/>
            </a:pPr>
            <a:endParaRPr lang="ru-RU" b="1" dirty="0" smtClean="0">
              <a:latin typeface="Monotype Corsiva" pitchFamily="66" charset="0"/>
            </a:endParaRPr>
          </a:p>
          <a:p>
            <a:pPr fontAlgn="base">
              <a:buNone/>
            </a:pPr>
            <a:r>
              <a:rPr lang="ru-RU" b="1" dirty="0" smtClean="0">
                <a:latin typeface="Monotype Corsiva" pitchFamily="66" charset="0"/>
              </a:rPr>
              <a:t>Обманула </a:t>
            </a:r>
            <a:r>
              <a:rPr lang="ru-RU" b="1" dirty="0" err="1" smtClean="0">
                <a:latin typeface="Monotype Corsiva" pitchFamily="66" charset="0"/>
              </a:rPr>
              <a:t>ме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је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сва</a:t>
            </a:r>
            <a:r>
              <a:rPr lang="ru-RU" b="1" dirty="0" smtClean="0">
                <a:latin typeface="Monotype Corsiva" pitchFamily="66" charset="0"/>
              </a:rPr>
              <a:t> од сене,</a:t>
            </a:r>
          </a:p>
          <a:p>
            <a:pPr fontAlgn="base">
              <a:buNone/>
            </a:pPr>
            <a:r>
              <a:rPr lang="ru-RU" b="1" dirty="0" err="1" smtClean="0">
                <a:latin typeface="Monotype Corsiva" pitchFamily="66" charset="0"/>
              </a:rPr>
              <a:t>Променљива</a:t>
            </a:r>
            <a:r>
              <a:rPr lang="ru-RU" b="1" dirty="0" smtClean="0">
                <a:latin typeface="Monotype Corsiva" pitchFamily="66" charset="0"/>
              </a:rPr>
              <a:t>, </a:t>
            </a:r>
            <a:r>
              <a:rPr lang="ru-RU" b="1" dirty="0" err="1" smtClean="0">
                <a:latin typeface="Monotype Corsiva" pitchFamily="66" charset="0"/>
              </a:rPr>
              <a:t>судбина</a:t>
            </a:r>
            <a:r>
              <a:rPr lang="ru-RU" b="1" dirty="0" smtClean="0">
                <a:latin typeface="Monotype Corsiva" pitchFamily="66" charset="0"/>
              </a:rPr>
              <a:t> зла.“</a:t>
            </a:r>
          </a:p>
          <a:p>
            <a:pPr fontAlgn="base">
              <a:buNone/>
            </a:pPr>
            <a:r>
              <a:rPr lang="ru-RU" b="1" dirty="0" err="1" smtClean="0">
                <a:latin typeface="Monotype Corsiva" pitchFamily="66" charset="0"/>
              </a:rPr>
              <a:t>Ја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одговорих</a:t>
            </a:r>
            <a:r>
              <a:rPr lang="ru-RU" b="1" dirty="0" smtClean="0">
                <a:latin typeface="Monotype Corsiva" pitchFamily="66" charset="0"/>
              </a:rPr>
              <a:t>:“Драги – и мене,</a:t>
            </a:r>
          </a:p>
          <a:p>
            <a:pPr fontAlgn="base">
              <a:buNone/>
            </a:pPr>
            <a:r>
              <a:rPr lang="ru-RU" b="1" dirty="0" err="1" smtClean="0">
                <a:latin typeface="Monotype Corsiva" pitchFamily="66" charset="0"/>
              </a:rPr>
              <a:t>Исто</a:t>
            </a:r>
            <a:r>
              <a:rPr lang="ru-RU" b="1" dirty="0" smtClean="0">
                <a:latin typeface="Monotype Corsiva" pitchFamily="66" charset="0"/>
              </a:rPr>
              <a:t>. </a:t>
            </a:r>
            <a:r>
              <a:rPr lang="ru-RU" b="1" dirty="0" err="1" smtClean="0">
                <a:latin typeface="Monotype Corsiva" pitchFamily="66" charset="0"/>
              </a:rPr>
              <a:t>Умрећу</a:t>
            </a:r>
            <a:r>
              <a:rPr lang="ru-RU" b="1" dirty="0" smtClean="0">
                <a:latin typeface="Monotype Corsiva" pitchFamily="66" charset="0"/>
              </a:rPr>
              <a:t> с </a:t>
            </a:r>
            <a:r>
              <a:rPr lang="ru-RU" b="1" dirty="0" err="1" smtClean="0">
                <a:latin typeface="Monotype Corsiva" pitchFamily="66" charset="0"/>
              </a:rPr>
              <a:t>тобом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ја</a:t>
            </a:r>
            <a:r>
              <a:rPr lang="ru-RU" b="1" dirty="0" smtClean="0">
                <a:latin typeface="Monotype Corsiva" pitchFamily="66" charset="0"/>
              </a:rPr>
              <a:t>…“</a:t>
            </a:r>
          </a:p>
          <a:p>
            <a:pPr fontAlgn="base">
              <a:buNone/>
            </a:pPr>
            <a:endParaRPr lang="ru-RU" b="1" dirty="0" smtClean="0">
              <a:latin typeface="Monotype Corsiva" pitchFamily="66" charset="0"/>
            </a:endParaRPr>
          </a:p>
          <a:p>
            <a:pPr fontAlgn="base">
              <a:buNone/>
            </a:pPr>
            <a:r>
              <a:rPr lang="ru-RU" b="1" dirty="0" err="1" smtClean="0">
                <a:latin typeface="Monotype Corsiva" pitchFamily="66" charset="0"/>
              </a:rPr>
              <a:t>Задњег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сусрета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песме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ето</a:t>
            </a:r>
            <a:r>
              <a:rPr lang="ru-RU" b="1" dirty="0" smtClean="0">
                <a:latin typeface="Monotype Corsiva" pitchFamily="66" charset="0"/>
              </a:rPr>
              <a:t>.</a:t>
            </a:r>
          </a:p>
          <a:p>
            <a:pPr fontAlgn="base">
              <a:buNone/>
            </a:pPr>
            <a:r>
              <a:rPr lang="ru-RU" b="1" dirty="0" smtClean="0">
                <a:latin typeface="Monotype Corsiva" pitchFamily="66" charset="0"/>
              </a:rPr>
              <a:t>На </a:t>
            </a:r>
            <a:r>
              <a:rPr lang="ru-RU" b="1" dirty="0" err="1" smtClean="0">
                <a:latin typeface="Monotype Corsiva" pitchFamily="66" charset="0"/>
              </a:rPr>
              <a:t>мрачни</a:t>
            </a:r>
            <a:r>
              <a:rPr lang="ru-RU" b="1" dirty="0" smtClean="0">
                <a:latin typeface="Monotype Corsiva" pitchFamily="66" charset="0"/>
              </a:rPr>
              <a:t> дом </a:t>
            </a:r>
            <a:r>
              <a:rPr lang="ru-RU" b="1" dirty="0" err="1" smtClean="0">
                <a:latin typeface="Monotype Corsiva" pitchFamily="66" charset="0"/>
              </a:rPr>
              <a:t>погледах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тај</a:t>
            </a:r>
            <a:r>
              <a:rPr lang="ru-RU" b="1" dirty="0" smtClean="0">
                <a:latin typeface="Monotype Corsiva" pitchFamily="66" charset="0"/>
              </a:rPr>
              <a:t>.</a:t>
            </a:r>
          </a:p>
          <a:p>
            <a:pPr fontAlgn="base">
              <a:buNone/>
            </a:pPr>
            <a:r>
              <a:rPr lang="ru-RU" b="1" dirty="0" smtClean="0">
                <a:latin typeface="Monotype Corsiva" pitchFamily="66" charset="0"/>
              </a:rPr>
              <a:t>У </a:t>
            </a:r>
            <a:r>
              <a:rPr lang="ru-RU" b="1" dirty="0" err="1" smtClean="0">
                <a:latin typeface="Monotype Corsiva" pitchFamily="66" charset="0"/>
              </a:rPr>
              <a:t>спаваћој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је</a:t>
            </a:r>
            <a:r>
              <a:rPr lang="ru-RU" b="1" dirty="0" smtClean="0">
                <a:latin typeface="Monotype Corsiva" pitchFamily="66" charset="0"/>
              </a:rPr>
              <a:t> тек </a:t>
            </a:r>
            <a:r>
              <a:rPr lang="ru-RU" b="1" dirty="0" err="1" smtClean="0">
                <a:latin typeface="Monotype Corsiva" pitchFamily="66" charset="0"/>
              </a:rPr>
              <a:t>свећа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трепто</a:t>
            </a:r>
            <a:endParaRPr lang="ru-RU" b="1" dirty="0" smtClean="0">
              <a:latin typeface="Monotype Corsiva" pitchFamily="66" charset="0"/>
            </a:endParaRPr>
          </a:p>
          <a:p>
            <a:pPr fontAlgn="base">
              <a:buNone/>
            </a:pPr>
            <a:r>
              <a:rPr lang="ru-RU" b="1" dirty="0" err="1" smtClean="0">
                <a:latin typeface="Monotype Corsiva" pitchFamily="66" charset="0"/>
              </a:rPr>
              <a:t>Равнодушни</a:t>
            </a:r>
            <a:r>
              <a:rPr lang="ru-RU" b="1" dirty="0" smtClean="0">
                <a:latin typeface="Monotype Corsiva" pitchFamily="66" charset="0"/>
              </a:rPr>
              <a:t> и жути </a:t>
            </a:r>
            <a:r>
              <a:rPr lang="ru-RU" b="1" dirty="0" err="1" smtClean="0">
                <a:latin typeface="Monotype Corsiva" pitchFamily="66" charset="0"/>
              </a:rPr>
              <a:t>сјај</a:t>
            </a:r>
            <a:r>
              <a:rPr lang="ru-RU" b="1" dirty="0" smtClean="0">
                <a:latin typeface="Monotype Corsiva" pitchFamily="66" charset="0"/>
              </a:rPr>
              <a:t>.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01384" y="107576"/>
            <a:ext cx="5690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/>
              <a:t>Ана</a:t>
            </a:r>
            <a:r>
              <a:rPr lang="ru-RU" sz="3200" b="1" dirty="0" smtClean="0"/>
              <a:t> Ахматова</a:t>
            </a:r>
          </a:p>
          <a:p>
            <a:r>
              <a:rPr lang="ru-RU" sz="3200" b="1" dirty="0" err="1" smtClean="0"/>
              <a:t>Песма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последњег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сусрета</a:t>
            </a:r>
            <a:endParaRPr lang="en-US" sz="3000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7333129" y="1510115"/>
            <a:ext cx="4105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Источник</a:t>
            </a:r>
            <a:r>
              <a:rPr lang="en-US" sz="3200" b="1" dirty="0" smtClean="0"/>
              <a:t>:</a:t>
            </a:r>
            <a:endParaRPr lang="ru-RU" sz="3200" b="1" dirty="0" smtClean="0"/>
          </a:p>
          <a:p>
            <a:r>
              <a:rPr lang="ru-RU" sz="3200" b="1" dirty="0" smtClean="0"/>
              <a:t>«СРБСКИ ЖУРНАЛ»</a:t>
            </a:r>
            <a:endParaRPr lang="ru-RU" sz="3000" b="1" dirty="0"/>
          </a:p>
        </p:txBody>
      </p:sp>
      <p:sp>
        <p:nvSpPr>
          <p:cNvPr id="12" name="Нижний колонтитул 7"/>
          <p:cNvSpPr txBox="1">
            <a:spLocks/>
          </p:cNvSpPr>
          <p:nvPr/>
        </p:nvSpPr>
        <p:spPr>
          <a:xfrm>
            <a:off x="10685929" y="6367370"/>
            <a:ext cx="1506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1083</Words>
  <Application>Microsoft Office PowerPoint</Application>
  <PresentationFormat>Произвольный</PresentationFormat>
  <Paragraphs>231</Paragraphs>
  <Slides>35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Атлас русской поэзии. Анна Ахматова, «Песня последней встречи» </vt:lpstr>
      <vt:lpstr>Бурмистров Клим - burmistrovklimusik@gmail.com  Колобаева Арина - arvnkolllllll434@gmail.com Ольховская Мария - mariaolhovskaa991@gmail.com Набиева Виктория - viktorianabieva39@gmail.com Соколова Вера - Svera7344@gmail.com Богачёва Яна - yanabogchyova@yandex.ru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Изучая “Песню последней встречи” Анны Ахматовой, мы создали собственную ментальную карту, демонстрирующую различные ассоциативные и идейные образы стихотворения. </vt:lpstr>
      <vt:lpstr>Слайд 24</vt:lpstr>
      <vt:lpstr>Для создания ментальной карты с помощью ИИ мы попросили ChatGPT описать, какие эмоции передаёт стихотворение, какие темы поднимает, какие художественные детали спрятаны в тексте, как и кем исполнялось или адаптировалось стихотворение. </vt:lpstr>
      <vt:lpstr>Слайд 26</vt:lpstr>
      <vt:lpstr>Слайд 27</vt:lpstr>
      <vt:lpstr>Слайд 28</vt:lpstr>
      <vt:lpstr>Слайд 29</vt:lpstr>
      <vt:lpstr> Итак, можно наблюдать, как актуальность и популярность стихотворения не тускнеют перед силой времени: стихотворение публикуется в начале XX в., после чего вдохновляет артистов, певцов, монтажёров и прочих творческих людей на создание нового, современного, творчества.     </vt:lpstr>
      <vt:lpstr> Кроме того, стихотворение котируется и в других странах: переводчики стараются передать всю глубину стихотворения.   Стихотворение стимулирует читателя к созданию множества ассоциативных связей за счёт выразительности, символики, вложенных идей и сюжета.    </vt:lpstr>
      <vt:lpstr>Слайд 32</vt:lpstr>
      <vt:lpstr>Слайд 33</vt:lpstr>
      <vt:lpstr>СПИСОК ИСПОЛЬЗУЕМОГО ИИ: 1. YandexGPT (иллюстрации) 2. ChatGPT (иллюстрации)  3. Gemini (иллюстрации)  4. Grok (иллюстрации)  5. Deepseek (перевод текста)</vt:lpstr>
      <vt:lpstr>Бурмистров Клим - burmistrovklimusik@gmail.com  Колобаева Арина - arvnkolllllll434@gmail.com Ольховская Мария - mariaolhovskaa991@gmail.com Набиева Виктория - viktorianabieva39@gmail.com Соколова Вера - Svera7344@gmail.com Богачёва Яна - yanabogchyova@yandex.ru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Атлас русской поэзии. Анна Ахматова, «Песня последней встречи»</dc:title>
  <dc:creator>Яна</dc:creator>
  <cp:lastModifiedBy>Burmistrov Klim</cp:lastModifiedBy>
  <cp:revision>105</cp:revision>
  <dcterms:created xsi:type="dcterms:W3CDTF">2026-03-11T16:27:35Z</dcterms:created>
  <dcterms:modified xsi:type="dcterms:W3CDTF">2026-04-08T19:02:08Z</dcterms:modified>
</cp:coreProperties>
</file>