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701" r:id="rId1"/>
  </p:sldMasterIdLst>
  <p:notesMasterIdLst>
    <p:notesMasterId r:id="rId46"/>
  </p:notesMasterIdLst>
  <p:sldIdLst>
    <p:sldId id="348" r:id="rId2"/>
    <p:sldId id="346" r:id="rId3"/>
    <p:sldId id="261" r:id="rId4"/>
    <p:sldId id="349" r:id="rId5"/>
    <p:sldId id="352" r:id="rId6"/>
    <p:sldId id="266" r:id="rId7"/>
    <p:sldId id="350" r:id="rId8"/>
    <p:sldId id="354" r:id="rId9"/>
    <p:sldId id="265" r:id="rId10"/>
    <p:sldId id="264" r:id="rId11"/>
    <p:sldId id="267" r:id="rId12"/>
    <p:sldId id="356" r:id="rId13"/>
    <p:sldId id="357" r:id="rId14"/>
    <p:sldId id="355" r:id="rId15"/>
    <p:sldId id="295" r:id="rId16"/>
    <p:sldId id="279" r:id="rId17"/>
    <p:sldId id="278" r:id="rId18"/>
    <p:sldId id="358" r:id="rId19"/>
    <p:sldId id="273" r:id="rId20"/>
    <p:sldId id="272" r:id="rId21"/>
    <p:sldId id="268" r:id="rId22"/>
    <p:sldId id="276" r:id="rId23"/>
    <p:sldId id="296" r:id="rId24"/>
    <p:sldId id="281" r:id="rId25"/>
    <p:sldId id="360" r:id="rId26"/>
    <p:sldId id="303" r:id="rId27"/>
    <p:sldId id="285" r:id="rId28"/>
    <p:sldId id="308" r:id="rId29"/>
    <p:sldId id="311" r:id="rId30"/>
    <p:sldId id="316" r:id="rId31"/>
    <p:sldId id="318" r:id="rId32"/>
    <p:sldId id="359" r:id="rId33"/>
    <p:sldId id="324" r:id="rId34"/>
    <p:sldId id="325" r:id="rId35"/>
    <p:sldId id="361" r:id="rId36"/>
    <p:sldId id="330" r:id="rId37"/>
    <p:sldId id="326" r:id="rId38"/>
    <p:sldId id="333" r:id="rId39"/>
    <p:sldId id="340" r:id="rId40"/>
    <p:sldId id="336" r:id="rId41"/>
    <p:sldId id="362" r:id="rId42"/>
    <p:sldId id="363" r:id="rId43"/>
    <p:sldId id="364" r:id="rId44"/>
    <p:sldId id="365" r:id="rId4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D2252EF-0480-4161-8AFA-09886155EB02}">
          <p14:sldIdLst>
            <p14:sldId id="348"/>
            <p14:sldId id="346"/>
          </p14:sldIdLst>
        </p14:section>
        <p14:section name="Раздел без заголовка" id="{C8332EAD-05E1-4873-B5AA-03D780DCB9BC}">
          <p14:sldIdLst>
            <p14:sldId id="261"/>
            <p14:sldId id="349"/>
            <p14:sldId id="352"/>
            <p14:sldId id="266"/>
            <p14:sldId id="350"/>
            <p14:sldId id="354"/>
            <p14:sldId id="265"/>
            <p14:sldId id="264"/>
            <p14:sldId id="267"/>
            <p14:sldId id="356"/>
            <p14:sldId id="357"/>
            <p14:sldId id="355"/>
          </p14:sldIdLst>
        </p14:section>
        <p14:section name="Раздел без заголовка" id="{8308A0A8-1A8C-466D-A8D0-F32CA756C457}">
          <p14:sldIdLst>
            <p14:sldId id="295"/>
            <p14:sldId id="279"/>
            <p14:sldId id="278"/>
            <p14:sldId id="358"/>
            <p14:sldId id="273"/>
            <p14:sldId id="272"/>
            <p14:sldId id="268"/>
            <p14:sldId id="276"/>
            <p14:sldId id="296"/>
            <p14:sldId id="281"/>
            <p14:sldId id="360"/>
            <p14:sldId id="303"/>
          </p14:sldIdLst>
        </p14:section>
        <p14:section name="Раздел без заголовка" id="{66094BE3-0508-44F9-8CAE-8539A2520185}">
          <p14:sldIdLst>
            <p14:sldId id="285"/>
            <p14:sldId id="308"/>
            <p14:sldId id="311"/>
            <p14:sldId id="316"/>
          </p14:sldIdLst>
        </p14:section>
        <p14:section name="Раздел без заголовка" id="{0B23F4F9-5655-429E-890C-4DD64031A0CD}">
          <p14:sldIdLst>
            <p14:sldId id="318"/>
            <p14:sldId id="359"/>
            <p14:sldId id="324"/>
            <p14:sldId id="325"/>
            <p14:sldId id="361"/>
            <p14:sldId id="330"/>
            <p14:sldId id="326"/>
            <p14:sldId id="333"/>
            <p14:sldId id="340"/>
            <p14:sldId id="336"/>
            <p14:sldId id="362"/>
            <p14:sldId id="363"/>
            <p14:sldId id="364"/>
            <p14:sldId id="3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79" autoAdjust="0"/>
    <p:restoredTop sz="94641" autoAdjust="0"/>
  </p:normalViewPr>
  <p:slideViewPr>
    <p:cSldViewPr snapToGrid="0">
      <p:cViewPr varScale="1">
        <p:scale>
          <a:sx n="104" d="100"/>
          <a:sy n="104" d="100"/>
        </p:scale>
        <p:origin x="1080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00A36-1824-474E-B95A-98FE9CC0FC1C}" type="datetimeFigureOut">
              <a:rPr lang="ru-RU" smtClean="0"/>
              <a:t>18.05.2025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8F82E-1D35-42E8-8A06-C3614443A2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587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7EE65B-39E0-AFB8-B15B-45FC583BB1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385DB75E-EE39-C888-E70A-1904AE171F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523A022A-A26F-CC7C-8CAF-B08BED4704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1610CEF-F20C-F0DA-D867-82D9F6085D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E8F82E-1D35-42E8-8A06-C3614443A2A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314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49B179-3AA1-8506-F21A-6D98822B25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615F759D-CEBB-6842-3E03-E4DB9E8B1F2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BE3C9792-CFE5-147D-A116-14A4FE000A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C159305-8D1D-88ED-8DD4-20782D27C0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E8F82E-1D35-42E8-8A06-C3614443A2A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678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474FD5-FC27-4ECC-6697-E601FBE5A1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DD3A4BD2-5482-48AE-2F2E-703F2FDC9F9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B75489A5-7529-5DA4-A559-A96192ADEF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B291815-A21F-2E5F-794C-080DEA7895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E8F82E-1D35-42E8-8A06-C3614443A2A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112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62F9C2-3FF4-8F43-C9F3-15A76C0E45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3CD63614-76FB-9EA4-2173-C48E3D64248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3918CA92-C5AE-680E-BDDD-35AFD676BB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8976D01-AA21-7B8C-27B3-37C134C2D0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E8F82E-1D35-42E8-8A06-C3614443A2A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27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―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E8F82E-1D35-42E8-8A06-C3614443A2AF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239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708D4B-C6F9-148C-9605-05547738BA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7F509F40-EB4C-D9D2-6489-A9C4706C1DE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F98F82B4-673E-BDC9-3644-946C17BA4C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―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5DEA069-24D7-1E58-6A07-FCFF41BE61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E8F82E-1D35-42E8-8A06-C3614443A2AF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188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70D77-CF42-4F42-BC9A-DF758C97F3ED}" type="datetime1">
              <a:rPr lang="ru-RU" smtClean="0"/>
              <a:t>18.05.2025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865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56D5-C7D6-43CB-8F9A-02F087565EC2}" type="datetime1">
              <a:rPr lang="ru-RU" smtClean="0"/>
              <a:t>18.05.2025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150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FE8E-970F-45E4-9340-0253094CC89D}" type="datetime1">
              <a:rPr lang="ru-RU" smtClean="0"/>
              <a:t>18.05.2025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90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DCD3-BDCB-4D85-ABA6-33255F0C62F4}" type="datetime1">
              <a:rPr lang="ru-RU" smtClean="0"/>
              <a:t>18.05.2025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07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E6BE2-C006-4B46-B344-EB480B534D23}" type="datetime1">
              <a:rPr lang="ru-RU" smtClean="0"/>
              <a:t>18.05.2025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02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567F-1433-4DF9-8F71-EAD62BCB9F40}" type="datetime1">
              <a:rPr lang="ru-RU" smtClean="0"/>
              <a:t>18.05.2025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93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3FA0-7904-434C-B8E6-2A9F5033D26C}" type="datetime1">
              <a:rPr lang="ru-RU" smtClean="0"/>
              <a:t>18.05.2025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381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64A3-2887-4BDA-9A12-32485C84FD81}" type="datetime1">
              <a:rPr lang="ru-RU" smtClean="0"/>
              <a:t>18.05.2025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998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55D9-BE8B-40FD-A111-F5D864E43C57}" type="datetime1">
              <a:rPr lang="ru-RU" smtClean="0"/>
              <a:t>18.05.2025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853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70026B3-14E4-49A2-8F09-BAB4CFE2F966}" type="datetime1">
              <a:rPr lang="ru-RU" smtClean="0"/>
              <a:t>18.05.2025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B36309-5D88-432A-BA3F-3204408B4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805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0DEDB-7025-4FE3-9A8D-3382B15FFDAB}" type="datetime1">
              <a:rPr lang="ru-RU" smtClean="0"/>
              <a:t>18.05.2025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300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AF45C68-DC26-42F1-9CB7-1BB9DBDB11A4}" type="datetime1">
              <a:rPr lang="ru-RU" smtClean="0"/>
              <a:t>18.05.2025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BB36309-5D88-432A-BA3F-3204408B4731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7307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wall-117202357134" TargetMode="Externa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29FA68-EB7D-8C57-B186-B26602FBF4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01190"/>
            <a:ext cx="11998960" cy="4455620"/>
          </a:xfrm>
        </p:spPr>
        <p:txBody>
          <a:bodyPr>
            <a:normAutofit fontScale="90000"/>
          </a:bodyPr>
          <a:lstStyle/>
          <a:p>
            <a:pPr algn="ctr">
              <a:spcBef>
                <a:spcPts val="600"/>
              </a:spcBef>
            </a:pPr>
            <a:br>
              <a:rPr lang="sr-Cyrl-R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r-Cyrl-R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r-Cyrl-R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r-Cyrl-R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r-Cyrl-R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r-Cyrl-R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r-Cyrl-R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r-Cyrl-R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r-Cyrl-R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r-Cyrl-R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r-Cyrl-R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Драгана Поповић </a:t>
            </a:r>
            <a:r>
              <a:rPr lang="sr-Cyrl-RS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(Нови Сад)</a:t>
            </a:r>
            <a:br>
              <a:rPr lang="sr-Cyrl-RS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r-Cyrl-RS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Наташа Ајџановић </a:t>
            </a:r>
            <a:r>
              <a:rPr lang="sr-Cyrl-R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(Нови Сад)</a:t>
            </a:r>
            <a:br>
              <a:rPr lang="sr-Cyrl-R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r-Cyrl-R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Универзитет у Новом Саду</a:t>
            </a:r>
            <a:br>
              <a:rPr lang="sr-Cyrl-R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r-Cyrl-R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Филозофски факултет  </a:t>
            </a:r>
            <a:br>
              <a:rPr lang="sr-Cyrl-RS" sz="4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r-Latn-RS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dragana.popovic</a:t>
            </a:r>
            <a:r>
              <a:rPr lang="en-US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@ff.uns.ac.rs</a:t>
            </a:r>
            <a:br>
              <a:rPr lang="ru-RU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najdzanovic@ff.uns.ac.rs</a:t>
            </a:r>
            <a:br>
              <a:rPr lang="ru-RU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r-Cyrl-RS" sz="53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Зооними као елемент универзалног у роману </a:t>
            </a:r>
            <a:br>
              <a:rPr lang="sr-Cyrl-RS" sz="53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r-Cyrl-RS" sz="5300" b="1" cap="small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Глава у кланцу ноге на вранцу</a:t>
            </a:r>
            <a:r>
              <a:rPr lang="sr-Cyrl-RS" sz="53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sr-Cyrl-RS" sz="53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r-Cyrl-RS" sz="53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његовом руском преводу </a:t>
            </a:r>
            <a:br>
              <a:rPr lang="sr-Cyrl-RS" sz="53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r-Cyrl-RS" sz="5300" b="1" cap="small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Ноги в поле, голова на воле</a:t>
            </a:r>
            <a:br>
              <a:rPr lang="sr-Cyrl-RS" sz="4800" b="1" cap="small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9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Јубиларни</a:t>
            </a:r>
            <a:r>
              <a:rPr lang="ru-RU" sz="29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10. </a:t>
            </a:r>
            <a:r>
              <a:rPr lang="ru-RU" sz="29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симпозијум</a:t>
            </a:r>
            <a:r>
              <a:rPr lang="ru-RU" sz="29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Универзално</a:t>
            </a:r>
            <a:r>
              <a:rPr lang="ru-RU" sz="29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9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стваралаштву</a:t>
            </a:r>
            <a:r>
              <a:rPr lang="ru-RU" sz="29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Бранка </a:t>
            </a:r>
            <a:r>
              <a:rPr lang="ru-RU" sz="29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Ћопића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C28C583-051E-E96A-E175-4386CA952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339540"/>
            <a:ext cx="8940800" cy="1355900"/>
          </a:xfrm>
        </p:spPr>
        <p:txBody>
          <a:bodyPr>
            <a:normAutofit lnSpcReduction="10000"/>
          </a:bodyPr>
          <a:lstStyle/>
          <a:p>
            <a:pPr algn="ctr">
              <a:spcBef>
                <a:spcPts val="600"/>
              </a:spcBef>
            </a:pPr>
            <a:br>
              <a:rPr lang="ru-RU" sz="4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Бања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Лука, 22–24.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мај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2025.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993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8D4DB22-6091-09C2-6B44-AC8B7B2DDBBC}"/>
              </a:ext>
            </a:extLst>
          </p:cNvPr>
          <p:cNvSpPr txBox="1"/>
          <p:nvPr/>
        </p:nvSpPr>
        <p:spPr>
          <a:xfrm>
            <a:off x="92363" y="0"/>
            <a:ext cx="12016509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r-Cyrl-RS" sz="3200" b="1" cap="smal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Ноги в поле, голова на воле </a:t>
            </a:r>
          </a:p>
          <a:p>
            <a:pPr algn="ctr"/>
            <a:r>
              <a:rPr lang="sr-Cyrl-RS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Наслов превода</a:t>
            </a:r>
          </a:p>
          <a:p>
            <a:pPr algn="ctr"/>
            <a:endParaRPr lang="sr-Cyrl-RS" sz="3200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Серьезные проблемы встали передо мной сразу же, начиная с заглавия. Все дело в том, что в буквальном переводе на русский язык заглавие повести звучит совершенно нелепо и требует какого-то эквивалента, отражающего дух этой метафоры, ну и конечно, ее смысла. В то же время необходимо было сохранить форму народной присказки, всегда остроумной и складной, т.е. написанной в рифму. Учитывая все эти соображения, «</a:t>
            </a:r>
            <a:r>
              <a:rPr lang="ru-RU" sz="320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Glava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 </a:t>
            </a:r>
            <a:r>
              <a:rPr lang="ru-RU" sz="320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klancu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320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noge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vrancu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 преобразились у меня в «Ноги в поле, голова на воле»“ (Вирта 2024, URL)</a:t>
            </a:r>
            <a:r>
              <a:rPr lang="sr-Latn-RS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3200" noProof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ru-RU" sz="3200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B31680-5EF7-5255-92B2-5DEAFC97F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988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BFFE046-C72B-6BC6-13AC-FB07E5545A55}"/>
              </a:ext>
            </a:extLst>
          </p:cNvPr>
          <p:cNvSpPr txBox="1"/>
          <p:nvPr/>
        </p:nvSpPr>
        <p:spPr>
          <a:xfrm>
            <a:off x="-1" y="0"/>
            <a:ext cx="12108873" cy="58580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9580" algn="ctr">
              <a:spcAft>
                <a:spcPts val="800"/>
              </a:spcAft>
            </a:pPr>
            <a:r>
              <a:rPr lang="sr-Cyrl-RS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Властита имена животиња</a:t>
            </a:r>
          </a:p>
          <a:p>
            <a:pPr marL="449580" algn="ctr">
              <a:lnSpc>
                <a:spcPct val="50000"/>
              </a:lnSpc>
            </a:pPr>
            <a:endParaRPr lang="sr-Cyrl-RS" sz="32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sr-Latn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</a:t>
            </a: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Азбучно-ономатопејска игра именовања једна је страна њиховог идентитета. Друга је у хиперболисаном опису или „мистификацији” обичног и баналног поступања. У сваком случају, низ Дундуријевих животиња јесте звучно и комички ефектна ређалица која иде унедоглед: Андурије мачак, Бундурије пас („крупан као теле”), Кундурије коњ („са копитама као војничке цокуле-кондуре”), Гундурије јарац, Вурундије ован („имао је на себи вуне као читав пласт сијена”), Њупурије прасац, Мукурија крава, Њакурије магарац...“ (Шаранчић Чутура 2015: 72).</a:t>
            </a:r>
            <a:endParaRPr lang="ru-RU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AFFDFF-6BFF-6807-3823-0FAAED619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076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52136D-ECD6-8950-C8BA-876A6FB227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BB3323A6-B162-1484-4EA3-E63188E81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12</a:t>
            </a:fld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F46AD1-E684-A1CC-5ADC-19F999969777}"/>
              </a:ext>
            </a:extLst>
          </p:cNvPr>
          <p:cNvSpPr txBox="1"/>
          <p:nvPr/>
        </p:nvSpPr>
        <p:spPr>
          <a:xfrm>
            <a:off x="182880" y="0"/>
            <a:ext cx="11846560" cy="59534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sr-Cyrl-R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Властита имена животиња у изворнику и преводу</a:t>
            </a:r>
          </a:p>
          <a:p>
            <a:pPr algn="ctr">
              <a:buNone/>
            </a:pPr>
            <a:endParaRPr lang="sr-Cyrl-RS" sz="32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ru-RU" sz="320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мачак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Андурије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Котурия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← кот; </a:t>
            </a:r>
            <a:r>
              <a:rPr lang="ru-RU" sz="320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јарац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Гундурије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Козлотурия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← козел </a:t>
            </a:r>
          </a:p>
          <a:p>
            <a:pPr algn="just">
              <a:buNone/>
            </a:pPr>
            <a:endParaRPr lang="ru-RU" sz="3200" noProof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ru-RU" sz="320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ован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Вурундије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Руноносец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← руно, носить</a:t>
            </a:r>
            <a:endParaRPr lang="ru-RU" sz="3200" noProof="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endParaRPr lang="ru-RU" sz="3200" noProof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buNone/>
            </a:pPr>
            <a:r>
              <a:rPr lang="ru-RU" sz="320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прасац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Њупурије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Хрюкалка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← хрю-хрю</a:t>
            </a:r>
          </a:p>
          <a:p>
            <a:pPr algn="just">
              <a:buNone/>
            </a:pPr>
            <a:endParaRPr lang="ru-RU" sz="3200" noProof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buNone/>
            </a:pP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пас </a:t>
            </a: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Бундурије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Крадурия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← красть; </a:t>
            </a:r>
            <a:r>
              <a:rPr lang="ru-RU" sz="320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коњ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Кундурије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Брыкурия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← брыкать(</a:t>
            </a:r>
            <a:r>
              <a:rPr lang="ru-RU" sz="320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ся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36811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F8EB7B-E1F2-79D5-6B99-095FDF063F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6F2A46F-BA1C-CEFC-B7B7-8B7C267F7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13</a:t>
            </a:fld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56B281-31CA-1B48-34B5-B5B81CFF38F8}"/>
              </a:ext>
            </a:extLst>
          </p:cNvPr>
          <p:cNvSpPr txBox="1"/>
          <p:nvPr/>
        </p:nvSpPr>
        <p:spPr>
          <a:xfrm>
            <a:off x="91440" y="0"/>
            <a:ext cx="12009120" cy="51409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buNone/>
            </a:pPr>
            <a:endParaRPr lang="sr-Cyrl-RS" sz="3200" kern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buNone/>
            </a:pPr>
            <a:r>
              <a:rPr lang="ru-RU" sz="3200" kern="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сврака</a:t>
            </a:r>
            <a:r>
              <a:rPr lang="ru-RU" sz="3200" kern="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kern="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Милица</a:t>
            </a:r>
            <a:r>
              <a:rPr lang="ru-RU" sz="3200" b="1" kern="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kern="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Дугорепићка</a:t>
            </a:r>
            <a:r>
              <a:rPr lang="ru-RU" sz="3200" b="1" kern="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kern="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ru-RU" sz="3200" b="1" i="1" kern="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Милица</a:t>
            </a:r>
            <a:r>
              <a:rPr lang="ru-RU" sz="3200" b="1" kern="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kern="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Долгохвостиковая</a:t>
            </a:r>
            <a:r>
              <a:rPr lang="ru-RU" sz="3200" b="1" i="1" kern="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kern="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← длинный хвост; </a:t>
            </a:r>
            <a:r>
              <a:rPr lang="ru-RU" sz="3200" kern="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јеж</a:t>
            </a:r>
            <a:r>
              <a:rPr lang="ru-RU" sz="3200" kern="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kern="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Симеун</a:t>
            </a:r>
            <a:r>
              <a:rPr lang="ru-RU" sz="3200" b="1" kern="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kern="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Трнободић</a:t>
            </a:r>
            <a:r>
              <a:rPr lang="ru-RU" sz="3200" b="1" kern="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kern="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ru-RU" sz="3200" b="1" i="1" kern="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Симеун</a:t>
            </a:r>
            <a:r>
              <a:rPr lang="ru-RU" sz="3200" b="1" kern="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kern="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Игольчатый</a:t>
            </a:r>
            <a:r>
              <a:rPr lang="ru-RU" sz="3200" i="1" kern="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kern="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← игольчатый ‘имеющий иглы, иголки’</a:t>
            </a:r>
          </a:p>
          <a:p>
            <a:pPr algn="just">
              <a:buNone/>
            </a:pPr>
            <a:endParaRPr lang="ru-RU" sz="3200" b="1" i="1" kern="0" noProof="0" dirty="0">
              <a:highlight>
                <a:srgbClr val="FFFF00"/>
              </a:highligh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ru-RU" sz="320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крава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Мукурија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Мумукалка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← </a:t>
            </a:r>
            <a:r>
              <a:rPr lang="ru-RU" sz="320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му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-у-у; </a:t>
            </a:r>
            <a:r>
              <a:rPr lang="ru-RU" sz="320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магарац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Њакурије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Игоготурий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← и-го-го; </a:t>
            </a:r>
            <a:r>
              <a:rPr lang="ru-RU" sz="320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врана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Томанија</a:t>
            </a:r>
            <a:r>
              <a:rPr lang="ru-RU" sz="3200" b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Гаковић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Томания</a:t>
            </a:r>
            <a:r>
              <a:rPr lang="ru-RU" sz="3200" b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Каркович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← кар-кар</a:t>
            </a:r>
          </a:p>
          <a:p>
            <a:pPr algn="just">
              <a:lnSpc>
                <a:spcPct val="115000"/>
              </a:lnSpc>
              <a:buNone/>
            </a:pPr>
            <a:endParaRPr lang="sr-Cyrl-RS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50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77C65AE-72B6-F84F-7FE8-6E39BBB0A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14</a:t>
            </a:fld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6CD792-F67A-767B-E6CC-681EED4E11D7}"/>
              </a:ext>
            </a:extLst>
          </p:cNvPr>
          <p:cNvSpPr txBox="1"/>
          <p:nvPr/>
        </p:nvSpPr>
        <p:spPr>
          <a:xfrm>
            <a:off x="110835" y="0"/>
            <a:ext cx="11942619" cy="57072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endParaRPr lang="sr-Cyrl-R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sr-Cyrl-RS" sz="3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кос </a:t>
            </a:r>
            <a:r>
              <a:rPr lang="sr-Cyrl-RS" sz="3200" b="1" i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Спиридон</a:t>
            </a:r>
            <a:r>
              <a:rPr lang="sr-Cyrl-RS" sz="3200" b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3200" b="1" i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Свирчевић</a:t>
            </a:r>
            <a:r>
              <a:rPr lang="sr-Cyrl-RS" sz="3200" b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3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sr-Cyrl-RS" sz="3200" b="1" i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Спиридон</a:t>
            </a:r>
            <a:r>
              <a:rPr lang="sr-Cyrl-RS" sz="3200" b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3200" b="1" i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Щебеталыч </a:t>
            </a:r>
            <a:r>
              <a:rPr lang="sr-Cyrl-RS" sz="3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← щебетать; </a:t>
            </a:r>
            <a:r>
              <a:rPr lang="sr-Cyrl-RS" sz="3200" b="1" i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Тркурије</a:t>
            </a:r>
            <a:r>
              <a:rPr lang="sr-Cyrl-RS" sz="3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sr-Cyrl-RS" sz="3200" b="1" i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Верхотурия</a:t>
            </a:r>
            <a:r>
              <a:rPr lang="sr-Cyrl-RS" sz="3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← верховая лошадь; веверица </a:t>
            </a:r>
            <a:r>
              <a:rPr lang="sr-Cyrl-RS" sz="3200" b="1" i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Треперика</a:t>
            </a:r>
            <a:r>
              <a:rPr lang="sr-Cyrl-RS" sz="3200" b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3200" b="1" i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Лаконогић</a:t>
            </a:r>
            <a:r>
              <a:rPr lang="sr-Cyrl-RS" sz="3200" b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3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sr-Cyrl-RS" sz="3200" b="1" i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Пушинка</a:t>
            </a:r>
            <a:r>
              <a:rPr lang="sr-Cyrl-RS" sz="3200" b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3200" b="1" i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Быстрицкая </a:t>
            </a:r>
            <a:r>
              <a:rPr lang="sr-Cyrl-RS" sz="3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← пушинка; быстрая</a:t>
            </a:r>
            <a:endParaRPr lang="sr-Cyrl-RS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endParaRPr lang="sr-Cyrl-RS" sz="3200" kern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sr-Cyrl-RS" sz="3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пас </a:t>
            </a:r>
            <a:r>
              <a:rPr lang="sr-Cyrl-RS" sz="3200" b="1" i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Зељов</a:t>
            </a:r>
            <a:r>
              <a:rPr lang="sr-Cyrl-RS" sz="3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sr-Cyrl-RS" sz="3200" b="1" i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Рыжик</a:t>
            </a:r>
            <a:r>
              <a:rPr lang="sr-Cyrl-RS" sz="3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← рыжий; коњ </a:t>
            </a:r>
            <a:r>
              <a:rPr lang="sr-Cyrl-RS" sz="3200" b="1" i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Сурко</a:t>
            </a:r>
            <a:r>
              <a:rPr lang="sr-Cyrl-RS" sz="3200" i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3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sr-Cyrl-RS" sz="3200" b="1" i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Гнедко</a:t>
            </a:r>
            <a:r>
              <a:rPr lang="sr-Cyrl-RS" sz="3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← гнедой; пас </a:t>
            </a:r>
            <a:r>
              <a:rPr lang="sr-Cyrl-RS" sz="3200" b="1" i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Шаров</a:t>
            </a:r>
            <a:r>
              <a:rPr lang="sr-Cyrl-RS" sz="3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sr-Cyrl-RS" sz="3200" b="1" i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Рыжик</a:t>
            </a:r>
            <a:r>
              <a:rPr lang="sr-Cyrl-RS" sz="3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← рыжий</a:t>
            </a:r>
            <a:endParaRPr lang="sr-Cyrl-R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endParaRPr lang="sr-Cyrl-RS" sz="3200" kern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endParaRPr lang="ru-RU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705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7F6F855-D3F2-13A9-D067-687A80623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27" y="533457"/>
            <a:ext cx="12025745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5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RS" altLang="ru-RU" sz="3200" b="1" i="1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Бранко</a:t>
            </a:r>
            <a:r>
              <a:rPr kumimoji="0" lang="sr-Cyrl-RS" altLang="ru-RU" sz="3200" b="0" i="0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 (име коња)</a:t>
            </a: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200" b="0" i="0" strike="noStrike" cap="none" normalizeH="0" baseline="0" dirty="0">
              <a:ln>
                <a:noFill/>
              </a:ln>
              <a:effectLst/>
              <a:cs typeface="Arial" panose="020B0604020202020204" pitchFamily="34" charset="0"/>
            </a:endParaRPr>
          </a:p>
          <a:p>
            <a:pPr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ru-RU" sz="3200" b="0" i="0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kumimoji="0" lang="ru-RU" altLang="ru-RU" sz="3200" b="0" i="1" strike="noStrike" cap="none" normalizeH="0" baseline="0" dirty="0" err="1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Ево</a:t>
            </a:r>
            <a:r>
              <a:rPr kumimoji="0" lang="ru-RU" altLang="ru-RU" sz="3200" b="0" i="1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3200" b="0" i="1" strike="noStrike" cap="none" normalizeH="0" baseline="0" dirty="0" err="1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ти</a:t>
            </a:r>
            <a:r>
              <a:rPr kumimoji="0" lang="ru-RU" altLang="ru-RU" sz="3200" b="0" i="1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3200" b="0" i="1" strike="noStrike" cap="none" normalizeH="0" baseline="0" dirty="0" err="1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твога</a:t>
            </a:r>
            <a:r>
              <a:rPr kumimoji="0" lang="ru-RU" altLang="ru-RU" sz="3200" b="0" i="1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3200" b="0" i="1" strike="noStrike" cap="none" normalizeH="0" baseline="0" dirty="0" err="1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коња</a:t>
            </a:r>
            <a:r>
              <a:rPr kumimoji="0" lang="ru-RU" altLang="ru-RU" sz="3200" b="0" i="1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3200" b="1" i="1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Бранка</a:t>
            </a:r>
            <a:r>
              <a:rPr kumimoji="0" lang="ru-RU" altLang="ru-RU" sz="3200" b="0" i="1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kumimoji="0" lang="ru-RU" altLang="ru-RU" sz="3200" b="0" i="1" strike="noStrike" cap="none" normalizeH="0" baseline="0" dirty="0" err="1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магарче</a:t>
            </a:r>
            <a:r>
              <a:rPr kumimoji="0" lang="ru-RU" altLang="ru-RU" sz="3200" b="0" i="1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3200" b="0" i="1" strike="noStrike" cap="none" normalizeH="0" baseline="0" dirty="0" err="1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један</a:t>
            </a:r>
            <a:r>
              <a:rPr kumimoji="0" lang="ru-RU" altLang="ru-RU" sz="3200" b="0" i="1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</a:p>
          <a:p>
            <a:pPr marR="0" lvl="0" indent="0" algn="just" defTabSz="914400" rtl="0" eaLnBrk="0" fontAlgn="base" latinLnBrk="0" hangingPunct="0">
              <a:lnSpc>
                <a:spcPct val="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RS" altLang="ru-RU" sz="3200" b="0" i="0" strike="noStrike" cap="none" normalizeH="0" baseline="0" dirty="0">
              <a:ln>
                <a:noFill/>
              </a:ln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– </a:t>
            </a:r>
            <a:r>
              <a:rPr kumimoji="0" lang="ru-RU" altLang="ru-RU" sz="3200" b="0" i="1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Вот тебе за тушу, по имени </a:t>
            </a:r>
            <a:r>
              <a:rPr kumimoji="0" lang="ru-RU" altLang="ru-RU" sz="3200" b="1" i="1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Бранко</a:t>
            </a:r>
            <a:r>
              <a:rPr kumimoji="0" lang="ru-RU" altLang="ru-RU" sz="3200" b="0" i="1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, длинноухий осел!</a:t>
            </a:r>
            <a:r>
              <a:rPr kumimoji="0" lang="sr-Cyrl-RS" altLang="ru-RU" sz="3200" b="0" i="1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ru-RU" altLang="ru-RU" sz="3200" b="0" i="0" strike="noStrike" cap="none" normalizeH="0" baseline="0" dirty="0">
              <a:ln>
                <a:noFill/>
              </a:ln>
              <a:effectLst/>
              <a:cs typeface="Arial" panose="020B0604020202020204" pitchFamily="34" charset="0"/>
            </a:endParaRPr>
          </a:p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B338F25-24D3-D3AD-59AD-7E0AB10C3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044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0B51BBE-61CC-D86B-28F6-1B027A90B2FB}"/>
              </a:ext>
            </a:extLst>
          </p:cNvPr>
          <p:cNvSpPr txBox="1"/>
          <p:nvPr/>
        </p:nvSpPr>
        <p:spPr>
          <a:xfrm>
            <a:off x="73891" y="-162560"/>
            <a:ext cx="12021127" cy="3512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94615" algn="just">
              <a:spcBef>
                <a:spcPts val="15"/>
              </a:spcBef>
              <a:spcAft>
                <a:spcPts val="300"/>
              </a:spcAft>
            </a:pPr>
            <a:endParaRPr lang="ru-RU" sz="32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94615" algn="just">
              <a:spcBef>
                <a:spcPts val="15"/>
              </a:spcBef>
              <a:spcAft>
                <a:spcPts val="300"/>
              </a:spcAft>
            </a:pPr>
            <a:r>
              <a:rPr lang="ru-RU" sz="32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Котофей</a:t>
            </a:r>
            <a:r>
              <a:rPr lang="ru-RU" sz="32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 </a:t>
            </a:r>
            <a:r>
              <a:rPr lang="ru-RU" sz="32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Котофей</a:t>
            </a:r>
            <a:r>
              <a:rPr lang="ru-RU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200" b="1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Котофеич</a:t>
            </a:r>
            <a:endParaRPr lang="ru-RU" sz="32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94615" algn="just">
              <a:spcBef>
                <a:spcPts val="15"/>
              </a:spcBef>
              <a:spcAft>
                <a:spcPts val="300"/>
              </a:spcAft>
            </a:pPr>
            <a:endParaRPr lang="ru-RU" sz="3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Мени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утрапише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млађег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мачка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а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Икети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старијег</a:t>
            </a:r>
            <a:r>
              <a:rPr lang="ru-RU" sz="32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[…]</a:t>
            </a:r>
            <a:r>
              <a:rPr lang="ru-RU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50000"/>
              </a:lnSpc>
            </a:pPr>
            <a:endParaRPr lang="sr-Cyrl-R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Мне досталось нести </a:t>
            </a:r>
            <a:r>
              <a:rPr lang="ru-RU" sz="32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младшего кота Котофея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Икану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ru-RU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старшего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Котофея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Котофеича</a:t>
            </a:r>
            <a:r>
              <a:rPr lang="ru-RU" sz="32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[…].</a:t>
            </a:r>
            <a:endParaRPr lang="ru-RU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1FBE31-3A9C-CEC5-EB60-5E50EDA11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34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A962919-C30D-4167-B7A9-B30F8C78D2F5}"/>
              </a:ext>
            </a:extLst>
          </p:cNvPr>
          <p:cNvSpPr txBox="1"/>
          <p:nvPr/>
        </p:nvSpPr>
        <p:spPr>
          <a:xfrm>
            <a:off x="73891" y="222154"/>
            <a:ext cx="12118109" cy="5416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94615" algn="ctr">
              <a:spcBef>
                <a:spcPts val="15"/>
              </a:spcBef>
              <a:spcAft>
                <a:spcPts val="300"/>
              </a:spcAft>
              <a:buNone/>
            </a:pPr>
            <a:r>
              <a:rPr lang="sr-Cyrl-R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Зооними као комична замена имена светаца</a:t>
            </a:r>
          </a:p>
          <a:p>
            <a:pPr marR="94615" algn="ctr">
              <a:spcBef>
                <a:spcPts val="15"/>
              </a:spcBef>
              <a:spcAft>
                <a:spcPts val="300"/>
              </a:spcAft>
              <a:buNone/>
            </a:pPr>
            <a:endParaRPr lang="sr-Cyrl-RS" sz="3200" dirty="0">
              <a:solidFill>
                <a:srgbClr val="C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94615" algn="just">
              <a:spcBef>
                <a:spcPts val="15"/>
              </a:spcBef>
              <a:spcAft>
                <a:spcPts val="300"/>
              </a:spcAft>
              <a:buNone/>
            </a:pPr>
            <a:r>
              <a:rPr lang="sr-Cyrl-R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‒</a:t>
            </a:r>
            <a:r>
              <a:rPr lang="sr-Cyrl-R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ф</a:t>
            </a:r>
            <a:r>
              <a:rPr lang="ru-RU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ункција</a:t>
            </a:r>
            <a:r>
              <a:rPr lang="ru-RU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релативизације</a:t>
            </a:r>
            <a:r>
              <a:rPr lang="ru-RU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ауторитета</a:t>
            </a:r>
            <a:r>
              <a:rPr lang="ru-RU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религијског</a:t>
            </a:r>
            <a:r>
              <a:rPr lang="ru-RU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ru-RU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Шаранчић</a:t>
            </a:r>
            <a:r>
              <a:rPr lang="ru-RU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Чутура</a:t>
            </a:r>
            <a:r>
              <a:rPr lang="ru-RU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2015: 67). </a:t>
            </a:r>
          </a:p>
          <a:p>
            <a:pPr marR="94615" algn="just">
              <a:spcBef>
                <a:spcPts val="15"/>
              </a:spcBef>
              <a:buNone/>
            </a:pPr>
            <a:endParaRPr lang="ru-RU" sz="3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94615" algn="just">
              <a:spcBef>
                <a:spcPts val="15"/>
              </a:spcBef>
              <a:spcAft>
                <a:spcPts val="300"/>
              </a:spcAft>
            </a:pPr>
            <a:r>
              <a:rPr lang="sr-Cyrl-R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Преду</a:t>
            </a:r>
            <a:r>
              <a:rPr lang="ru-RU" sz="32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ли,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преду</a:t>
            </a:r>
            <a:r>
              <a:rPr lang="ru-RU" sz="32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два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мачора</a:t>
            </a:r>
            <a:r>
              <a:rPr lang="ru-RU" sz="3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а овце </a:t>
            </a:r>
            <a:r>
              <a:rPr lang="ru-RU" sz="32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нек</a:t>
            </a:r>
            <a:r>
              <a:rPr lang="ru-RU" sz="3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чува</a:t>
            </a:r>
            <a:r>
              <a:rPr lang="ru-RU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r-Cyrl-RS" sz="32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свети Кандрбанџило</a:t>
            </a:r>
            <a:r>
              <a:rPr lang="ru-RU" sz="3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sr-Cyrl-RS" sz="32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зашитник магаради</a:t>
            </a:r>
            <a:r>
              <a:rPr lang="ru-RU" sz="3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! – </a:t>
            </a:r>
            <a:r>
              <a:rPr lang="ru-RU" sz="32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прошапута</a:t>
            </a:r>
            <a:r>
              <a:rPr lang="ru-RU" sz="3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Јован</a:t>
            </a:r>
            <a:r>
              <a:rPr lang="sr-Cyrl-R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R="94615" algn="just">
              <a:lnSpc>
                <a:spcPct val="50000"/>
              </a:lnSpc>
              <a:spcBef>
                <a:spcPts val="15"/>
              </a:spcBef>
            </a:pPr>
            <a:endParaRPr lang="sr-Cyrl-RS" sz="3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94615" algn="just">
              <a:spcBef>
                <a:spcPts val="15"/>
              </a:spcBef>
              <a:spcAft>
                <a:spcPts val="300"/>
              </a:spcAft>
            </a:pPr>
            <a:r>
              <a:rPr lang="ru-RU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ru-RU" sz="32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Ага, значит, эти два кота знай себе мурлычут, а овец пусть стережет </a:t>
            </a:r>
            <a:r>
              <a:rPr lang="ru-RU" sz="32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ослиный покровитель</a:t>
            </a:r>
            <a:r>
              <a:rPr lang="ru-RU" sz="32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32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святой </a:t>
            </a:r>
            <a:r>
              <a:rPr lang="ru-RU" sz="3200" b="1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Кандрбанджило</a:t>
            </a:r>
            <a:r>
              <a:rPr lang="ru-RU" sz="32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en-US" sz="32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ru-RU" sz="32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шепнул нам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Ёван</a:t>
            </a:r>
            <a:r>
              <a:rPr lang="ru-RU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952D3F-A345-FFD6-4A22-66703F824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5862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19D433-D73D-8FCB-66B1-33B37B3717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0DB1B8D-93EB-B342-0255-CEF2D911C93A}"/>
              </a:ext>
            </a:extLst>
          </p:cNvPr>
          <p:cNvSpPr txBox="1"/>
          <p:nvPr/>
        </p:nvSpPr>
        <p:spPr>
          <a:xfrm>
            <a:off x="132080" y="130714"/>
            <a:ext cx="11958320" cy="33701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94615" algn="ctr">
              <a:spcBef>
                <a:spcPts val="15"/>
              </a:spcBef>
              <a:spcAft>
                <a:spcPts val="300"/>
              </a:spcAft>
              <a:buNone/>
            </a:pPr>
            <a:endParaRPr lang="ru-RU" sz="3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94615" algn="just">
              <a:spcBef>
                <a:spcPts val="15"/>
              </a:spcBef>
              <a:spcAft>
                <a:spcPts val="300"/>
              </a:spcAft>
              <a:buNone/>
            </a:pPr>
            <a:r>
              <a:rPr lang="ru-RU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sr-Cyrl-RS" sz="32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Ево нама наше цркве</a:t>
            </a:r>
            <a:r>
              <a:rPr lang="sr-Cyrl-R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sz="32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Ту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ћемо</a:t>
            </a:r>
            <a:r>
              <a:rPr lang="ru-RU" sz="32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се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молити</a:t>
            </a:r>
            <a:r>
              <a:rPr lang="ru-RU" sz="32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2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светом Клену и </a:t>
            </a:r>
            <a:r>
              <a:rPr lang="ru-RU" sz="3200" b="1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пресветој</a:t>
            </a:r>
            <a:r>
              <a:rPr lang="ru-RU" sz="32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200" b="1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Пастрмки</a:t>
            </a:r>
            <a:r>
              <a:rPr lang="ru-RU" sz="32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2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 </a:t>
            </a:r>
            <a:r>
              <a:rPr lang="ru-RU" sz="3200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црвеним</a:t>
            </a:r>
            <a:r>
              <a:rPr lang="ru-RU" sz="32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200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пјегама</a:t>
            </a:r>
            <a:r>
              <a:rPr lang="ru-RU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marR="94615" algn="just">
              <a:lnSpc>
                <a:spcPct val="50000"/>
              </a:lnSpc>
              <a:spcBef>
                <a:spcPts val="15"/>
              </a:spcBef>
              <a:buNone/>
            </a:pPr>
            <a:endParaRPr lang="ru-RU" sz="3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94615" algn="just">
              <a:spcBef>
                <a:spcPts val="15"/>
              </a:spcBef>
              <a:spcAft>
                <a:spcPts val="300"/>
              </a:spcAft>
              <a:buNone/>
            </a:pPr>
            <a:r>
              <a:rPr lang="ru-RU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ru-RU" sz="32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Вот она, наша церковь</a:t>
            </a:r>
            <a:r>
              <a:rPr lang="ru-RU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sz="32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Помолимся мы тут с тобой </a:t>
            </a:r>
            <a:r>
              <a:rPr lang="ru-RU" sz="32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святому Голавлю и пресвятой Форели с красными крапинками</a:t>
            </a:r>
            <a:r>
              <a:rPr lang="ru-RU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BDF97E-5038-D4C8-4913-521520060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6803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EED609-E4E4-6103-5F31-7D3A6DADD8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523F30-F78D-F76A-A24A-57DFE15BF615}"/>
              </a:ext>
            </a:extLst>
          </p:cNvPr>
          <p:cNvSpPr txBox="1"/>
          <p:nvPr/>
        </p:nvSpPr>
        <p:spPr>
          <a:xfrm>
            <a:off x="177800" y="137914"/>
            <a:ext cx="11903364" cy="753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300"/>
              </a:spcAft>
              <a:buNone/>
            </a:pPr>
            <a:r>
              <a:rPr lang="sr-Cyrl-RS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Карактеризација људи</a:t>
            </a:r>
          </a:p>
          <a:p>
            <a:pPr algn="ctr">
              <a:lnSpc>
                <a:spcPct val="50000"/>
              </a:lnSpc>
              <a:buNone/>
            </a:pPr>
            <a:endParaRPr lang="sr-Cyrl-RS" sz="3200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0363" indent="-360363" algn="just">
              <a:spcAft>
                <a:spcPts val="300"/>
              </a:spcAft>
              <a:buNone/>
            </a:pPr>
            <a:r>
              <a:rPr lang="sr-Cyrl-R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‒ и</a:t>
            </a: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меновања човека по животињи </a:t>
            </a:r>
            <a:r>
              <a:rPr lang="sr-Cyrl-R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(он</a:t>
            </a: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ими</a:t>
            </a:r>
            <a:r>
              <a:rPr lang="sr-Cyrl-R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зовани</a:t>
            </a:r>
            <a:r>
              <a:rPr lang="sr-Cyrl-RS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апелативи; надимци уз </a:t>
            </a: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антропониме или самостално) </a:t>
            </a:r>
          </a:p>
          <a:p>
            <a:pPr marL="720725" indent="-720725" algn="just">
              <a:lnSpc>
                <a:spcPct val="50000"/>
              </a:lnSpc>
              <a:buNone/>
            </a:pPr>
            <a:endParaRPr lang="sr-Cyrl-R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300"/>
              </a:spcAft>
              <a:buNone/>
            </a:pPr>
            <a:r>
              <a:rPr lang="sr-Cyrl-RS" sz="32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Јоја Парип</a:t>
            </a:r>
          </a:p>
          <a:p>
            <a:pPr algn="just">
              <a:buNone/>
            </a:pPr>
            <a:r>
              <a:rPr lang="sr-Cyrl-R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sr-Cyrl-R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парип </a:t>
            </a:r>
            <a:r>
              <a:rPr lang="sr-Cyrl-RS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‒ </a:t>
            </a:r>
            <a:r>
              <a:rPr lang="sr-Cyrl-R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грч. </a:t>
            </a: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‘коњ, ждребац’ (РСЈ 2007: 913))</a:t>
            </a:r>
          </a:p>
          <a:p>
            <a:pPr algn="just">
              <a:lnSpc>
                <a:spcPct val="50000"/>
              </a:lnSpc>
              <a:buNone/>
            </a:pPr>
            <a:endParaRPr lang="sr-Cyrl-R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300"/>
              </a:spcAft>
              <a:buNone/>
            </a:pPr>
            <a:r>
              <a:rPr lang="sr-Cyrl-RS" sz="32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Ёя Кляча</a:t>
            </a: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spcAft>
                <a:spcPts val="300"/>
              </a:spcAft>
              <a:buNone/>
            </a:pP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sr-Cyrl-R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пренебр</a:t>
            </a: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‘плохая, заморенная лошадь’ (БТС</a:t>
            </a:r>
            <a:r>
              <a:rPr lang="sr-Latn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-www</a:t>
            </a: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)) </a:t>
            </a:r>
          </a:p>
          <a:p>
            <a:pPr algn="just">
              <a:lnSpc>
                <a:spcPct val="50000"/>
              </a:lnSpc>
              <a:buNone/>
            </a:pPr>
            <a:endParaRPr lang="sr-Cyrl-R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300"/>
              </a:spcAft>
            </a:pP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[...] </a:t>
            </a:r>
            <a:r>
              <a:rPr lang="sr-Cyrl-R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показао ми је Јоју Подигачу, ђака трећег разреда, најкрупнијег дјечака, толико високог као да се подигао на неке штуле</a:t>
            </a: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ru-RU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300"/>
              </a:spcAft>
              <a:buNone/>
            </a:pPr>
            <a:endParaRPr lang="ru-RU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252095" algn="just">
              <a:spcAft>
                <a:spcPts val="300"/>
              </a:spcAft>
            </a:pPr>
            <a:r>
              <a:rPr lang="sr-Cyrl-R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CE2346-445E-4478-0B2C-A8E7D806C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079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2EFC66A-0DE4-FBBB-8241-DBC4518743BE}"/>
              </a:ext>
            </a:extLst>
          </p:cNvPr>
          <p:cNvSpPr txBox="1"/>
          <p:nvPr/>
        </p:nvSpPr>
        <p:spPr>
          <a:xfrm>
            <a:off x="152400" y="-83127"/>
            <a:ext cx="11887200" cy="33861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/>
              <a:t> </a:t>
            </a:r>
            <a:br>
              <a:rPr lang="ru-RU" dirty="0"/>
            </a:br>
            <a:r>
              <a:rPr lang="en-US" sz="3200" dirty="0"/>
              <a:t>1</a:t>
            </a:r>
            <a:r>
              <a:rPr lang="sr-Cyrl-RS" sz="3200" dirty="0"/>
              <a:t>) Увод</a:t>
            </a:r>
          </a:p>
          <a:p>
            <a:pPr algn="just">
              <a:lnSpc>
                <a:spcPct val="150000"/>
              </a:lnSpc>
            </a:pPr>
            <a:r>
              <a:rPr lang="sr-Cyrl-RS" sz="3200" dirty="0"/>
              <a:t>2) Анализа</a:t>
            </a:r>
          </a:p>
          <a:p>
            <a:pPr algn="just">
              <a:lnSpc>
                <a:spcPct val="150000"/>
              </a:lnSpc>
            </a:pPr>
            <a:r>
              <a:rPr lang="sr-Cyrl-RS" sz="3200" dirty="0"/>
              <a:t>3) Закључак</a:t>
            </a:r>
          </a:p>
          <a:p>
            <a:pPr algn="just">
              <a:lnSpc>
                <a:spcPct val="150000"/>
              </a:lnSpc>
            </a:pPr>
            <a:r>
              <a:rPr lang="sr-Cyrl-RS" sz="3200" dirty="0"/>
              <a:t>4) Извори и литература</a:t>
            </a:r>
            <a:endParaRPr lang="ru-RU" sz="3200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B74E66D-3E58-ECCB-250D-892706890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788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A57944E-351D-CA92-D17C-189A2D2CDF3E}"/>
              </a:ext>
            </a:extLst>
          </p:cNvPr>
          <p:cNvSpPr txBox="1"/>
          <p:nvPr/>
        </p:nvSpPr>
        <p:spPr>
          <a:xfrm>
            <a:off x="101600" y="203200"/>
            <a:ext cx="12090400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sr-Cyrl-RS" sz="3200" b="1" i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Ђоко Марчета Ђогат</a:t>
            </a:r>
          </a:p>
          <a:p>
            <a:pPr algn="just"/>
            <a:r>
              <a:rPr lang="sr-Cyrl-RS" sz="3200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sr-Cyrl-RS" sz="3200" i="1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ђогат ‒ тур</a:t>
            </a:r>
            <a:r>
              <a:rPr lang="sr-Cyrl-RS" sz="3200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‘коњ беле длаке, белац’ (РСЈ 2007: 338)</a:t>
            </a:r>
            <a:r>
              <a:rPr lang="sr-Latn-RS" sz="3200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sr-Cyrl-RS" sz="3200" i="1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тур</a:t>
            </a:r>
            <a:r>
              <a:rPr lang="sr-Latn-RS" sz="3200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g</a:t>
            </a:r>
            <a:r>
              <a:rPr lang="sr-Cyrl-RS" sz="3200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ö</a:t>
            </a:r>
            <a:r>
              <a:rPr lang="sr-Latn-RS" sz="3200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kat</a:t>
            </a:r>
            <a:r>
              <a:rPr lang="sr-Cyrl-RS" sz="3200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од </a:t>
            </a:r>
            <a:r>
              <a:rPr lang="sr-Latn-RS" sz="3200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</a:t>
            </a:r>
            <a:r>
              <a:rPr lang="sr-Cyrl-RS" sz="3200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ö</a:t>
            </a:r>
            <a:r>
              <a:rPr lang="sr-Latn-RS" sz="3200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</a:t>
            </a:r>
            <a:r>
              <a:rPr lang="sr-Cyrl-RS" sz="3200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плав, светао + </a:t>
            </a:r>
            <a:r>
              <a:rPr lang="sr-Latn-RS" sz="3200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 </a:t>
            </a:r>
            <a:r>
              <a:rPr lang="sr-Cyrl-RS" sz="3200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коњ</a:t>
            </a:r>
            <a:r>
              <a:rPr lang="sr-Latn-RS" sz="3200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sr-Cyrl-RS" sz="3200" i="1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етнол</a:t>
            </a:r>
            <a:r>
              <a:rPr lang="sr-Latn-RS" sz="3200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sr-Cyrl-RS" sz="3200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‘коњ беле боје, белац; </a:t>
            </a:r>
            <a:r>
              <a:rPr lang="sr-Cyrl-RS" sz="3200" i="1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фиг.</a:t>
            </a:r>
            <a:r>
              <a:rPr lang="sr-Cyrl-RS" sz="3200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‘незналица, глупак’ (Клајн – Шипка 2006: 388)</a:t>
            </a:r>
          </a:p>
          <a:p>
            <a:pPr algn="just">
              <a:lnSpc>
                <a:spcPct val="50000"/>
              </a:lnSpc>
            </a:pPr>
            <a:endParaRPr lang="sr-Cyrl-RS" sz="3200" i="1" kern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sr-Cyrl-RS" sz="32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Джоко Марчета Мослак</a:t>
            </a:r>
            <a:r>
              <a:rPr lang="sr-Cyrl-R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sr-Cyrl-R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разг</a:t>
            </a: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.-</a:t>
            </a:r>
            <a:r>
              <a:rPr lang="sr-Cyrl-R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сниж</a:t>
            </a: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‒ мосол </a:t>
            </a:r>
            <a:r>
              <a:rPr lang="sr-Cyrl-R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разг</a:t>
            </a: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‘отчетливо видная, выступающая из-под кожи кость’; ‘большая толстая кость без мяса или с остатками мяса’ (БТС</a:t>
            </a:r>
            <a:r>
              <a:rPr lang="sr-Latn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-www</a:t>
            </a: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sr-Latn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sr-Cyrl-R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50000"/>
              </a:lnSpc>
            </a:pPr>
            <a:endParaRPr lang="sr-Cyrl-R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sr-Cyrl-RS" sz="3200" b="1" i="1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Јован Гавриловић Грлица </a:t>
            </a:r>
          </a:p>
          <a:p>
            <a:pPr algn="just"/>
            <a:r>
              <a:rPr lang="sr-Cyrl-RS" sz="32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Ёван Гаврилович Горлица</a:t>
            </a:r>
            <a:endParaRPr lang="sr-Cyrl-RS" sz="3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ACD3FB-A1B0-9E5E-3901-0DB7B9329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5038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2076CFA-5F48-FA68-7896-ABDFE11A295E}"/>
              </a:ext>
            </a:extLst>
          </p:cNvPr>
          <p:cNvSpPr txBox="1"/>
          <p:nvPr/>
        </p:nvSpPr>
        <p:spPr>
          <a:xfrm>
            <a:off x="91439" y="135795"/>
            <a:ext cx="12017433" cy="51993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300"/>
              </a:spcAft>
              <a:buNone/>
            </a:pPr>
            <a:r>
              <a:rPr lang="sr-Cyrl-RS" sz="32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Маркела Штакор</a:t>
            </a:r>
            <a:r>
              <a:rPr lang="sr-Cyrl-R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sr-Cyrl-RS" sz="3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sr-Cyrl-RS" sz="3200" i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штакор</a:t>
            </a:r>
            <a:r>
              <a:rPr lang="sr-Cyrl-RS" sz="3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sr-Cyrl-RS" sz="3200" i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пацов</a:t>
            </a:r>
            <a:r>
              <a:rPr lang="sr-Cyrl-RS" sz="3200" i="1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‒ </a:t>
            </a:r>
            <a:r>
              <a:rPr lang="sr-Cyrl-RS" sz="3200" i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фиг</a:t>
            </a:r>
            <a:r>
              <a:rPr lang="sr-Cyrl-RS" sz="3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‘онај који се прикрада, шуња, завирује по туђем станишту, који све жели да види, открије; крадљивац’ (РСЈ 2007: 919))</a:t>
            </a:r>
          </a:p>
          <a:p>
            <a:pPr algn="just">
              <a:lnSpc>
                <a:spcPct val="50000"/>
              </a:lnSpc>
            </a:pPr>
            <a:endParaRPr lang="sr-Cyrl-RS" sz="3200" kern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Била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је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то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подмукла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гарава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 носата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лопужа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из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другог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разреда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која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је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вјечито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луњала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око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сеоских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живица и ловила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врапце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 друге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ситне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птице</a:t>
            </a:r>
            <a:r>
              <a:rPr lang="ru-RU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sr-Cyrl-RS" sz="3200" b="1" i="1" kern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endParaRPr lang="sr-Cyrl-RS" sz="3200" b="1" i="1" kern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  <a:buNone/>
            </a:pP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EBD0C1-9EDB-A5DB-FB6F-987D0EFAA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5740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16123B9-E84B-385D-725C-983005EC1A69}"/>
              </a:ext>
            </a:extLst>
          </p:cNvPr>
          <p:cNvSpPr txBox="1"/>
          <p:nvPr/>
        </p:nvSpPr>
        <p:spPr>
          <a:xfrm>
            <a:off x="83128" y="193284"/>
            <a:ext cx="1166552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sr-Cyrl-RS" sz="3200" kern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sr-Cyrl-RS" sz="3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sr-Cyrl-RS" sz="3200" i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Зовем се Илија, Икан, Икета, Илијетина, Иџикаћ, Илијан, Италија, Илцан, Икоја, </a:t>
            </a:r>
            <a:r>
              <a:rPr lang="sr-Cyrl-RS" sz="3200" b="1" i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Иле–Пиле</a:t>
            </a:r>
            <a:r>
              <a:rPr lang="sr-Cyrl-RS" sz="3200" i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Илија-Водопија,       </a:t>
            </a:r>
            <a:r>
              <a:rPr lang="sr-Cyrl-RS" sz="3200" b="1" i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Ица-Гица-Магарица</a:t>
            </a:r>
            <a:r>
              <a:rPr lang="sr-Cyrl-RS" sz="3200" i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Иц-Миц – Бранков стриц</a:t>
            </a:r>
            <a:r>
              <a:rPr lang="sr-Cyrl-RS" sz="3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...</a:t>
            </a:r>
          </a:p>
          <a:p>
            <a:pPr algn="just"/>
            <a:endParaRPr lang="sr-Cyrl-RS" sz="3200" kern="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3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 </a:t>
            </a:r>
            <a:r>
              <a:rPr lang="ru-RU" sz="3200" i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Меня зовут Илья, Илька, </a:t>
            </a:r>
            <a:r>
              <a:rPr lang="ru-RU" sz="3200" i="1" kern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Икета</a:t>
            </a:r>
            <a:r>
              <a:rPr lang="ru-RU" sz="3200" i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3200" i="1" kern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Ильяшка</a:t>
            </a:r>
            <a:r>
              <a:rPr lang="ru-RU" sz="3200" i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3200" i="1" kern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Илястик</a:t>
            </a:r>
            <a:r>
              <a:rPr lang="ru-RU" sz="3200" i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3200" i="1" kern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Ильканец</a:t>
            </a:r>
            <a:r>
              <a:rPr lang="ru-RU" sz="3200" i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‑итальянец, </a:t>
            </a:r>
            <a:r>
              <a:rPr lang="ru-RU" sz="3200" b="1" i="1" kern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Илькушка‑цыплюшка</a:t>
            </a:r>
            <a:r>
              <a:rPr lang="ru-RU" sz="3200" i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3200" b="1" i="1" kern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Илькастик</a:t>
            </a:r>
            <a:r>
              <a:rPr lang="ru-RU" sz="3200" b="1" i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‑головастик</a:t>
            </a:r>
            <a:r>
              <a:rPr lang="ru-RU" sz="3200" i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3200" i="1" kern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Икетка</a:t>
            </a:r>
            <a:r>
              <a:rPr lang="ru-RU" sz="3200" i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‑конфетка, </a:t>
            </a:r>
            <a:r>
              <a:rPr lang="ru-RU" sz="3200" b="1" i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Илька‑килька</a:t>
            </a:r>
            <a:r>
              <a:rPr lang="ru-RU" sz="3200" i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дядька </a:t>
            </a:r>
            <a:r>
              <a:rPr lang="ru-RU" sz="3200" i="1" kern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Икан</a:t>
            </a:r>
            <a:r>
              <a:rPr lang="ru-RU" sz="3200" i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твой племянник хулиган</a:t>
            </a:r>
            <a:r>
              <a:rPr lang="ru-RU" sz="3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0FFB49-CBB9-5905-592C-73ED9C06D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1036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4FD40A-14ED-B088-449A-18632C54E2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AB3DF0E-B610-2C2C-B4C3-DB3ACBF1E4E6}"/>
              </a:ext>
            </a:extLst>
          </p:cNvPr>
          <p:cNvSpPr txBox="1"/>
          <p:nvPr/>
        </p:nvSpPr>
        <p:spPr>
          <a:xfrm>
            <a:off x="73891" y="137914"/>
            <a:ext cx="12016509" cy="37228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52095" algn="ctr">
              <a:lnSpc>
                <a:spcPct val="107000"/>
              </a:lnSpc>
              <a:spcAft>
                <a:spcPts val="300"/>
              </a:spcAft>
            </a:pPr>
            <a:r>
              <a:rPr lang="sr-Cyrl-RS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</a:t>
            </a:r>
            <a:r>
              <a:rPr lang="sr-Cyrl-R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омпаративне конструкције</a:t>
            </a:r>
          </a:p>
          <a:p>
            <a:pPr indent="252095" algn="ctr"/>
            <a:endParaRPr lang="sr-Cyrl-RS" sz="32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300"/>
              </a:spcAft>
            </a:pP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Такого рода обороты возникают на основе свойственного всем народам приписывания животным [...]</a:t>
            </a:r>
            <a:r>
              <a:rPr lang="ru-RU" sz="3200" noProof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человеческих черт и качеств, которые затем как бы «обратно» переносятся на человека</a:t>
            </a:r>
            <a:r>
              <a:rPr lang="ru-RU" sz="3200" noProof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ru-RU" sz="320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Бархударов</a:t>
            </a:r>
            <a:r>
              <a:rPr lang="ru-RU" sz="3200" noProof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1975: 121–122)</a:t>
            </a:r>
            <a:r>
              <a:rPr lang="sr-Latn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  <a:buNone/>
            </a:pPr>
            <a:endParaRPr lang="sr-Cyrl-RS" sz="3200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FA1C8D-3F78-61C2-870F-80A6E101D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2557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B2C7C34-ED11-D209-1749-FAECA0C798B9}"/>
              </a:ext>
            </a:extLst>
          </p:cNvPr>
          <p:cNvSpPr txBox="1"/>
          <p:nvPr/>
        </p:nvSpPr>
        <p:spPr>
          <a:xfrm>
            <a:off x="101600" y="215970"/>
            <a:ext cx="11978640" cy="6972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sr-Cyrl-RS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прасе </a:t>
            </a:r>
            <a:r>
              <a:rPr lang="sr-Cyrl-R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‒ неуредност (</a:t>
            </a:r>
            <a:r>
              <a:rPr lang="sr-Cyrl-RS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прљав као прасе</a:t>
            </a:r>
            <a:r>
              <a:rPr lang="sr-Cyrl-R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sr-Cyrl-RS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грязный как поросенок</a:t>
            </a:r>
            <a:r>
              <a:rPr lang="sr-Cyrl-R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sr-Cyrl-RS" sz="3200" b="1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endParaRPr lang="sr-Cyrl-RS" sz="3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ru-RU" sz="32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Онда</a:t>
            </a:r>
            <a:r>
              <a:rPr lang="ru-RU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те код </a:t>
            </a:r>
            <a:r>
              <a:rPr lang="ru-RU" sz="32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куће</a:t>
            </a:r>
            <a:r>
              <a:rPr lang="ru-RU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бију</a:t>
            </a:r>
            <a:r>
              <a:rPr lang="ru-RU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што</a:t>
            </a:r>
            <a:r>
              <a:rPr lang="ru-RU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си </a:t>
            </a:r>
            <a:r>
              <a:rPr lang="ru-RU" sz="32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подеран</a:t>
            </a:r>
            <a:r>
              <a:rPr lang="ru-RU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 </a:t>
            </a:r>
            <a:r>
              <a:rPr lang="ru-RU" sz="32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каљав</a:t>
            </a:r>
            <a:r>
              <a:rPr lang="ru-RU" sz="32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као</a:t>
            </a:r>
            <a:r>
              <a:rPr lang="ru-RU" sz="32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прасе</a:t>
            </a:r>
            <a:r>
              <a:rPr lang="sr-Latn-RS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ru-RU" sz="3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50000"/>
              </a:lnSpc>
            </a:pPr>
            <a:endParaRPr lang="sr-Cyrl-RS" sz="3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ru-RU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Ну а дома тебе, конечно, достанется за то, что ты </a:t>
            </a:r>
            <a:r>
              <a:rPr lang="ru-RU" sz="32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явился</a:t>
            </a:r>
            <a:r>
              <a:rPr lang="ru-RU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этаким </a:t>
            </a:r>
            <a:r>
              <a:rPr lang="ru-RU" sz="32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грязным поросенком</a:t>
            </a: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endParaRPr lang="ru-RU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endParaRPr lang="ru-RU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endParaRPr lang="ru-RU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endParaRPr lang="ru-RU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  <a:buNone/>
            </a:pPr>
            <a:endParaRPr lang="ru-RU" sz="32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252095" algn="just">
              <a:lnSpc>
                <a:spcPct val="107000"/>
              </a:lnSpc>
              <a:spcAft>
                <a:spcPts val="300"/>
              </a:spcAft>
            </a:pP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64531C-87A0-7916-E2C2-A56B860FB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2820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DEF6FE-AE85-7D22-F292-1E45FE4087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EC33CB8-EEC1-ADB1-1FAA-32A0F4303661}"/>
              </a:ext>
            </a:extLst>
          </p:cNvPr>
          <p:cNvSpPr txBox="1"/>
          <p:nvPr/>
        </p:nvSpPr>
        <p:spPr>
          <a:xfrm>
            <a:off x="111760" y="215970"/>
            <a:ext cx="12080240" cy="106072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ru-RU" sz="32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зец</a:t>
            </a: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‒ </a:t>
            </a:r>
            <a:r>
              <a:rPr lang="ru-RU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брзина</a:t>
            </a: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реаговања</a:t>
            </a: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плашљивост</a:t>
            </a: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32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плашљив</a:t>
            </a:r>
            <a:r>
              <a:rPr lang="ru-RU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као</a:t>
            </a:r>
            <a:r>
              <a:rPr lang="ru-RU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зец</a:t>
            </a:r>
            <a:r>
              <a:rPr lang="sr-Cyrl-R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пуглив как заяц</a:t>
            </a: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endParaRPr lang="ru-RU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ru-RU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[…]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мој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стриц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Икан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ово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је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предобро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чуо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па само </a:t>
            </a:r>
            <a:r>
              <a:rPr lang="ru-RU" sz="3200" b="1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ђипи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као</a:t>
            </a:r>
            <a:r>
              <a:rPr lang="ru-RU" sz="32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зец</a:t>
            </a:r>
            <a:r>
              <a:rPr lang="sr-Latn-R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ru-RU" sz="3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Эту просьбу мой дядька Илья </a:t>
            </a:r>
            <a:r>
              <a:rPr lang="ru-RU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[…] 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преотлично расслышал, </a:t>
            </a:r>
            <a:r>
              <a:rPr lang="ru-RU" sz="32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подскочил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к ветле, </a:t>
            </a:r>
            <a:r>
              <a:rPr lang="ru-RU" sz="32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точно заяц </a:t>
            </a:r>
            <a:r>
              <a:rPr lang="ru-RU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[…]</a:t>
            </a:r>
            <a:r>
              <a:rPr lang="ru-RU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ru-RU" sz="32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ru-RU" sz="32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Прасну</a:t>
            </a:r>
            <a:r>
              <a:rPr lang="ru-RU" sz="3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ударац</a:t>
            </a:r>
            <a:r>
              <a:rPr lang="ru-RU" sz="3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као</a:t>
            </a:r>
            <a:r>
              <a:rPr lang="ru-RU" sz="3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пиштољ</a:t>
            </a:r>
            <a:r>
              <a:rPr lang="ru-RU" sz="3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а на то наш </a:t>
            </a:r>
            <a:r>
              <a:rPr lang="ru-RU" sz="32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четвороношко</a:t>
            </a:r>
            <a:r>
              <a:rPr lang="ru-RU" sz="3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скочи</a:t>
            </a:r>
            <a:r>
              <a:rPr lang="ru-RU" sz="3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као</a:t>
            </a:r>
            <a:r>
              <a:rPr lang="ru-RU" sz="32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зец</a:t>
            </a:r>
            <a:r>
              <a:rPr lang="ru-RU" sz="32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[…]</a:t>
            </a:r>
            <a:r>
              <a:rPr lang="sr-Latn-R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sr-Cyrl-RS" sz="3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sr-Cyrl-RS" sz="32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аш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«ползунок» </a:t>
            </a:r>
            <a:r>
              <a:rPr lang="ru-RU" sz="32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взвился перепуганным зайцем </a:t>
            </a:r>
            <a:r>
              <a:rPr lang="ru-RU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[…].</a:t>
            </a: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endParaRPr lang="ru-RU" sz="32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endParaRPr lang="ru-RU" sz="32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endParaRPr lang="ru-RU" sz="32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endParaRPr lang="ru-RU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endParaRPr lang="ru-RU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endParaRPr lang="ru-RU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  <a:buNone/>
            </a:pPr>
            <a:endParaRPr lang="ru-RU" sz="32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252095" algn="just">
              <a:lnSpc>
                <a:spcPct val="107000"/>
              </a:lnSpc>
              <a:spcAft>
                <a:spcPts val="300"/>
              </a:spcAft>
            </a:pP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854D21-48CA-9793-5F5E-DEA1F0053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2884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9D6F2DD-1398-1DCD-A37E-6FCED547EB18}"/>
              </a:ext>
            </a:extLst>
          </p:cNvPr>
          <p:cNvSpPr txBox="1"/>
          <p:nvPr/>
        </p:nvSpPr>
        <p:spPr>
          <a:xfrm>
            <a:off x="99753" y="129309"/>
            <a:ext cx="12018356" cy="4641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300"/>
              </a:spcAft>
              <a:buNone/>
            </a:pPr>
            <a:r>
              <a:rPr lang="sr-Cyrl-RS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миш </a:t>
            </a:r>
            <a:r>
              <a:rPr lang="sr-Cyrl-R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‒ плашљивост</a:t>
            </a:r>
            <a:r>
              <a:rPr lang="sr-Cyrl-R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(вирити као миш</a:t>
            </a:r>
            <a:r>
              <a:rPr lang="sr-Cyrl-RS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 рупе</a:t>
            </a: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r>
              <a:rPr lang="sr-Cyrl-RS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noProof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притаиться как м</a:t>
            </a:r>
            <a:r>
              <a:rPr lang="ru-RU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ы</a:t>
            </a:r>
            <a:r>
              <a:rPr lang="ru-RU" sz="3200" i="1" noProof="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шь</a:t>
            </a:r>
            <a:r>
              <a:rPr lang="ru-RU" sz="3200" i="1" noProof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 норе</a:t>
            </a:r>
            <a:r>
              <a:rPr lang="ru-RU" sz="3200" noProof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sr-Cyrl-RS" sz="3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  <a:buNone/>
            </a:pP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Скупио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се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ја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у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својој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клупи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до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самог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зида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3200" b="1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вирим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отуд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32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као миш </a:t>
            </a:r>
            <a:r>
              <a:rPr lang="sr-Cyrl-R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 рупе </a:t>
            </a: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[...]. </a:t>
            </a:r>
          </a:p>
          <a:p>
            <a:pPr algn="just">
              <a:lnSpc>
                <a:spcPct val="50000"/>
              </a:lnSpc>
            </a:pPr>
            <a:endParaRPr lang="sr-Cyrl-R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Сжавшись в комок на своей скамье, я </a:t>
            </a:r>
            <a:r>
              <a:rPr lang="ru-RU" sz="32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озирался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вокруг, </a:t>
            </a:r>
            <a:r>
              <a:rPr lang="ru-RU" sz="32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словно мышь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высунувшаяся из норы</a:t>
            </a:r>
            <a:r>
              <a:rPr lang="ru-RU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endParaRPr lang="ru-RU" sz="30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2A8E3C-79D6-435F-D694-007F0D7D5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6211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20C7128-A43E-02D2-A44F-3AF9CFBE8509}"/>
              </a:ext>
            </a:extLst>
          </p:cNvPr>
          <p:cNvSpPr txBox="1"/>
          <p:nvPr/>
        </p:nvSpPr>
        <p:spPr>
          <a:xfrm>
            <a:off x="121919" y="33090"/>
            <a:ext cx="12005425" cy="75307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sr-Cyrl-R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петао</a:t>
            </a: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‒ гордост, надменост (</a:t>
            </a:r>
            <a:r>
              <a:rPr lang="sr-Cyrl-R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шепурити се као петао</a:t>
            </a: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важничать как петух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50000"/>
              </a:lnSpc>
            </a:pPr>
            <a:endParaRPr lang="ru-RU" sz="3200" noProof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  <a:buNone/>
            </a:pP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 </a:t>
            </a:r>
            <a:r>
              <a:rPr lang="ru-RU" sz="3200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што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се то вас </a:t>
            </a:r>
            <a:r>
              <a:rPr lang="ru-RU" sz="3200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двојица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правите тако </a:t>
            </a: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важни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као</a:t>
            </a: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два </a:t>
            </a: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пјевца</a:t>
            </a:r>
            <a:r>
              <a:rPr lang="ru-RU" sz="32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а? </a:t>
            </a:r>
            <a:endParaRPr lang="ru-RU" sz="3200" i="1" noProof="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  <a:buNone/>
            </a:pP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 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Что это вы сегодня </a:t>
            </a: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гордые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какие, </a:t>
            </a: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точно два петуха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algn="just">
              <a:lnSpc>
                <a:spcPct val="107000"/>
              </a:lnSpc>
              <a:spcAft>
                <a:spcPts val="300"/>
              </a:spcAft>
              <a:buNone/>
            </a:pPr>
            <a:endParaRPr lang="ru-RU" sz="3200" i="1" noProof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  <a:buNone/>
            </a:pPr>
            <a:r>
              <a:rPr lang="ru-RU" sz="3200" b="1" noProof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жаба</a:t>
            </a:r>
            <a:r>
              <a:rPr lang="ru-RU" sz="3200" i="1" noProof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‒ </a:t>
            </a:r>
            <a:r>
              <a:rPr lang="ru-RU" sz="320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уображеност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3200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надувен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као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жаба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надутый как жаба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50000"/>
              </a:lnSpc>
              <a:buNone/>
            </a:pPr>
            <a:endParaRPr lang="ru-RU" sz="3200" i="1" noProof="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ru-RU" sz="3200" i="1" noProof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Икета</a:t>
            </a:r>
            <a:r>
              <a:rPr lang="ru-RU" sz="32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се </a:t>
            </a:r>
            <a:r>
              <a:rPr lang="ru-RU" sz="3200" i="1" noProof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устури</a:t>
            </a:r>
            <a:r>
              <a:rPr lang="ru-RU" sz="32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пред </a:t>
            </a:r>
            <a:r>
              <a:rPr lang="ru-RU" sz="3200" i="1" noProof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њим</a:t>
            </a:r>
            <a:r>
              <a:rPr lang="ru-RU" sz="3200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3200" b="1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наду се </a:t>
            </a:r>
            <a:r>
              <a:rPr lang="ru-RU" sz="3200" b="1" i="1" noProof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као</a:t>
            </a:r>
            <a:r>
              <a:rPr lang="ru-RU" sz="3200" b="1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noProof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жабац</a:t>
            </a:r>
            <a:r>
              <a:rPr lang="ru-RU" sz="32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 </a:t>
            </a:r>
            <a:r>
              <a:rPr lang="ru-RU" sz="3200" i="1" noProof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рече</a:t>
            </a:r>
            <a:r>
              <a:rPr lang="ru-RU" sz="3200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[...].</a:t>
            </a: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ru-RU" sz="3200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Иканыч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выступает вперед </a:t>
            </a: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надутый, словно лягушка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и заявляет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ru-RU" sz="3200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[...]. </a:t>
            </a:r>
          </a:p>
          <a:p>
            <a:pPr algn="just">
              <a:lnSpc>
                <a:spcPct val="107000"/>
              </a:lnSpc>
              <a:spcAft>
                <a:spcPts val="300"/>
              </a:spcAft>
              <a:buNone/>
            </a:pP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300"/>
              </a:spcAft>
              <a:buNone/>
            </a:pPr>
            <a:endParaRPr lang="ru-RU" sz="32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252095" algn="just">
              <a:lnSpc>
                <a:spcPct val="107000"/>
              </a:lnSpc>
              <a:spcAft>
                <a:spcPts val="300"/>
              </a:spcAft>
            </a:pP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B278DB-5F3F-D209-8E68-360762F11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4431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FB3CFE5-CCB6-7676-89AC-FD8C66FFB2A2}"/>
              </a:ext>
            </a:extLst>
          </p:cNvPr>
          <p:cNvSpPr txBox="1"/>
          <p:nvPr/>
        </p:nvSpPr>
        <p:spPr>
          <a:xfrm>
            <a:off x="111760" y="33090"/>
            <a:ext cx="11968480" cy="7244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sr-Cyrl-RS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рис </a:t>
            </a:r>
            <a:r>
              <a:rPr lang="sr-Cyrl-R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‒</a:t>
            </a:r>
            <a:r>
              <a:rPr lang="sr-Cyrl-RS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љутитост, разјареност (</a:t>
            </a:r>
            <a:r>
              <a:rPr lang="sr-Cyrl-RS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љут као рис</a:t>
            </a:r>
            <a:r>
              <a:rPr lang="sr-Cyrl-R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ru-RU" sz="3200" i="1" noProof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как рысь </a:t>
            </a:r>
            <a:r>
              <a:rPr lang="ru-RU" sz="3200" i="1" noProof="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ʻ</a:t>
            </a:r>
            <a:r>
              <a:rPr lang="ru-RU" sz="3200" noProof="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</a:t>
            </a:r>
            <a:r>
              <a:rPr lang="ru-RU" sz="3200" noProof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стремительно агрессивном </a:t>
            </a:r>
            <a:r>
              <a:rPr lang="ru-RU" sz="3200" noProof="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человекеʼ</a:t>
            </a:r>
            <a:r>
              <a:rPr lang="ru-RU" sz="3200" noProof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</a:p>
          <a:p>
            <a:pPr algn="just">
              <a:lnSpc>
                <a:spcPct val="50000"/>
              </a:lnSpc>
            </a:pPr>
            <a:endParaRPr lang="ru-RU" sz="3200" noProof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300"/>
              </a:spcAft>
            </a:pP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Љут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као</a:t>
            </a: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рис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3200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ја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без </a:t>
            </a:r>
            <a:r>
              <a:rPr lang="ru-RU" sz="3200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ријечи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дунем </a:t>
            </a:r>
            <a:r>
              <a:rPr lang="ru-RU" sz="3200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напоље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 завучем се у </a:t>
            </a:r>
            <a:r>
              <a:rPr lang="ru-RU" sz="3200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травуљину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иза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свињца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spcAft>
                <a:spcPts val="300"/>
              </a:spcAft>
            </a:pP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Злой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как рысь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я выскакиваю во двор и забиваюсь в траву за свинарником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ru-RU" sz="3200" noProof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3200" b="1" noProof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рак</a:t>
            </a:r>
            <a:r>
              <a:rPr lang="ru-RU" sz="3200" noProof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‒ </a:t>
            </a:r>
            <a:r>
              <a:rPr lang="ru-RU" sz="3200" noProof="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узбуђеност</a:t>
            </a:r>
            <a:r>
              <a:rPr lang="ru-RU" sz="3200" noProof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3200" noProof="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збуњеност</a:t>
            </a:r>
            <a:r>
              <a:rPr lang="ru-RU" sz="3200" noProof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3200" i="1" noProof="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поцрвенети</a:t>
            </a:r>
            <a:r>
              <a:rPr lang="ru-RU" sz="3200" i="1" noProof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noProof="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као</a:t>
            </a:r>
            <a:r>
              <a:rPr lang="ru-RU" sz="3200" i="1" noProof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рак</a:t>
            </a:r>
            <a:r>
              <a:rPr lang="ru-RU" sz="3200" noProof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ru-RU" sz="32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покраснеть как рак</a:t>
            </a:r>
            <a:r>
              <a:rPr lang="ru-RU" sz="3200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ru-RU" sz="32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3200" i="1" noProof="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50000"/>
              </a:lnSpc>
            </a:pPr>
            <a:endParaRPr lang="ru-RU" sz="3200" noProof="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300"/>
              </a:spcAft>
            </a:pPr>
            <a:r>
              <a:rPr lang="ru-RU" sz="32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Славко </a:t>
            </a:r>
            <a:r>
              <a:rPr lang="ru-RU" sz="3200" b="1" i="1" noProof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поцрвење</a:t>
            </a:r>
            <a:r>
              <a:rPr lang="ru-RU" sz="32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noProof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као</a:t>
            </a:r>
            <a:r>
              <a:rPr lang="ru-RU" sz="3200" b="1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рак</a:t>
            </a:r>
            <a:r>
              <a:rPr lang="ru-RU" sz="32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[...].</a:t>
            </a: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ru-RU" sz="32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Славко </a:t>
            </a:r>
            <a:r>
              <a:rPr lang="ru-RU" sz="3200" b="1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покраснел</a:t>
            </a:r>
            <a:r>
              <a:rPr lang="ru-RU" sz="32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как рак </a:t>
            </a:r>
            <a:r>
              <a:rPr lang="ru-RU" sz="3200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[...]. </a:t>
            </a:r>
            <a:endParaRPr lang="ru-RU" sz="3200" noProof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endParaRPr lang="ru-RU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endParaRPr lang="ru-RU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B8CC7D-3E54-C860-0222-C0F721841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5220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A24D37-171D-3841-13BD-3430E7ABE0E0}"/>
              </a:ext>
            </a:extLst>
          </p:cNvPr>
          <p:cNvSpPr txBox="1"/>
          <p:nvPr/>
        </p:nvSpPr>
        <p:spPr>
          <a:xfrm>
            <a:off x="138545" y="176696"/>
            <a:ext cx="11905673" cy="4631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300"/>
              </a:spcAft>
              <a:buNone/>
            </a:pPr>
            <a:r>
              <a:rPr lang="ru-RU" sz="3200" b="1" noProof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лав </a:t>
            </a:r>
            <a:r>
              <a:rPr lang="ru-RU" sz="3200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‒ </a:t>
            </a:r>
            <a:r>
              <a:rPr lang="ru-RU" sz="3200" noProof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снага</a:t>
            </a:r>
            <a:r>
              <a:rPr lang="ru-RU" sz="3200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3200" noProof="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горопадност</a:t>
            </a:r>
            <a:r>
              <a:rPr lang="ru-RU" sz="3200" noProof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3200" i="1" noProof="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скакати</a:t>
            </a:r>
            <a:r>
              <a:rPr lang="ru-RU" sz="3200" i="1" noProof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noProof="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као</a:t>
            </a:r>
            <a:r>
              <a:rPr lang="ru-RU" sz="3200" i="1" noProof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лав</a:t>
            </a:r>
            <a:r>
              <a:rPr lang="ru-RU" sz="3200" noProof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на </a:t>
            </a:r>
            <a:r>
              <a:rPr lang="ru-RU" sz="3200" noProof="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некога</a:t>
            </a:r>
            <a:r>
              <a:rPr lang="ru-RU" sz="3200" noProof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ru-RU" sz="3200" i="1" noProof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бросаться </a:t>
            </a:r>
            <a:r>
              <a:rPr lang="ru-RU" sz="3200" noProof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кого </a:t>
            </a:r>
            <a:r>
              <a:rPr lang="ru-RU" sz="3200" i="1" noProof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как лев</a:t>
            </a:r>
            <a:r>
              <a:rPr lang="ru-RU" sz="3200" noProof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ru-RU" sz="3200" noProof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52095" indent="252095" algn="just">
              <a:lnSpc>
                <a:spcPct val="107000"/>
              </a:lnSpc>
              <a:spcAft>
                <a:spcPts val="300"/>
              </a:spcAft>
            </a:pPr>
            <a:endParaRPr lang="ru-RU" sz="3200" i="1" noProof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ru-RU" sz="3200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[...] </a:t>
            </a:r>
            <a:r>
              <a:rPr lang="ru-RU" sz="3200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Ђурађ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скочи</a:t>
            </a: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као</a:t>
            </a: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лав</a:t>
            </a:r>
            <a:r>
              <a:rPr lang="ru-RU" sz="32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3200" i="1" noProof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спопаде</a:t>
            </a:r>
            <a:r>
              <a:rPr lang="ru-RU" sz="32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noProof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читача</a:t>
            </a:r>
            <a:r>
              <a:rPr lang="ru-RU" sz="32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за врат и за тур, </a:t>
            </a:r>
            <a:r>
              <a:rPr lang="ru-RU" sz="3200" i="1" noProof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блебну</a:t>
            </a:r>
            <a:r>
              <a:rPr lang="ru-RU" sz="32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 </a:t>
            </a:r>
            <a:r>
              <a:rPr lang="ru-RU" sz="3200" i="1" noProof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њим</a:t>
            </a:r>
            <a:r>
              <a:rPr lang="ru-RU" sz="32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о </a:t>
            </a:r>
            <a:r>
              <a:rPr lang="ru-RU" sz="3200" i="1" noProof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земљу</a:t>
            </a:r>
            <a:r>
              <a:rPr lang="ru-RU" sz="32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3200" i="1" noProof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сједе</a:t>
            </a:r>
            <a:r>
              <a:rPr lang="ru-RU" sz="32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noProof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му</a:t>
            </a:r>
            <a:r>
              <a:rPr lang="ru-RU" sz="32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на </a:t>
            </a:r>
            <a:r>
              <a:rPr lang="ru-RU" sz="3200" i="1" noProof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прса</a:t>
            </a:r>
            <a:r>
              <a:rPr lang="ru-RU" sz="32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 </a:t>
            </a:r>
            <a:r>
              <a:rPr lang="ru-RU" sz="3200" i="1" noProof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дрекну</a:t>
            </a:r>
            <a:r>
              <a:rPr lang="ru-RU" sz="3200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[...]. </a:t>
            </a:r>
          </a:p>
          <a:p>
            <a:pPr algn="just">
              <a:lnSpc>
                <a:spcPct val="50000"/>
              </a:lnSpc>
            </a:pPr>
            <a:endParaRPr lang="ru-RU" sz="3200" noProof="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ru-RU" sz="3200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[...] </a:t>
            </a:r>
            <a:r>
              <a:rPr lang="ru-RU" sz="3200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Джурач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вскочил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точно лев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схватил чтеца за шиворот и за пояс, брякнул его об землю, взгромоздился ему на грудь и прокричал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ru-RU" sz="3200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[...].</a:t>
            </a:r>
            <a:endParaRPr lang="ru-RU" sz="3200" noProof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F94249-2F53-DA90-C0EC-C848B4295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10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0FF07CB-54D7-5824-EBD3-3A4852E55B73}"/>
              </a:ext>
            </a:extLst>
          </p:cNvPr>
          <p:cNvSpPr txBox="1"/>
          <p:nvPr/>
        </p:nvSpPr>
        <p:spPr>
          <a:xfrm>
            <a:off x="0" y="321426"/>
            <a:ext cx="1219200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kern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Употреба</a:t>
            </a:r>
            <a:r>
              <a:rPr lang="ru-RU" sz="3200" b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термина </a:t>
            </a:r>
            <a:r>
              <a:rPr lang="ru-RU" sz="3200" b="1" i="1" kern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зооним</a:t>
            </a:r>
            <a:r>
              <a:rPr lang="ru-RU" sz="3200" b="1" i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 </a:t>
            </a:r>
            <a:r>
              <a:rPr lang="ru-RU" sz="3200" b="1" kern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датој</a:t>
            </a:r>
            <a:r>
              <a:rPr lang="ru-RU" sz="3200" b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kern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анализи</a:t>
            </a:r>
            <a:endParaRPr lang="ru-RU" sz="3200" b="1" kern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ru-RU" sz="3200" kern="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sr-Cyrl-RS" sz="3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Властита имена </a:t>
            </a:r>
            <a:r>
              <a:rPr lang="sr-Cyrl-RS" sz="3200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животиња</a:t>
            </a:r>
            <a:r>
              <a:rPr lang="sr-Cyrl-RS" sz="3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(нпр. </a:t>
            </a:r>
            <a:r>
              <a:rPr lang="sr-Cyrl-RS" sz="3200" i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Шаров</a:t>
            </a:r>
            <a:r>
              <a:rPr lang="sr-Cyrl-RS" sz="3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sr-Cyrl-RS" sz="3200" i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Зекан</a:t>
            </a:r>
            <a:r>
              <a:rPr lang="sr-Cyrl-RS" sz="3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sr-Latn-RS" sz="3200" kern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50000"/>
              </a:lnSpc>
            </a:pPr>
            <a:endParaRPr lang="sr-Cyrl-RS" sz="3200" kern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sr-Cyrl-RS" sz="3200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</a:t>
            </a:r>
            <a:r>
              <a:rPr lang="sr-Cyrl-RS" sz="3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пшти називи животиња / животињски апелативи (нпр. </a:t>
            </a:r>
            <a:r>
              <a:rPr lang="sr-Cyrl-RS" sz="3200" i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коњ</a:t>
            </a:r>
            <a:r>
              <a:rPr lang="sr-Cyrl-RS" sz="3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sr-Cyrl-RS" sz="3200" i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зец</a:t>
            </a:r>
            <a:r>
              <a:rPr lang="sr-Cyrl-RS" sz="3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sr-Latn-RS" sz="3200" kern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50000"/>
              </a:lnSpc>
            </a:pPr>
            <a:endParaRPr lang="sr-Cyrl-RS" sz="3200" kern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sr-Cyrl-RS" sz="3200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</a:t>
            </a:r>
            <a:r>
              <a:rPr lang="sr-Cyrl-RS" sz="3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мена добијена онимизацијом апел</a:t>
            </a:r>
            <a:r>
              <a:rPr lang="sr-Latn-RS" sz="3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sr-Cyrl-RS" sz="3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тива (нпр. </a:t>
            </a:r>
            <a:r>
              <a:rPr lang="sr-Cyrl-RS" sz="3200" i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Јоја</a:t>
            </a:r>
            <a:r>
              <a:rPr lang="sr-Cyrl-RS" sz="3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3200" i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Парип</a:t>
            </a:r>
            <a:r>
              <a:rPr lang="sr-Cyrl-RS" sz="3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</a:p>
          <a:p>
            <a:endParaRPr lang="ru-RU" sz="3200" dirty="0">
              <a:solidFill>
                <a:schemeClr val="accent3"/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CE9702-E055-C600-AD37-0E3747CE0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5153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362FCAE-B65B-E45E-29F5-5C5DE4BA88B2}"/>
              </a:ext>
            </a:extLst>
          </p:cNvPr>
          <p:cNvSpPr txBox="1"/>
          <p:nvPr/>
        </p:nvSpPr>
        <p:spPr>
          <a:xfrm>
            <a:off x="73891" y="307410"/>
            <a:ext cx="11998036" cy="4071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300"/>
              </a:spcAft>
              <a:buNone/>
            </a:pPr>
            <a:r>
              <a:rPr lang="ru-RU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риба </a:t>
            </a: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‒ </a:t>
            </a:r>
            <a:r>
              <a:rPr lang="ru-RU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ћутљивост</a:t>
            </a: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sr-Cyrl-RS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ћутати као риба</a:t>
            </a:r>
            <a:r>
              <a:rPr lang="sr-Cyrl-R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ru-RU" sz="3200" i="1" noProof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молчать как рыба</a:t>
            </a:r>
            <a:r>
              <a:rPr lang="ru-RU" sz="3200" noProof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ru-RU" sz="3200" noProof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252095">
              <a:lnSpc>
                <a:spcPct val="107000"/>
              </a:lnSpc>
              <a:spcAft>
                <a:spcPts val="300"/>
              </a:spcAft>
              <a:buNone/>
            </a:pPr>
            <a:endParaRPr lang="ru-RU" sz="3000" noProof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ru-RU" sz="3200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Заиста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би било </a:t>
            </a:r>
            <a:r>
              <a:rPr lang="ru-RU" sz="3200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боље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да си </a:t>
            </a: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ћутао</a:t>
            </a: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као</a:t>
            </a: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риба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него </a:t>
            </a:r>
            <a:r>
              <a:rPr lang="ru-RU" sz="3200" i="1" noProof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што</a:t>
            </a:r>
            <a:r>
              <a:rPr lang="ru-RU" sz="32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си </a:t>
            </a:r>
            <a:r>
              <a:rPr lang="ru-RU" sz="3200" i="1" noProof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пожурио</a:t>
            </a:r>
            <a:r>
              <a:rPr lang="ru-RU" sz="32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да </a:t>
            </a:r>
            <a:r>
              <a:rPr lang="ru-RU" sz="3200" i="1" noProof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тужакаш</a:t>
            </a:r>
            <a:r>
              <a:rPr lang="ru-RU" sz="32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баба </a:t>
            </a:r>
            <a:r>
              <a:rPr lang="ru-RU" sz="3200" i="1" noProof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Јекине</a:t>
            </a:r>
            <a:r>
              <a:rPr lang="ru-RU" sz="32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noProof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помагаче</a:t>
            </a:r>
            <a:r>
              <a:rPr lang="ru-RU" sz="3200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50000"/>
              </a:lnSpc>
            </a:pPr>
            <a:endParaRPr lang="ru-RU" sz="3200" noProof="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 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Лучше бы тебе и правда </a:t>
            </a: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молчать как рыба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чем на своих друзей напраслину возводить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Они ведь вчера бабке </a:t>
            </a:r>
            <a:r>
              <a:rPr lang="ru-RU" sz="3200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Ёке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помогали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ru-RU" sz="3000" noProof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6F9505-43F9-8047-6A6A-391A29FF2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9495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386514A-7CDB-23CF-CA93-AFB3C33C7F41}"/>
              </a:ext>
            </a:extLst>
          </p:cNvPr>
          <p:cNvSpPr txBox="1"/>
          <p:nvPr/>
        </p:nvSpPr>
        <p:spPr>
          <a:xfrm>
            <a:off x="83127" y="396784"/>
            <a:ext cx="12016509" cy="41531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ru-RU" sz="3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скакавци</a:t>
            </a:r>
            <a:r>
              <a:rPr lang="ru-RU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‒ </a:t>
            </a:r>
            <a:r>
              <a:rPr lang="ru-RU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грамзивост</a:t>
            </a:r>
            <a:r>
              <a:rPr lang="ru-RU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sr-Cyrl-RS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навалити</a:t>
            </a:r>
            <a:r>
              <a:rPr lang="sr-Cyrl-R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на нешто </a:t>
            </a:r>
            <a:r>
              <a:rPr lang="sr-Cyrl-RS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као скакавци</a:t>
            </a:r>
            <a:r>
              <a:rPr lang="sr-Cyrl-R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наброситься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на что 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как саранча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spcAft>
                <a:spcPts val="300"/>
              </a:spcAft>
            </a:pPr>
            <a:endParaRPr lang="ru-RU" sz="3200" noProof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ru-RU" sz="3200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Има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да </a:t>
            </a: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навалимо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као</a:t>
            </a: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скакавци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50000"/>
              </a:lnSpc>
            </a:pPr>
            <a:endParaRPr lang="ru-RU" sz="3200" noProof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Нападем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на этот лес, </a:t>
            </a: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как саранча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endParaRPr lang="ru-RU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endParaRPr lang="ru-RU" sz="3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710CF9-B792-9256-0E4E-6E50EBF9B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9513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CD1932-449D-E30D-5A8F-881A420988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AF80B24-2AEB-D13D-718A-6DB1B131F5F7}"/>
              </a:ext>
            </a:extLst>
          </p:cNvPr>
          <p:cNvSpPr txBox="1"/>
          <p:nvPr/>
        </p:nvSpPr>
        <p:spPr>
          <a:xfrm>
            <a:off x="73891" y="190599"/>
            <a:ext cx="12044218" cy="41427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300"/>
              </a:spcAft>
              <a:buNone/>
            </a:pPr>
            <a:r>
              <a:rPr lang="ru-RU" sz="3200" i="1" noProof="0" dirty="0">
                <a:latin typeface="Arial" panose="020B0604020202020204" pitchFamily="34" charset="0"/>
                <a:cs typeface="Arial" panose="020B0604020202020204" pitchFamily="34" charset="0"/>
              </a:rPr>
              <a:t>здрав </a:t>
            </a:r>
            <a:r>
              <a:rPr lang="ru-RU" sz="3200" i="1" noProof="0" dirty="0" err="1">
                <a:latin typeface="Arial" panose="020B0604020202020204" pitchFamily="34" charset="0"/>
                <a:cs typeface="Arial" panose="020B0604020202020204" pitchFamily="34" charset="0"/>
              </a:rPr>
              <a:t>као</a:t>
            </a:r>
            <a:r>
              <a:rPr lang="ru-RU" sz="3200" i="1" noProof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i="1" noProof="0" dirty="0" err="1">
                <a:latin typeface="Arial" panose="020B0604020202020204" pitchFamily="34" charset="0"/>
                <a:cs typeface="Arial" panose="020B0604020202020204" pitchFamily="34" charset="0"/>
              </a:rPr>
              <a:t>бик</a:t>
            </a:r>
            <a:r>
              <a:rPr lang="ru-RU" sz="3200" noProof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i="1" noProof="0" dirty="0" err="1">
                <a:latin typeface="Arial" panose="020B0604020202020204" pitchFamily="34" charset="0"/>
                <a:cs typeface="Arial" panose="020B0604020202020204" pitchFamily="34" charset="0"/>
              </a:rPr>
              <a:t>коњ</a:t>
            </a:r>
            <a:r>
              <a:rPr lang="ru-RU" sz="3200" noProof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300"/>
              </a:spcAft>
              <a:buNone/>
            </a:pPr>
            <a:r>
              <a:rPr lang="ru-RU" sz="3200" i="1" noProof="0" dirty="0">
                <a:latin typeface="Arial" panose="020B0604020202020204" pitchFamily="34" charset="0"/>
                <a:cs typeface="Arial" panose="020B0604020202020204" pitchFamily="34" charset="0"/>
              </a:rPr>
              <a:t>здоров как бык</a:t>
            </a:r>
            <a:r>
              <a:rPr lang="ru-RU" sz="3200" noProof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i="1" noProof="0" dirty="0">
                <a:latin typeface="Arial" panose="020B0604020202020204" pitchFamily="34" charset="0"/>
                <a:cs typeface="Arial" panose="020B0604020202020204" pitchFamily="34" charset="0"/>
              </a:rPr>
              <a:t>вол</a:t>
            </a:r>
            <a:r>
              <a:rPr lang="ru-RU" sz="3200" noProof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i="1" noProof="0" dirty="0">
                <a:latin typeface="Arial" panose="020B0604020202020204" pitchFamily="34" charset="0"/>
                <a:cs typeface="Arial" panose="020B0604020202020204" pitchFamily="34" charset="0"/>
              </a:rPr>
              <a:t>конь</a:t>
            </a:r>
            <a:r>
              <a:rPr lang="ru-RU" sz="3200" noProof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i="1" noProof="0" dirty="0">
                <a:latin typeface="Arial" panose="020B0604020202020204" pitchFamily="34" charset="0"/>
                <a:cs typeface="Arial" panose="020B0604020202020204" pitchFamily="34" charset="0"/>
              </a:rPr>
              <a:t>лошадь</a:t>
            </a:r>
            <a:endParaRPr lang="ru-RU" sz="3200" i="1" noProof="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endParaRPr lang="ru-RU" sz="3200" i="1" noProof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Здрав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је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здравцат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као</a:t>
            </a: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парип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као</a:t>
            </a: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мазга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3200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Гле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га, како мота </a:t>
            </a:r>
            <a:r>
              <a:rPr lang="ru-RU" sz="3200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онај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пилећи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батак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3200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дабогда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се </a:t>
            </a:r>
            <a:r>
              <a:rPr lang="ru-RU" sz="3200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задавио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</a:p>
          <a:p>
            <a:pPr algn="just">
              <a:lnSpc>
                <a:spcPct val="50000"/>
              </a:lnSpc>
            </a:pPr>
            <a:endParaRPr lang="ru-RU" sz="3200" noProof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Здоровехонек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он, </a:t>
            </a: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как вол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смотри, как обгладывает куриную ножку, чтоб ему подавиться!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22398A-1260-EEF4-55FB-B144EE819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1294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79A0B19-202A-D94F-2642-0639D5EE6F41}"/>
              </a:ext>
            </a:extLst>
          </p:cNvPr>
          <p:cNvSpPr txBox="1"/>
          <p:nvPr/>
        </p:nvSpPr>
        <p:spPr>
          <a:xfrm>
            <a:off x="81279" y="279499"/>
            <a:ext cx="11990647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sr-Cyrl-RS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одрати као вола, јарца</a:t>
            </a:r>
          </a:p>
          <a:p>
            <a:pPr algn="just"/>
            <a:r>
              <a:rPr lang="ru-RU" sz="3200" i="1" noProof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спустить шкуру </a:t>
            </a:r>
            <a:r>
              <a:rPr lang="ru-RU" sz="3200" noProof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 кого</a:t>
            </a:r>
            <a:endParaRPr lang="ru-RU" sz="3200" noProof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ru-RU" sz="3200" noProof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‒ </a:t>
            </a:r>
            <a:r>
              <a:rPr lang="ru-RU" sz="3200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Све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ће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то </a:t>
            </a:r>
            <a:r>
              <a:rPr lang="ru-RU" sz="3200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бити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пјесма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ако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њих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</a:t>
            </a: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одеру</a:t>
            </a: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као</a:t>
            </a: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два </a:t>
            </a: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јарета</a:t>
            </a:r>
            <a:r>
              <a:rPr lang="ru-RU" sz="32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гуди </a:t>
            </a:r>
            <a:r>
              <a:rPr lang="ru-RU" sz="3200" i="1" noProof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</a:t>
            </a:r>
            <a:r>
              <a:rPr lang="ru-RU" sz="32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стране стари </a:t>
            </a:r>
            <a:r>
              <a:rPr lang="ru-RU" sz="3200" i="1" noProof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чобанин</a:t>
            </a:r>
            <a:r>
              <a:rPr lang="ru-RU" sz="32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3200" i="1" noProof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ћић</a:t>
            </a:r>
            <a:r>
              <a:rPr lang="ru-RU" sz="32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noProof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Перкан</a:t>
            </a:r>
            <a:r>
              <a:rPr lang="ru-RU" sz="32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noProof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Бабић</a:t>
            </a:r>
            <a:r>
              <a:rPr lang="ru-RU" sz="3200" i="1" noProof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noProof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[…].</a:t>
            </a:r>
          </a:p>
          <a:p>
            <a:pPr algn="just">
              <a:lnSpc>
                <a:spcPct val="50000"/>
              </a:lnSpc>
            </a:pPr>
            <a:endParaRPr lang="ru-RU" sz="3200" noProof="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Крапива – это еще что, боюсь, не </a:t>
            </a: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спустили бы с них шкуру 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 их шалости, </a:t>
            </a: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как с ягнят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– гудит со стороны старина </a:t>
            </a:r>
            <a:r>
              <a:rPr lang="ru-RU" sz="3200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Перкан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Бабич </a:t>
            </a:r>
            <a:r>
              <a:rPr lang="ru-RU" sz="3200" noProof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[…].   </a:t>
            </a:r>
            <a:endParaRPr lang="ru-RU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DEEC69-8903-5B72-0390-35CB97F62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9486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6E673F0-9458-9FEC-6E1C-DCCB404DFE41}"/>
              </a:ext>
            </a:extLst>
          </p:cNvPr>
          <p:cNvSpPr txBox="1"/>
          <p:nvPr/>
        </p:nvSpPr>
        <p:spPr>
          <a:xfrm>
            <a:off x="137160" y="274320"/>
            <a:ext cx="11917680" cy="69249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Зашто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да се и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боји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кад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су га код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куће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сваки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дан </a:t>
            </a: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[…] </a:t>
            </a:r>
            <a:r>
              <a:rPr lang="ru-RU" sz="3200" b="1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макљали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32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као говече </a:t>
            </a:r>
            <a:r>
              <a:rPr lang="ru-RU" sz="32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 </a:t>
            </a:r>
            <a:r>
              <a:rPr lang="ru-RU" sz="3200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купусу</a:t>
            </a:r>
            <a:r>
              <a:rPr lang="ru-RU" sz="3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sr-Cyrl-RS" sz="3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Да и что ему бояться чужих, когда его дома </a:t>
            </a:r>
            <a:r>
              <a:rPr lang="ru-RU" sz="3200" noProof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[…] </a:t>
            </a: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молотили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как телка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зашедшего в капусту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?! </a:t>
            </a:r>
          </a:p>
          <a:p>
            <a:pPr algn="just"/>
            <a:endParaRPr lang="ru-RU" sz="3200" noProof="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3200" noProof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[…]</a:t>
            </a:r>
            <a:r>
              <a:rPr lang="ru-RU" sz="3200" i="1" noProof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тек </a:t>
            </a:r>
            <a:r>
              <a:rPr lang="ru-RU" sz="3200" i="1" noProof="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тада</a:t>
            </a:r>
            <a:r>
              <a:rPr lang="ru-RU" sz="3200" i="1" noProof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noProof="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настаде</a:t>
            </a:r>
            <a:r>
              <a:rPr lang="ru-RU" sz="3200" i="1" noProof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оно право </a:t>
            </a:r>
            <a:r>
              <a:rPr lang="ru-RU" sz="3200" i="1" noProof="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марисање</a:t>
            </a:r>
            <a:r>
              <a:rPr lang="ru-RU" sz="3200" i="1" noProof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 </a:t>
            </a:r>
            <a:r>
              <a:rPr lang="ru-RU" sz="3200" i="1" noProof="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прашење</a:t>
            </a:r>
            <a:r>
              <a:rPr lang="ru-RU" sz="3200" i="1" noProof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noProof="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као</a:t>
            </a:r>
            <a:r>
              <a:rPr lang="ru-RU" sz="3200" b="1" i="1" noProof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да</a:t>
            </a:r>
            <a:r>
              <a:rPr lang="ru-RU" sz="3200" spc="400" noProof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noProof="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воште</a:t>
            </a:r>
            <a:r>
              <a:rPr lang="ru-RU" sz="3200" b="1" i="1" noProof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два </a:t>
            </a:r>
            <a:r>
              <a:rPr lang="ru-RU" sz="3200" b="1" i="1" noProof="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говечета</a:t>
            </a:r>
            <a:r>
              <a:rPr lang="ru-RU" sz="3200" i="1" noProof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noProof="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ухваћена</a:t>
            </a:r>
            <a:r>
              <a:rPr lang="ru-RU" sz="3200" b="1" i="1" noProof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у </a:t>
            </a:r>
            <a:r>
              <a:rPr lang="ru-RU" sz="3200" b="1" i="1" noProof="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купусу</a:t>
            </a:r>
            <a:r>
              <a:rPr lang="ru-RU" sz="3200" noProof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sz="3200" b="1" i="1" noProof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Выдрали</a:t>
            </a:r>
            <a:r>
              <a:rPr lang="ru-RU" sz="3200" i="1" noProof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нас, </a:t>
            </a:r>
            <a:r>
              <a:rPr lang="ru-RU" sz="3200" b="1" i="1" noProof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словно двух телят</a:t>
            </a:r>
            <a:r>
              <a:rPr lang="ru-RU" sz="3200" i="1" noProof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3200" b="1" i="1" noProof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забравшихся в капусту</a:t>
            </a:r>
            <a:r>
              <a:rPr lang="ru-RU" sz="3200" noProof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Пребили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су ме </a:t>
            </a: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као</a:t>
            </a: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старог</a:t>
            </a: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мачка</a:t>
            </a:r>
            <a:r>
              <a:rPr lang="ru-RU" sz="3200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ru-RU" sz="3200" noProof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Поймали меня и </a:t>
            </a: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выдрали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как нашкодившего кота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30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ru-RU" sz="3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20B5AD-FB86-3321-BACF-549B58545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5197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4D87BC4-A2FD-9268-BADE-C5FDD7C7D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35</a:t>
            </a:fld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38D9AF-F67E-581B-EF20-A899F3C9A21D}"/>
              </a:ext>
            </a:extLst>
          </p:cNvPr>
          <p:cNvSpPr txBox="1"/>
          <p:nvPr/>
        </p:nvSpPr>
        <p:spPr>
          <a:xfrm>
            <a:off x="116840" y="278156"/>
            <a:ext cx="11958320" cy="60427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sr-Latn-R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[...] </a:t>
            </a:r>
            <a:r>
              <a:rPr lang="sr-Latn-RS" sz="3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Јоја, умјесто да се наљути, поче тако развесељено, коњски да </a:t>
            </a:r>
            <a:r>
              <a:rPr lang="sr-Latn-RS" sz="32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</a:t>
            </a:r>
            <a:r>
              <a:rPr lang="sr-Latn-RS" sz="3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Latn-RS" sz="32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смије</a:t>
            </a:r>
            <a:r>
              <a:rPr lang="sr-Latn-RS" sz="3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Latn-RS" sz="32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као младо ждријебе</a:t>
            </a:r>
            <a:r>
              <a:rPr lang="sr-Latn-RS" sz="3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Latn-RS" sz="32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кад се учи рзању</a:t>
            </a:r>
            <a:r>
              <a:rPr lang="sr-Cyrl-RS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sr-Latn-R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[...]</a:t>
            </a:r>
            <a:r>
              <a:rPr lang="sr-Cyrl-R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noProof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Ёя</a:t>
            </a:r>
            <a:r>
              <a:rPr lang="ru-RU" sz="32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Кляча, вместо того чтобы обидеться, </a:t>
            </a:r>
            <a:r>
              <a:rPr lang="ru-RU" sz="3200" b="1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стал</a:t>
            </a:r>
            <a:r>
              <a:rPr lang="ru-RU" sz="32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носиться и </a:t>
            </a:r>
            <a:r>
              <a:rPr lang="ru-RU" sz="3200" b="1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ржать</a:t>
            </a:r>
            <a:r>
              <a:rPr lang="ru-RU" sz="32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3200" b="1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как молодой выпущенный на волю жеребец</a:t>
            </a:r>
            <a:r>
              <a:rPr lang="ru-RU" sz="3200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[...].</a:t>
            </a:r>
          </a:p>
          <a:p>
            <a:pPr algn="just"/>
            <a:endParaRPr lang="ru-RU" sz="3200" noProof="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ru-RU" sz="3200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[...] </a:t>
            </a:r>
            <a:r>
              <a:rPr lang="ru-RU" sz="3200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злослутно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пророкује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стриц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Илија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 </a:t>
            </a: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бечи</a:t>
            </a: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се 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мене </a:t>
            </a: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као</a:t>
            </a: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печена овца</a:t>
            </a:r>
            <a:r>
              <a:rPr lang="ru-RU" sz="3200" noProof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ru-RU" sz="3200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[...] 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зловеще пророчествует дядька Илья, </a:t>
            </a: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выкатывая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на меня </a:t>
            </a: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глазищи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точно зажаренный баран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endParaRPr lang="ru-RU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2711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B8E3D0-A571-E580-8621-EABB042E16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122B812-15F9-5E71-1A57-07A5DB63B89A}"/>
              </a:ext>
            </a:extLst>
          </p:cNvPr>
          <p:cNvSpPr txBox="1"/>
          <p:nvPr/>
        </p:nvSpPr>
        <p:spPr>
          <a:xfrm>
            <a:off x="110836" y="-753600"/>
            <a:ext cx="11917878" cy="841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52095" indent="252095" algn="just">
              <a:lnSpc>
                <a:spcPct val="107000"/>
              </a:lnSpc>
              <a:spcAft>
                <a:spcPts val="300"/>
              </a:spcAft>
            </a:pPr>
            <a:endParaRPr lang="sr-Cyrl-R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2095" indent="252095" algn="just">
              <a:lnSpc>
                <a:spcPct val="107000"/>
              </a:lnSpc>
              <a:spcAft>
                <a:spcPts val="300"/>
              </a:spcAft>
            </a:pPr>
            <a:endParaRPr lang="sr-Cyrl-RS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2095" indent="252095" algn="just">
              <a:lnSpc>
                <a:spcPct val="107000"/>
              </a:lnSpc>
              <a:spcAft>
                <a:spcPts val="300"/>
              </a:spcAft>
            </a:pPr>
            <a:endParaRPr lang="sr-Cyrl-R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300"/>
              </a:spcAft>
            </a:pPr>
            <a:r>
              <a:rPr lang="sr-Latn-RS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Метафора</a:t>
            </a:r>
          </a:p>
          <a:p>
            <a:pPr algn="ctr">
              <a:lnSpc>
                <a:spcPct val="50000"/>
              </a:lnSpc>
              <a:spcAft>
                <a:spcPts val="300"/>
              </a:spcAft>
            </a:pPr>
            <a:endParaRPr lang="sr-Cyrl-RS" sz="32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sr-Cyrl-R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копулативна метафора</a:t>
            </a:r>
            <a:r>
              <a:rPr lang="sr-Cyrl-R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п</a:t>
            </a: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ојам Х у субјекту копулом се повезује с појмом </a:t>
            </a:r>
            <a:r>
              <a:rPr lang="sr-Latn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</a:t>
            </a: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у предикативу (Ковачевић 2015: 18)  </a:t>
            </a:r>
          </a:p>
          <a:p>
            <a:pPr algn="just">
              <a:lnSpc>
                <a:spcPct val="50000"/>
              </a:lnSpc>
            </a:pPr>
            <a:endParaRPr lang="ru-RU" sz="32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То вам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је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најрадозналије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најнемирније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створење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у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читавој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нашој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околини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прави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зврк, </a:t>
            </a:r>
            <a:r>
              <a:rPr lang="sr-Cyrl-RS" sz="32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осица</a:t>
            </a:r>
            <a:r>
              <a:rPr lang="sr-Cyrl-R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sr-Cyrl-RS" sz="32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сврака</a:t>
            </a:r>
            <a:r>
              <a:rPr lang="sr-Cyrl-R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sr-Cyrl-RS" sz="32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врабац</a:t>
            </a:r>
            <a:r>
              <a:rPr lang="sr-Cyrl-R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 </a:t>
            </a:r>
            <a:r>
              <a:rPr lang="ru-RU" sz="3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 би </a:t>
            </a:r>
            <a:r>
              <a:rPr lang="ru-RU" sz="32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знао</a:t>
            </a:r>
            <a:r>
              <a:rPr lang="ru-RU" sz="3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шта</a:t>
            </a:r>
            <a:r>
              <a:rPr lang="ru-RU" sz="3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још</a:t>
            </a:r>
            <a:r>
              <a:rPr lang="ru-RU" sz="32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50000"/>
              </a:lnSpc>
            </a:pPr>
            <a:endParaRPr lang="ru-RU" sz="3200" i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Могу вам сказать, что это самое пронырливое и любознательное создание во всей нашей округе, настоящий вьюн, </a:t>
            </a: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оса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сорока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воробей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 еще невесть что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endParaRPr lang="sr-Cyrl-RS" sz="30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endParaRPr lang="ru-RU" sz="3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8A4CA8-3CE4-0C88-9C86-C13AF80C3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766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4CFEEB6-5F05-AABF-7B0B-624897DE40D6}"/>
              </a:ext>
            </a:extLst>
          </p:cNvPr>
          <p:cNvSpPr txBox="1"/>
          <p:nvPr/>
        </p:nvSpPr>
        <p:spPr>
          <a:xfrm>
            <a:off x="91440" y="160837"/>
            <a:ext cx="11948159" cy="5134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sr-Cyrl-R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ru-RU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апозитивна</a:t>
            </a:r>
            <a:r>
              <a:rPr lang="ru-RU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метафора</a:t>
            </a:r>
          </a:p>
          <a:p>
            <a:pPr algn="just">
              <a:spcAft>
                <a:spcPts val="300"/>
              </a:spcAft>
            </a:pPr>
            <a:endParaRPr lang="ru-RU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Тепа</a:t>
            </a:r>
            <a:r>
              <a:rPr lang="ru-RU" sz="3200" i="1" spc="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му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ru-RU" sz="3200" i="1" spc="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прича</a:t>
            </a:r>
            <a:r>
              <a:rPr lang="ru-RU" sz="3200" i="1" spc="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</a:t>
            </a:r>
            <a:r>
              <a:rPr lang="ru-RU" sz="3200" i="1" spc="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пријети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ru-RU" sz="3200" spc="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ru-RU" sz="3200" spc="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Само</a:t>
            </a:r>
            <a:r>
              <a:rPr lang="ru-RU" sz="3200" i="1" spc="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док</a:t>
            </a:r>
            <a:r>
              <a:rPr lang="ru-RU" sz="3200" i="1" spc="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ти</a:t>
            </a:r>
            <a:r>
              <a:rPr lang="ru-RU" sz="3200" i="1" spc="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мени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одрастеш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ми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ћемо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ухватити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Бранка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 жива га </a:t>
            </a:r>
            <a:r>
              <a:rPr lang="ru-RU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одрати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3200" b="1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коња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једног</a:t>
            </a:r>
            <a:r>
              <a:rPr lang="ru-RU" sz="32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без репа</a:t>
            </a: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50000"/>
              </a:lnSpc>
            </a:pPr>
            <a:endParaRPr lang="ru-RU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Играет с ним, лопочет и приговаривает: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 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Вот вырастешь, мы с тобой этого </a:t>
            </a: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Бранко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поймаем и обдерем, </a:t>
            </a: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бесхвостого жеребца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 </a:t>
            </a:r>
          </a:p>
          <a:p>
            <a:pPr indent="252095" algn="just">
              <a:lnSpc>
                <a:spcPct val="107000"/>
              </a:lnSpc>
              <a:spcAft>
                <a:spcPts val="300"/>
              </a:spcAft>
            </a:pPr>
            <a:endParaRPr lang="ru-RU" sz="3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FABA93-8BBB-17FC-C4F5-C49171C5C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7654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C1B198-A022-BDDA-A435-883BA66A5B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B8A6E01-D9BD-1FFD-64AF-BD4D68891612}"/>
              </a:ext>
            </a:extLst>
          </p:cNvPr>
          <p:cNvSpPr txBox="1"/>
          <p:nvPr/>
        </p:nvSpPr>
        <p:spPr>
          <a:xfrm>
            <a:off x="64656" y="106408"/>
            <a:ext cx="11909630" cy="11792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sr-Cyrl-R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ru-RU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лексичка</a:t>
            </a:r>
            <a:r>
              <a:rPr lang="ru-RU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ru-RU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језичка</a:t>
            </a:r>
            <a:r>
              <a:rPr lang="ru-RU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метафора</a:t>
            </a:r>
          </a:p>
          <a:p>
            <a:pPr algn="just">
              <a:lnSpc>
                <a:spcPct val="50000"/>
              </a:lnSpc>
              <a:spcAft>
                <a:spcPts val="300"/>
              </a:spcAft>
            </a:pPr>
            <a:endParaRPr lang="ru-RU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sr-Cyrl-R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ru-RU" sz="3200" b="1" i="1" noProof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Коњу</a:t>
            </a:r>
            <a:r>
              <a:rPr lang="ru-RU" sz="32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3200" b="1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воле</a:t>
            </a:r>
            <a:r>
              <a:rPr lang="ru-RU" sz="32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3200" b="1" i="1" noProof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магарче</a:t>
            </a:r>
            <a:r>
              <a:rPr lang="ru-RU" sz="32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 </a:t>
            </a: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Сивый мерин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осел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ишак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 </a:t>
            </a:r>
          </a:p>
          <a:p>
            <a:pPr algn="just">
              <a:lnSpc>
                <a:spcPct val="50000"/>
              </a:lnSpc>
              <a:spcAft>
                <a:spcPts val="300"/>
              </a:spcAft>
            </a:pPr>
            <a:endParaRPr lang="ru-RU" sz="3200" kern="0" noProof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Богу</a:t>
            </a:r>
            <a:r>
              <a:rPr lang="ru-RU" sz="3200" i="1" spc="-3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</a:t>
            </a:r>
            <a:r>
              <a:rPr lang="ru-RU" sz="3200" i="1" spc="45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молите,</a:t>
            </a:r>
            <a:r>
              <a:rPr lang="ru-RU" sz="3200" i="1" spc="3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магарци</a:t>
            </a:r>
            <a:r>
              <a:rPr lang="ru-RU" sz="3200" i="1" spc="5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spc="-1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једни</a:t>
            </a:r>
            <a:r>
              <a:rPr lang="ru-RU" sz="3200" i="1" spc="-1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r>
              <a:rPr lang="ru-RU" sz="3200" spc="-1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 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Богу молитесь, бессовестные! </a:t>
            </a:r>
          </a:p>
          <a:p>
            <a:pPr algn="just">
              <a:lnSpc>
                <a:spcPct val="50000"/>
              </a:lnSpc>
              <a:spcAft>
                <a:spcPts val="300"/>
              </a:spcAft>
            </a:pPr>
            <a:endParaRPr lang="ru-RU" sz="3200" i="1" noProof="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ru-RU" sz="3200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Ево</a:t>
            </a:r>
            <a:r>
              <a:rPr lang="ru-RU" sz="3200" i="1" spc="5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вам</a:t>
            </a:r>
            <a:r>
              <a:rPr lang="ru-RU" sz="3200" i="1" spc="15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</a:t>
            </a:r>
            <a:r>
              <a:rPr lang="ru-RU" sz="3200" i="1" spc="15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криве</a:t>
            </a:r>
            <a:r>
              <a:rPr lang="ru-RU" sz="3200" i="1" spc="-5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ноге,</a:t>
            </a:r>
            <a:r>
              <a:rPr lang="ru-RU" sz="3200" i="1" spc="3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прасци</a:t>
            </a:r>
            <a:r>
              <a:rPr lang="ru-RU" sz="3200" i="1" spc="15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једни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r>
              <a:rPr lang="ru-RU" sz="3200" i="1" spc="15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Оченаш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spc="-1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читајте</a:t>
            </a:r>
            <a:r>
              <a:rPr lang="ru-RU" sz="3200" i="1" spc="-10" noProof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 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«Отче наш» читайте, поганцы!</a:t>
            </a:r>
          </a:p>
          <a:p>
            <a:pPr algn="just">
              <a:lnSpc>
                <a:spcPct val="50000"/>
              </a:lnSpc>
              <a:spcAft>
                <a:spcPts val="300"/>
              </a:spcAft>
            </a:pPr>
            <a:endParaRPr lang="ru-RU" sz="3200" i="1" noProof="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ru-RU" sz="3200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Охо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ru-RU" sz="3200" i="1" spc="1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гдје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си,</a:t>
            </a:r>
            <a:r>
              <a:rPr lang="ru-RU" sz="3200" i="1" spc="15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spc="15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клену</a:t>
            </a:r>
            <a:r>
              <a:rPr lang="ru-RU" sz="3200" i="1" spc="-10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ru-RU" sz="3200" noProof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endParaRPr lang="sr-Cyrl-RS" sz="3200" kern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endParaRPr lang="sr-Cyrl-RS" sz="3200" kern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endParaRPr lang="sr-Cyrl-RS" sz="3200" kern="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endParaRPr lang="ru-RU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endParaRPr lang="sr-Cyrl-RS" sz="3200" kern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endParaRPr lang="sr-Cyrl-RS" sz="3200" kern="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endParaRPr lang="sr-Cyrl-RS" sz="3200" kern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endParaRPr lang="ru-RU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endParaRPr lang="ru-RU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endParaRPr lang="ru-RU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252095" algn="just">
              <a:lnSpc>
                <a:spcPct val="107000"/>
              </a:lnSpc>
              <a:spcAft>
                <a:spcPts val="300"/>
              </a:spcAft>
            </a:pPr>
            <a:endParaRPr lang="ru-RU" sz="3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F14786-D1EB-7DEA-E3DD-1104CFB1C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0655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1B31F7F-8BC5-F34B-C4B3-54AEA02E79E7}"/>
              </a:ext>
            </a:extLst>
          </p:cNvPr>
          <p:cNvSpPr txBox="1"/>
          <p:nvPr/>
        </p:nvSpPr>
        <p:spPr>
          <a:xfrm>
            <a:off x="110836" y="33090"/>
            <a:ext cx="11841678" cy="78607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50000"/>
              </a:lnSpc>
            </a:pPr>
            <a:endParaRPr lang="ru-RU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sr-Cyrl-RS" sz="3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ru-RU" sz="3200" i="1" kern="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Лијепа</a:t>
            </a:r>
            <a:r>
              <a:rPr lang="ru-RU" sz="3200" i="1" kern="0" spc="1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kern="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моја</a:t>
            </a:r>
            <a:r>
              <a:rPr lang="ru-RU" sz="3200" b="1" i="1" kern="0" spc="15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kern="0" spc="-1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овчице</a:t>
            </a:r>
            <a:r>
              <a:rPr lang="ru-RU" sz="3200" i="1" kern="0" spc="-1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r>
              <a:rPr lang="ru-RU" sz="3200" kern="0" spc="-1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ru-RU" sz="3200" kern="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ru-RU" sz="3200" i="1" kern="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Ах ты </a:t>
            </a:r>
            <a:r>
              <a:rPr lang="ru-RU" sz="3200" b="1" i="1" kern="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славная моя овечка</a:t>
            </a:r>
            <a:r>
              <a:rPr lang="ru-RU" sz="3200" i="1" kern="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 </a:t>
            </a:r>
          </a:p>
          <a:p>
            <a:pPr algn="just"/>
            <a:endParaRPr lang="ru-RU" sz="3200" i="1" kern="0" noProof="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ru-RU" sz="3200" kern="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ru-RU" sz="3200" i="1" kern="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Аха</a:t>
            </a:r>
            <a:r>
              <a:rPr lang="ru-RU" sz="3200" i="1" kern="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ru-RU" sz="3200" i="1" kern="0" spc="15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kern="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дјечак</a:t>
            </a:r>
            <a:r>
              <a:rPr lang="ru-RU" sz="3200" i="1" kern="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ru-RU" sz="3200" i="1" kern="0" spc="1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kern="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Лијепи</a:t>
            </a:r>
            <a:r>
              <a:rPr lang="ru-RU" sz="3200" i="1" kern="0" spc="5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kern="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мој</a:t>
            </a:r>
            <a:r>
              <a:rPr lang="ru-RU" sz="3200" b="1" i="1" kern="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kern="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магарчићу</a:t>
            </a:r>
            <a:r>
              <a:rPr lang="ru-RU" sz="3200" i="1" kern="0" spc="-10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r>
              <a:rPr lang="ru-RU" sz="3200" kern="0" spc="-10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ru-RU" sz="3200" kern="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ru-RU" sz="3200" i="1" kern="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Парень что надо! Ах ты </a:t>
            </a:r>
            <a:r>
              <a:rPr lang="ru-RU" sz="3200" b="1" i="1" kern="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ослик</a:t>
            </a:r>
            <a:r>
              <a:rPr lang="ru-RU" sz="3200" i="1" kern="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kern="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мой</a:t>
            </a:r>
            <a:r>
              <a:rPr lang="ru-RU" sz="3200" i="1" kern="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хорошенький!</a:t>
            </a:r>
          </a:p>
          <a:p>
            <a:pPr algn="just">
              <a:buNone/>
            </a:pPr>
            <a:endParaRPr lang="ru-RU" sz="3200" noProof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  <a:buNone/>
            </a:pP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 </a:t>
            </a:r>
            <a:r>
              <a:rPr lang="ru-RU" sz="3200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зар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нешто </a:t>
            </a:r>
            <a:r>
              <a:rPr lang="ru-RU" sz="3200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може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да скриви </a:t>
            </a:r>
            <a:r>
              <a:rPr lang="ru-RU" sz="3200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овака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умиљата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птичица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noProof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као</a:t>
            </a:r>
            <a:r>
              <a:rPr lang="ru-RU" sz="32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noProof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што</a:t>
            </a:r>
            <a:r>
              <a:rPr lang="ru-RU" sz="32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noProof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је</a:t>
            </a:r>
            <a:r>
              <a:rPr lang="ru-RU" sz="32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noProof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моја</a:t>
            </a:r>
            <a:r>
              <a:rPr lang="ru-RU" sz="32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i="1" noProof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Веја</a:t>
            </a:r>
            <a:r>
              <a:rPr lang="ru-RU" sz="3200" i="1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– чудила се баба</a:t>
            </a:r>
            <a:r>
              <a:rPr lang="ru-RU" sz="3200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. </a:t>
            </a:r>
          </a:p>
          <a:p>
            <a:pPr algn="just">
              <a:lnSpc>
                <a:spcPct val="107000"/>
              </a:lnSpc>
              <a:spcAft>
                <a:spcPts val="300"/>
              </a:spcAft>
              <a:buNone/>
            </a:pP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 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Да разве может провиниться такая </a:t>
            </a:r>
            <a:r>
              <a:rPr lang="ru-RU" sz="3200" b="1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сладкая щебетунья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как моя </a:t>
            </a:r>
            <a:r>
              <a:rPr lang="ru-RU" sz="3200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Веица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 – поражалась старушка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ru-RU" sz="3200" i="1" kern="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endParaRPr lang="ru-RU" sz="3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endParaRPr lang="ru-RU" sz="30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endParaRPr lang="sr-Cyrl-RS" sz="3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7E4EF8-175A-D7D9-AC80-E1449091A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576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D317EA-1EF9-2E0E-A088-3945B2A9CF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E7601B9-251A-6039-4A52-0E8F43BDE036}"/>
              </a:ext>
            </a:extLst>
          </p:cNvPr>
          <p:cNvSpPr txBox="1"/>
          <p:nvPr/>
        </p:nvSpPr>
        <p:spPr>
          <a:xfrm>
            <a:off x="0" y="-366127"/>
            <a:ext cx="12099636" cy="59913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endParaRPr lang="sr-Cyrl-R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800"/>
              </a:spcAft>
            </a:pPr>
            <a:r>
              <a:rPr lang="sr-Cyrl-R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Људи и животињ</a:t>
            </a:r>
            <a:r>
              <a:rPr lang="sr-Cyrl-RS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е:</a:t>
            </a:r>
            <a:r>
              <a:rPr lang="sr-Latn-RS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3200" b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свевремена </a:t>
            </a:r>
            <a:r>
              <a:rPr lang="sr-Cyrl-RS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веза </a:t>
            </a:r>
            <a:r>
              <a:rPr lang="sr-Cyrl-R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</a:p>
          <a:p>
            <a:pPr algn="ctr"/>
            <a:endParaRPr lang="sr-Cyrl-RS" sz="32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Животиње су </a:t>
            </a:r>
            <a:r>
              <a:rPr lang="sr-Cyrl-RS" sz="3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универзална</a:t>
            </a:r>
            <a:r>
              <a:rPr lang="sr-Cyrl-RS" sz="3200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компонента човекове (језичке) слике света.</a:t>
            </a:r>
            <a:endParaRPr lang="sr-Latn-RS" sz="3200" kern="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50000"/>
              </a:lnSpc>
            </a:pPr>
            <a:endParaRPr lang="sr-Cyrl-RS" sz="3200" kern="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sr-Cyrl-RS" sz="3200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Зооморфни код један је од културних кодова као универзалних феномена својствених човеку.</a:t>
            </a:r>
            <a:endParaRPr lang="sr-Latn-RS" sz="3200" kern="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50000"/>
              </a:lnSpc>
            </a:pPr>
            <a:endParaRPr lang="sr-Cyrl-RS" sz="3200" kern="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„Мышление человека склонно отражать мир антропоморфно или зооморфно […]“ (</a:t>
            </a:r>
            <a:r>
              <a:rPr lang="ru-RU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Телия</a:t>
            </a: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1977</a:t>
            </a:r>
            <a:r>
              <a:rPr lang="sr-Cyrl-R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209). </a:t>
            </a:r>
          </a:p>
          <a:p>
            <a:pPr algn="just">
              <a:spcAft>
                <a:spcPts val="800"/>
              </a:spcAft>
            </a:pPr>
            <a:endParaRPr lang="ru-RU" sz="3000" dirty="0">
              <a:solidFill>
                <a:schemeClr val="accent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32FB5C-F08E-BDAD-0BC0-A93E13341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4388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BCD4D33-B62F-827C-8772-CA66D0488EEE}"/>
              </a:ext>
            </a:extLst>
          </p:cNvPr>
          <p:cNvSpPr txBox="1"/>
          <p:nvPr/>
        </p:nvSpPr>
        <p:spPr>
          <a:xfrm>
            <a:off x="101600" y="183383"/>
            <a:ext cx="1195832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r-Cyrl-RS" sz="3200" b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Закључак</a:t>
            </a:r>
            <a:endParaRPr lang="ru-RU" sz="3200" b="1" i="1" kern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50000"/>
              </a:lnSpc>
            </a:pPr>
            <a:endParaRPr lang="ru-RU" sz="3200" i="1" kern="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sr-Cyrl-RS" sz="3200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</a:t>
            </a:r>
            <a:r>
              <a:rPr lang="sr-Cyrl-R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епролазна актуелност </a:t>
            </a:r>
            <a:r>
              <a:rPr lang="sr-Cyrl-RS" sz="3200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романа </a:t>
            </a:r>
            <a:r>
              <a:rPr lang="sr-Cyrl-RS" sz="3200" cap="smal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Глава у кланцу ноге на вранцу </a:t>
            </a: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најбоља је потврда присутности универзалног у њему, чији су елементи везани и за човекову представу о животињском свету. </a:t>
            </a:r>
            <a:r>
              <a:rPr lang="sr-Cyrl-R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Анализа је потврдила да те представе подразумевају културнонационалне специфичности које од преводилаца захтевају примену различитих преводилачких поступака и решења. Поред тога, Ћопићева склоност да изненади својим виђењем и описивањем света преводиоцу још више отежава посао. </a:t>
            </a:r>
            <a:endParaRPr lang="ru-RU" sz="3000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3231CE-F6CE-C62A-D9B1-0C0309647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7058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3FE77C59-C00F-2DC5-DA5C-081EBF94B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41</a:t>
            </a:fld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B43113-E89E-C17B-77E4-5295A05455C5}"/>
              </a:ext>
            </a:extLst>
          </p:cNvPr>
          <p:cNvSpPr txBox="1"/>
          <p:nvPr/>
        </p:nvSpPr>
        <p:spPr>
          <a:xfrm>
            <a:off x="83128" y="384072"/>
            <a:ext cx="12025744" cy="51581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300"/>
              </a:spcAft>
            </a:pPr>
            <a:r>
              <a:rPr lang="sr-Cyrl-R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Извори</a:t>
            </a:r>
            <a:r>
              <a:rPr lang="sr-Latn-R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ru-RU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л</a:t>
            </a:r>
            <a:r>
              <a:rPr lang="sr-Cyrl-RS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итература</a:t>
            </a:r>
          </a:p>
          <a:p>
            <a:pPr algn="ctr">
              <a:lnSpc>
                <a:spcPct val="50000"/>
              </a:lnSpc>
              <a:buNone/>
            </a:pPr>
            <a:endParaRPr lang="sr-Cyrl-R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20725" indent="-720725" algn="just">
              <a:lnSpc>
                <a:spcPct val="107000"/>
              </a:lnSpc>
              <a:spcAft>
                <a:spcPts val="300"/>
              </a:spcAft>
              <a:buNone/>
            </a:pP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Ћопић 2015: Ћопић, Бранко. Глава у кланцу ноге на вранцу. </a:t>
            </a:r>
            <a:r>
              <a:rPr lang="sr-Latn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In: </a:t>
            </a:r>
            <a:r>
              <a:rPr lang="sr-Cyrl-R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Магареће године</a:t>
            </a: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Јубиларно издање изабраних дела Бранка Ћопића поводом стогодишњице рођења. 5. том. Београд. </a:t>
            </a:r>
            <a:endParaRPr lang="ru-RU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20725" indent="-720725" algn="just">
              <a:lnSpc>
                <a:spcPct val="107000"/>
              </a:lnSpc>
              <a:spcAft>
                <a:spcPts val="300"/>
              </a:spcAft>
            </a:pP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Чопич 1981: Чопич</a:t>
            </a:r>
            <a:r>
              <a:rPr lang="ru-RU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Бранко. </a:t>
            </a:r>
            <a:r>
              <a:rPr lang="ru-RU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Ноги в поле, голова на </a:t>
            </a:r>
            <a:r>
              <a:rPr lang="ru-RU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воле. Перевела Татьяна Вирта. Перевод выполнен по изданию 1971 года. Москва</a:t>
            </a: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  <a:buNone/>
            </a:pPr>
            <a:endParaRPr lang="ru-RU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01638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2B0311-E57D-31C8-D759-17C18B9FD7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B8A346F-471A-051F-6434-8FF21C358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42</a:t>
            </a:fld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981E01-15F5-542A-6DC6-68A770C7BDBA}"/>
              </a:ext>
            </a:extLst>
          </p:cNvPr>
          <p:cNvSpPr txBox="1"/>
          <p:nvPr/>
        </p:nvSpPr>
        <p:spPr>
          <a:xfrm>
            <a:off x="111759" y="108762"/>
            <a:ext cx="11960167" cy="57235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buNone/>
            </a:pPr>
            <a:endParaRPr lang="sr-Cyrl-R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20725" indent="-720725" algn="just">
              <a:lnSpc>
                <a:spcPct val="107000"/>
              </a:lnSpc>
              <a:spcAft>
                <a:spcPts val="300"/>
              </a:spcAft>
              <a:buNone/>
            </a:pPr>
            <a:r>
              <a:rPr lang="ru-RU" sz="320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Бархударов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1975: </a:t>
            </a:r>
            <a:r>
              <a:rPr lang="ru-RU" sz="320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Бархударов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Л. С. 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Язык и перевод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(</a:t>
            </a:r>
            <a:r>
              <a:rPr lang="ru-RU" sz="3200" i="1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Вопросы общей и частной теории перевода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 Москва. </a:t>
            </a: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БАС-</a:t>
            </a:r>
            <a:r>
              <a:rPr lang="ru-RU" sz="320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www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ru-RU" sz="3200" noProof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https://gramota.ru/</a:t>
            </a:r>
            <a:endParaRPr lang="ru-RU" sz="3200" noProof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20725" indent="-720725" algn="just">
              <a:lnSpc>
                <a:spcPct val="107000"/>
              </a:lnSpc>
              <a:spcAft>
                <a:spcPts val="300"/>
              </a:spcAft>
            </a:pPr>
            <a:r>
              <a:rPr lang="ru-RU" sz="3200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Вирта-</a:t>
            </a:r>
            <a:r>
              <a:rPr lang="ru-RU" sz="3200" noProof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www</a:t>
            </a:r>
            <a:r>
              <a:rPr lang="ru-RU" sz="3200" noProof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Вирта, Татьяна. </a:t>
            </a:r>
            <a:r>
              <a:rPr lang="ru-RU" sz="3200" noProof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https://vk.com/wall-11720235713 4</a:t>
            </a:r>
            <a:r>
              <a:rPr lang="ru-RU" sz="3200" noProof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4?ysclid=m 70q krkcmq439402817. </a:t>
            </a:r>
            <a:r>
              <a:rPr lang="ru-RU" sz="3200" noProof="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Стање</a:t>
            </a:r>
            <a:r>
              <a:rPr lang="ru-RU" sz="3200" noProof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11.02.2025</a:t>
            </a: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3200" noProof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20725" indent="-720725" algn="just">
              <a:lnSpc>
                <a:spcPct val="107000"/>
              </a:lnSpc>
              <a:spcAft>
                <a:spcPts val="300"/>
              </a:spcAft>
            </a:pPr>
            <a:r>
              <a:rPr lang="ru-RU" sz="320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Дамјанов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2014: </a:t>
            </a:r>
            <a:r>
              <a:rPr lang="ru-RU" sz="320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Дамјанов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Сава. Бранко </a:t>
            </a:r>
            <a:r>
              <a:rPr lang="ru-RU" sz="320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Ћопић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ru-RU" sz="320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смехотворство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у </a:t>
            </a:r>
            <a:r>
              <a:rPr lang="ru-RU" sz="320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бићу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језика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3200" i="1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Наслеђе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320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Часопис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за </a:t>
            </a:r>
            <a:r>
              <a:rPr lang="ru-RU" sz="320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књижевност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320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језик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320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уметност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 </a:t>
            </a:r>
            <a:r>
              <a:rPr lang="ru-RU" sz="320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културу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Год. XI, </a:t>
            </a:r>
            <a:r>
              <a:rPr lang="ru-RU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бр</a:t>
            </a:r>
            <a:r>
              <a:rPr 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27.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noProof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Крагујевац</a:t>
            </a:r>
            <a:r>
              <a:rPr lang="ru-RU" sz="3200" noProof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С. 9–15.</a:t>
            </a:r>
          </a:p>
          <a:p>
            <a:pPr algn="just">
              <a:lnSpc>
                <a:spcPct val="107000"/>
              </a:lnSpc>
              <a:spcAft>
                <a:spcPts val="300"/>
              </a:spcAft>
              <a:buNone/>
            </a:pPr>
            <a:endParaRPr lang="ru-RU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8502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B4FB6D-1CDA-E329-487A-63A5ECA41D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B93EB4BA-6782-EE1D-2870-E3B7423E2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43</a:t>
            </a:fld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3BA3A0-6B3C-223D-951A-DE105267BB19}"/>
              </a:ext>
            </a:extLst>
          </p:cNvPr>
          <p:cNvSpPr txBox="1"/>
          <p:nvPr/>
        </p:nvSpPr>
        <p:spPr>
          <a:xfrm>
            <a:off x="92365" y="108762"/>
            <a:ext cx="11961090" cy="44234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20725" indent="-720725" algn="just">
              <a:lnSpc>
                <a:spcPct val="107000"/>
              </a:lnSpc>
              <a:spcAft>
                <a:spcPts val="300"/>
              </a:spcAft>
            </a:pPr>
            <a:endParaRPr lang="sr-Cyrl-R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20725" indent="-720725" algn="just">
              <a:lnSpc>
                <a:spcPct val="107000"/>
              </a:lnSpc>
              <a:spcAft>
                <a:spcPts val="300"/>
              </a:spcAft>
            </a:pP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Клајн/Шипка 2006:  Клајн, Иван; Шипка, Милан. </a:t>
            </a:r>
            <a:r>
              <a:rPr lang="sr-Cyrl-R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Велики речник страних речи и израза</a:t>
            </a: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Нови Сад.</a:t>
            </a:r>
          </a:p>
          <a:p>
            <a:pPr marL="720725" indent="-720725" algn="just">
              <a:lnSpc>
                <a:spcPct val="107000"/>
              </a:lnSpc>
              <a:spcAft>
                <a:spcPts val="300"/>
              </a:spcAft>
            </a:pP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Ковачевић 2015: Ковачевић, Милош. </a:t>
            </a:r>
            <a:r>
              <a:rPr lang="sr-Cyrl-R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Стилистика и граматика стилских фигура</a:t>
            </a: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Београд.</a:t>
            </a:r>
            <a:endParaRPr lang="ru-RU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20725" indent="-720725" algn="just">
              <a:lnSpc>
                <a:spcPct val="107000"/>
              </a:lnSpc>
              <a:spcAft>
                <a:spcPts val="300"/>
              </a:spcAft>
            </a:pP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Телия 1977: Вторичная номинация и ее виды. 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sr-Cyrl-R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Языковая номинация</a:t>
            </a: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sr-Cyrl-R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Виды</a:t>
            </a: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наименований</a:t>
            </a: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 Москва. С. 129–221.</a:t>
            </a:r>
            <a:endParaRPr lang="ru-RU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  <a:buNone/>
            </a:pPr>
            <a:endParaRPr lang="ru-RU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02658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8FC7FD-76D8-5176-445A-ED39138881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A909B66-CA3F-B552-3D1B-6C436D378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44</a:t>
            </a:fld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4FD1D6-13DD-7398-EC84-1F90C4757536}"/>
              </a:ext>
            </a:extLst>
          </p:cNvPr>
          <p:cNvSpPr txBox="1"/>
          <p:nvPr/>
        </p:nvSpPr>
        <p:spPr>
          <a:xfrm>
            <a:off x="111759" y="108762"/>
            <a:ext cx="11950931" cy="5969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20725" indent="-720725" algn="just">
              <a:lnSpc>
                <a:spcPct val="107000"/>
              </a:lnSpc>
              <a:spcAft>
                <a:spcPts val="300"/>
              </a:spcAft>
            </a:pP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Шаранчић Чутура 2015: Шаранчић Чутура, Снежана. Раблеовски ехо под Грмечом. </a:t>
            </a:r>
            <a:r>
              <a:rPr lang="sr-Latn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In: </a:t>
            </a:r>
            <a:r>
              <a:rPr lang="sr-Cyrl-R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Детињство</a:t>
            </a: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Часопис о књижевности за децу. </a:t>
            </a:r>
            <a:r>
              <a:rPr lang="sr-Cyrl-R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Год. </a:t>
            </a:r>
            <a:r>
              <a:rPr lang="sr-Latn-R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XLI, </a:t>
            </a:r>
            <a:r>
              <a:rPr lang="sr-Cyrl-R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бр</a:t>
            </a:r>
            <a:r>
              <a:rPr lang="sr-Latn-R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4.</a:t>
            </a:r>
            <a:r>
              <a:rPr lang="sr-Cyrl-R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Нови Сад.</a:t>
            </a:r>
            <a:r>
              <a:rPr lang="sr-Cyrl-R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С. 61–74.</a:t>
            </a:r>
          </a:p>
          <a:p>
            <a:pPr marL="720725" indent="-720725" algn="ctr">
              <a:lnSpc>
                <a:spcPct val="50000"/>
              </a:lnSpc>
            </a:pPr>
            <a:endParaRPr lang="sr-Cyrl-RS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20725" indent="-720725" algn="ctr">
              <a:lnSpc>
                <a:spcPct val="50000"/>
              </a:lnSpc>
            </a:pP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*</a:t>
            </a:r>
          </a:p>
          <a:p>
            <a:pPr marL="720725" indent="-720725" algn="just">
              <a:lnSpc>
                <a:spcPct val="107000"/>
              </a:lnSpc>
              <a:spcAft>
                <a:spcPts val="300"/>
              </a:spcAft>
            </a:pPr>
            <a:r>
              <a:rPr lang="sr-Latn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Tošović 2018: Tošović, Branko. Poetika zavičaja i zavičaj poetike Branka Ćopića. In: Branko Tošović (ur.). </a:t>
            </a:r>
            <a:r>
              <a:rPr lang="sr-Latn-R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Ćopićeva poetika zavičaja</a:t>
            </a:r>
            <a:r>
              <a:rPr lang="sr-Latn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/ </a:t>
            </a:r>
            <a:r>
              <a:rPr lang="sr-Latn-R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Ćopićs Poetik der Heimat</a:t>
            </a:r>
            <a:r>
              <a:rPr lang="sr-Latn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Graz – Bihać. S. 15–61. [Ćopićev projekat – Ćopić Projekt, knj. 7]</a:t>
            </a:r>
            <a:endParaRPr lang="ru-RU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20725" indent="-720725" algn="just">
              <a:lnSpc>
                <a:spcPct val="107000"/>
              </a:lnSpc>
              <a:spcAft>
                <a:spcPts val="300"/>
              </a:spcAft>
            </a:pPr>
            <a:endParaRPr lang="ru-RU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endParaRPr lang="ru-RU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  <a:buNone/>
            </a:pPr>
            <a:endParaRPr lang="ru-RU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820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5D1883-31C7-98AF-571A-F60EC92882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7BFC066-0522-FF6C-7458-04759B27241E}"/>
              </a:ext>
            </a:extLst>
          </p:cNvPr>
          <p:cNvSpPr txBox="1"/>
          <p:nvPr/>
        </p:nvSpPr>
        <p:spPr>
          <a:xfrm>
            <a:off x="-54033" y="-310709"/>
            <a:ext cx="12300065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endParaRPr lang="sr-Cyrl-RS" sz="3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sr-Cyrl-R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Зооними као елементи универзалног у </a:t>
            </a:r>
            <a:r>
              <a:rPr lang="sr-Cyrl-RS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роману </a:t>
            </a:r>
            <a:r>
              <a:rPr lang="sr-Cyrl-RS" sz="3200" b="1" cap="smal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Глава у кланцу ноге на вранцу </a:t>
            </a:r>
          </a:p>
          <a:p>
            <a:pPr algn="ctr"/>
            <a:endParaRPr lang="sr-Cyrl-RS" sz="3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sr-Cyrl-RS" sz="3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„Бранко Ћопић неретко посеже за шаљивом карактеризацијом ликова кроз сама њихова имена, што је традиција коју су неговали још антички комедиографи [...]“ (Дамјанов 2014: 11). </a:t>
            </a:r>
          </a:p>
          <a:p>
            <a:pPr algn="just">
              <a:spcAft>
                <a:spcPts val="800"/>
              </a:spcAft>
            </a:pPr>
            <a:r>
              <a:rPr lang="sr-Cyrl-R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spcAft>
                <a:spcPts val="800"/>
              </a:spcAft>
            </a:pPr>
            <a:endParaRPr lang="ru-RU" sz="3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9771707-CA73-8D7C-884A-12B419507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178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F30ABC-C9AC-7108-A473-B0275CA27B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E1732DC-DC3D-CC9E-54B8-DFD23244AE2B}"/>
              </a:ext>
            </a:extLst>
          </p:cNvPr>
          <p:cNvSpPr txBox="1"/>
          <p:nvPr/>
        </p:nvSpPr>
        <p:spPr>
          <a:xfrm>
            <a:off x="83127" y="-366127"/>
            <a:ext cx="12034981" cy="5047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endParaRPr lang="sr-Cyrl-RS" sz="3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sr-Cyrl-RS" sz="32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sr-Cyrl-R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Преношење представа о животињама на људе јесте универзални уметнички поступак који се остварује помоћу стилских универзалија: поређење, метафоричка </a:t>
            </a:r>
            <a:r>
              <a:rPr lang="sr-Cyrl-RS" sz="3200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употреба назива животиња. </a:t>
            </a:r>
            <a:endParaRPr lang="sr-Latn-RS" sz="3200" kern="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50000"/>
              </a:lnSpc>
            </a:pPr>
            <a:endParaRPr lang="sr-Cyrl-RS" sz="3200" kern="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sr-Cyrl-RS" sz="3200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Зооними у саставу устаљених израза као носилаца универзалности.</a:t>
            </a:r>
            <a:endParaRPr lang="sr-Cyrl-RS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ru-RU" sz="3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AD2D3FE-850F-2EF0-CB9C-479715230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954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E99A3F-058E-43F6-0C7F-D6E28C3569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E384E0-F01C-E907-A5A5-BE76D4E0E962}"/>
              </a:ext>
            </a:extLst>
          </p:cNvPr>
          <p:cNvSpPr txBox="1"/>
          <p:nvPr/>
        </p:nvSpPr>
        <p:spPr>
          <a:xfrm>
            <a:off x="73891" y="-366127"/>
            <a:ext cx="12118109" cy="41344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endParaRPr lang="sr-Cyrl-RS" sz="3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sr-Cyrl-RS" sz="30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sr-Cyrl-R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Функција зоонима у </a:t>
            </a: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постизању хуморног као</a:t>
            </a:r>
            <a:r>
              <a:rPr lang="sr-Cyrl-R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3200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универзалног </a:t>
            </a: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језичког израза.</a:t>
            </a:r>
            <a:endParaRPr lang="sr-Latn-R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50000"/>
              </a:lnSpc>
            </a:pPr>
            <a:endParaRPr lang="sr-Latn-R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sr-Cyrl-R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Однос универзалног и локалног: уношење универзалног у локално. </a:t>
            </a:r>
            <a:endParaRPr lang="sr-Cyrl-RS" sz="3200" dirty="0">
              <a:highlight>
                <a:srgbClr val="FFFF00"/>
              </a:highligh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ru-RU" sz="3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A097CEC-0559-E919-0E3A-FF54EC576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378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0D198F-CDBE-3B4C-4C35-5CCBE6756E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C2254B4-1406-F0AE-DB5B-701EA28CA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8</a:t>
            </a:fld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3C309E-E5E2-1E53-C259-165254B28A8F}"/>
              </a:ext>
            </a:extLst>
          </p:cNvPr>
          <p:cNvSpPr txBox="1"/>
          <p:nvPr/>
        </p:nvSpPr>
        <p:spPr>
          <a:xfrm>
            <a:off x="73891" y="323622"/>
            <a:ext cx="12044217" cy="56733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sr-Cyrl-RS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Роман </a:t>
            </a:r>
            <a:r>
              <a:rPr lang="sr-Cyrl-RS" sz="3200" b="1" cap="smal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Глава у кланцу ноге на вранцу </a:t>
            </a:r>
            <a:r>
              <a:rPr lang="sr-Cyrl-R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његов руски превод </a:t>
            </a:r>
            <a:br>
              <a:rPr lang="sr-Cyrl-R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r-Cyrl-RS" sz="3200" b="1" cap="smal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Ноги в поле, голова на воле (1981, </a:t>
            </a:r>
            <a:r>
              <a:rPr lang="sr-Cyrl-RS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Тат</a:t>
            </a:r>
            <a:r>
              <a:rPr lang="ru-RU" sz="32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ьяна</a:t>
            </a:r>
            <a:r>
              <a:rPr lang="ru-RU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Вирта</a:t>
            </a:r>
            <a:r>
              <a:rPr lang="sr-Cyrl-RS" sz="3200" b="1" cap="smal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algn="ctr">
              <a:spcAft>
                <a:spcPts val="800"/>
              </a:spcAft>
            </a:pPr>
            <a:endParaRPr lang="sr-Cyrl-R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Зооними у изворнику и преводу посматрају се кроз призму наведених универзалија, при чему се обраћа пажња и на преводилачка решења.</a:t>
            </a:r>
            <a:endParaRPr lang="sr-Latn-R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50000"/>
              </a:lnSpc>
            </a:pPr>
            <a:endParaRPr lang="sr-Cyrl-R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ru-RU" alt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Поре</a:t>
            </a:r>
            <a:r>
              <a:rPr lang="sr-Cyrl-RS" altLang="ru-RU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ђење два текста у односу на постојеће стереотипе о животињама као елементима двеју слика света. </a:t>
            </a:r>
            <a:endParaRPr lang="sr-Cyrl-R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sr-Cyrl-R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267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1DFB47-0C29-ABA4-AA59-99BAC96A21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3F71C5B-5DAF-F138-E209-5794299D9EC0}"/>
              </a:ext>
            </a:extLst>
          </p:cNvPr>
          <p:cNvSpPr txBox="1"/>
          <p:nvPr/>
        </p:nvSpPr>
        <p:spPr>
          <a:xfrm>
            <a:off x="73891" y="212993"/>
            <a:ext cx="1204421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sr-Cyrl-RS" sz="3200" b="1" cap="smal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Глава у кланцу ноге на вранцу </a:t>
            </a:r>
          </a:p>
          <a:p>
            <a:pPr algn="ctr">
              <a:spcAft>
                <a:spcPts val="800"/>
              </a:spcAft>
            </a:pPr>
            <a:r>
              <a:rPr lang="sr-Cyrl-RS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Наслов изворника</a:t>
            </a:r>
          </a:p>
          <a:p>
            <a:pPr algn="ctr"/>
            <a:endParaRPr lang="sr-Cyrl-RS" sz="3200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sr-Cyrl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„Насловна синтагма грађена је по моделу фолклорне загонетке, по њеној хиперболизацији, контрастном паралелизму, метафоризацији (Ногама у блату, главом у злату – жито; Једна глава, четири ока; два у пећини стоје, а два на коњу јашу – очи и наочари, итд.)“ (Шаранчић Чутура 2015: 66).</a:t>
            </a:r>
            <a:endParaRPr lang="ru-RU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ru-RU" sz="3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FBD761-4867-2063-BEB6-36E4E4927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6309-5D88-432A-BA3F-3204408B473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476197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4596</TotalTime>
  <Words>2769</Words>
  <Application>Microsoft Office PowerPoint</Application>
  <PresentationFormat>Широкоэкранный</PresentationFormat>
  <Paragraphs>328</Paragraphs>
  <Slides>44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9" baseType="lpstr">
      <vt:lpstr>Arial</vt:lpstr>
      <vt:lpstr>Calibri</vt:lpstr>
      <vt:lpstr>Calibri Light</vt:lpstr>
      <vt:lpstr>Times New Roman</vt:lpstr>
      <vt:lpstr>Ретро</vt:lpstr>
      <vt:lpstr>          Драгана Поповић (Нови Сад) Наташа Ајџановић (Нови Сад) Универзитет у Новом Саду Филозофски факултет   dragana.popovic@ff.uns.ac.rs najdzanovic@ff.uns.ac.rs Зооними као елемент универзалног у роману  Глава у кланцу ноге на вранцу  и његовом руском преводу  Ноги в поле, голова на воле Јубиларни 10. симпозијум Универзално у стваралаштву Бранка Ћопића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Dragana Popovic</dc:creator>
  <cp:lastModifiedBy>Dragana Popović</cp:lastModifiedBy>
  <cp:revision>36</cp:revision>
  <dcterms:created xsi:type="dcterms:W3CDTF">2025-05-04T07:49:23Z</dcterms:created>
  <dcterms:modified xsi:type="dcterms:W3CDTF">2025-05-18T15:44:56Z</dcterms:modified>
</cp:coreProperties>
</file>