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AB919-8C3F-87C7-D9F2-AF6BB2531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A2F136-75D6-6FA9-674C-4A7526032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181D8-6203-0302-5E63-09194458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5E008-0B01-6910-3C23-050B7709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F36E53-3C95-20BB-84D8-D82EB407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2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730AA-5C33-DE80-5032-121CE80B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513C87-9737-66DC-3E93-4A6F424FA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E0B74B-3DBD-C859-C4C1-578A9837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B11B20-C3A6-7803-1DAC-6B1EA7CD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1560CB-0761-D45C-07C3-6C5CB9C7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83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6D7EBF-8534-0384-DBAB-2D3C9E7F2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041567-CFF9-F656-40E8-D9D04D959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CA0FA5-1AFC-10BA-8E3E-3EEEEA58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47D112-4A1F-7FA7-7761-CB83905D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AC93A-FE9C-DF74-8CB8-04B786A8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0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F908F-029E-3806-0B32-944E8152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233F44-2BE1-E1A9-0868-A0B38445E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814B5A-5911-F70B-A907-5C58A6F3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D07008-E754-5C31-DE13-A5295342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10EBCC-C934-7ACE-FEF9-06B04EAA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99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216F8-C891-9925-D789-97732F23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E97D69-C738-CB95-D2DC-D0E5B4B39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C4EFCD-DD2B-3356-CB78-0785077C1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359E8C-4C2A-9360-2738-2A98A793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F00FB5-ACCB-EA2D-4C62-62AA41DB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9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A8330-C9AF-1D9D-64D6-CC40F2AB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5B500-D500-791E-47CB-50C6201AC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D741E8-6245-ED56-422A-FE3DF1F50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12C82B-64A7-9163-6C59-2D6277A9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FB6F14-E8D5-14EA-5A93-0078F64C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745142-9E49-32F0-CD9A-37C2B40C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8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35C52-4566-9BB9-AA17-5EA646DA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47947E-9390-A025-8172-AB79DC2DA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A26CE0-B8B5-0F40-DA91-E633ACCE0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B5C235-4AF9-6341-6762-63876226C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342DDF-D19D-2A28-491A-3C7A3DF8D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FDC2D5-18A7-110C-C1A6-48A494BC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74CC3A-500C-2A74-240B-BF1B954F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70D6C1-6621-4D68-5DDF-DE7B0D87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84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914EF-2135-BE23-997B-E9DF2351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7CBEF0-EA25-0DEF-1174-B8D17356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57B9E6-D7BA-6FC4-2CEB-58090E2C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2D14AA-D419-B738-8218-046F3E3A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74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E255C6-6D3C-3B09-9F64-D23F7E24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D91BAF-E440-5692-0629-D2791D75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FD3DB9-E8CE-A71A-5AEA-57BD5E3A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79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E57D9-16DF-0994-B3EF-C3CD3B14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A6D732-7FC7-8A7B-F337-1E1D99EF1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B19563-A9DF-A54E-9A05-2F680424D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CDEECE-2290-8348-7862-57E6E901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3C47C2-749F-770A-3D4C-D0C24C3D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D67BAA-E2F4-9A6E-AC19-FC0CD0C1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4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C4240-C88B-86A6-0CA0-4C8C81CF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064288-82D1-5146-69F9-489D265F7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16FD9A-C590-BEF1-E9FF-8CA089952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CA6B3E-F458-9E70-D770-24A8DE2F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62858C-1A22-18E0-D338-F2EABD4D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F042FE-B4BB-3E8D-5142-00CD540A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4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B14A76-3AD6-497A-C7FB-2D23D8B9B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38262-C67C-B0B6-A8A7-041F37F33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5DDE0-7F1F-9E29-6A38-F017A6895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9A5974-0740-481D-A871-07C17EAC563E}" type="datetimeFigureOut">
              <a:rPr lang="es-ES" smtClean="0"/>
              <a:t>17/05/2025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B73761-6A05-691B-5EDB-574F4EE40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6A39E8-993C-3B18-9E29-4035A33D0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16D07-7F5E-4D4E-8550-8D680BA441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27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E153-930F-8410-82C9-D24845755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6477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Francisco Javier Juez Gálvez</a:t>
            </a:r>
            <a:b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Universidad Complutense de Madrid</a:t>
            </a:r>
            <a:b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juezgalvez@filol.ucm.es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F6FBD8-C5BB-8BAB-9434-60854EC20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6480"/>
            <a:ext cx="9144000" cy="2941320"/>
          </a:xfrm>
        </p:spPr>
        <p:txBody>
          <a:bodyPr>
            <a:normAutofit fontScale="70000" lnSpcReduction="20000"/>
          </a:bodyPr>
          <a:lstStyle/>
          <a:p>
            <a:endParaRPr lang="es-ES" dirty="0"/>
          </a:p>
          <a:p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španjolska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istodobna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prepjeva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53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Ćopićeve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Pjesme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mrtvih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3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proletera</a:t>
            </a:r>
            <a:r>
              <a:rPr lang="es-ES" sz="5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es-ES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s-ES" sz="37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Simpozij</a:t>
            </a:r>
            <a:r>
              <a:rPr lang="es-ES" sz="3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37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Branku</a:t>
            </a:r>
            <a:r>
              <a:rPr lang="es-ES" sz="3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Ćopiću</a:t>
            </a:r>
            <a:endParaRPr lang="es-ES" sz="3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Banja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Luka, 22.-24. 5. 2025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2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72333-C685-E4E6-A799-7B23D217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Zaklju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čci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E24B36-EB63-9E07-BBBF-4CAC09DB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Oba prepjeva (i drugo izdanje drugoga) u okviru političkoga angažmana partizanske poezije, objavljena povodom komunističkih obljetnica.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Prvi prevoditelj (poliglot Desiderio Navarro) pokušava prevesti što doslovnije/vjernije, ali mu se zato stih prekomjerno produljuje. Nespretni grafički prikaz publikacije onemogućava očitavanje korektne stihometrije.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Drugi prepjev preslobodan je, iako ritmički podoban. 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3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D045D-04C6-5EF3-1521-8DB327215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Autofit/>
          </a:bodyPr>
          <a:lstStyle/>
          <a:p>
            <a:pPr algn="just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V. I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zvori i literatura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FDF50-5899-A2AE-21D6-92A3A22D4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308283"/>
          </a:xfrm>
        </p:spPr>
        <p:txBody>
          <a:bodyPr>
            <a:no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Copic 1975a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(jul.):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Copic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Branko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Canción de los proletarios muertos. In: 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Revolución y cultura.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35.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Havana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S. 40-41.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Copic 1975b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(nov.).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Copic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Branco. La canción de los proletarios muertos. In: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Chericián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David (compilación y edición).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Asalto al cielo: 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Poesía.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Havana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S. 446-447.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Copic 2010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Copic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Branko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La canción de los proletarios muertos. In: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Chericián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David (compilador y editor de la primera edición) - Labrador, Elis (revisión e inclusión de textos para la presente edición).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Asalto al cielo: Antolo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gía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poética.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Caracas - Venezuela. S. 374.</a:t>
            </a:r>
          </a:p>
        </p:txBody>
      </p:sp>
    </p:spTree>
    <p:extLst>
      <p:ext uri="{BB962C8B-B14F-4D97-AF65-F5344CB8AC3E}">
        <p14:creationId xmlns:p14="http://schemas.microsoft.com/office/powerpoint/2010/main" val="372192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1AFA9-4D3E-5FCF-66D4-CB431678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Sadr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žaj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6A460-EC00-8164-3768-2D4D69EC0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I. Više prepjeva iste Ćopićeve pjesme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II. Kronologija, povod i okvir prepjev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 Prvi prepjev: Kuba, VII.1975.</a:t>
            </a: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 Drugi prepjev: Kuba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XI.1975.</a:t>
            </a: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 Drugo izdanje drugoga prepjeva: Venezuela 2010.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III. Zaključak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IV. Izvori i literatura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0447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11370-B172-C8C1-6F2F-C63EE72D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121"/>
            <a:ext cx="10515600" cy="792479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I. Više prepjeva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Ćopićeve 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jesme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mrtvih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proletera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(1942)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052F9F-676A-1681-A410-7EADCA0CF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308283"/>
          </a:xfrm>
        </p:spPr>
        <p:txBody>
          <a:bodyPr>
            <a:noAutofit/>
          </a:bodyPr>
          <a:lstStyle/>
          <a:p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A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trinaeste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mračne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kišovite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noći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nekoliko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desetina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krajiških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proletera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opkoljenih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bolnice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planini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pođoše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posl</a:t>
            </a:r>
            <a:r>
              <a:rPr lang="hr-HR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ednji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juriš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protiv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deset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puta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jačeg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neprijatelja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junački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padoše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neravnoj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borbi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(Po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jednom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izvještaju</a:t>
            </a:r>
            <a:r>
              <a:rPr lang="es-ES" sz="3200" b="1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našem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kraju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žita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klasaju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rukama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našim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sijana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žetva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čeka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pjesma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djevojačka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večernja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sjetna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tijana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mi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pali,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druže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palo je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žito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mlado,zeleno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proljetna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žetva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rana</a:t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maglene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tuge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šapat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kiše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mrtvom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pjesmom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kruže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(+ 5 </a:t>
            </a:r>
            <a:r>
              <a:rPr lang="es-ES" sz="3200" b="0" i="0" dirty="0" err="1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strofa</a:t>
            </a:r>
            <a:r>
              <a:rPr lang="es-ES" sz="3200" b="0" i="0" dirty="0">
                <a:solidFill>
                  <a:srgbClr val="5252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6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775A1-9703-E26F-36EE-FD27D033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II.1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Prvi prepjev: Kuba, VII.1975.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3EAC90-80BC-DE05-1BA7-DCD334D3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Časopis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Revoluci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y cultura.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Havana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35, ss. 40-41.</a:t>
            </a:r>
          </a:p>
          <a:p>
            <a:pPr marL="0" indent="0">
              <a:buNone/>
            </a:pPr>
            <a:r>
              <a:rPr lang="hr-HR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 del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serviocroata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Desiderio Navarro.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“30 aniversario”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poreza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hitlerovske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Njema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čke)</a:t>
            </a:r>
          </a:p>
          <a:p>
            <a:pPr marL="0" indent="0">
              <a:buNone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S. 40: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Refle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xión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Veselín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Andréev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: Desiderio Navarro”)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izv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Размисъл)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93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36A97-038A-DD43-7065-C931B910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CANCI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N DE LOS PROLETARIOS MUERTOS</a:t>
            </a:r>
            <a:endParaRPr lang="es-E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05836-32FF-5DB5-ED7B-B840295C4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799464"/>
            <a:ext cx="10515600" cy="59264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Y tras trece sombrías y lluviosas noches unas cuantas decenas de proletarios de la región, cercados en un hospital en la montaña, se lanzaron en un último ataque contra un enemigo diez veces más fuerte y cayeron heroicamente en el desigual combate…	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s-ES" sz="43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(De una noticia)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En nuestra región están espigando las mieses que sembramos con nuestras manos,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nos esperan la cosecha y la canción de las muchachas,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nocturna, melancólica, apacible;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pero nosotros hemos caído, camarada,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cayó el trigo joven, verde, temprana cosecha de primavera,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y las penas, envueltas en niebla, bajo el murmullo de la lluvia rondan con la canción sobre los muertos.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18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C940BC-F0A7-EFC5-743A-56724E7FF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2F7AB-7209-8FEB-61B2-DF0177E5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II.2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prepjev: Kuba,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I.1975.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C5C4C8-1728-A73F-5398-D861B5E2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Antolog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ija 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Asalto al cielo: poesía.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Havana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ss. 446-447.</a:t>
            </a:r>
          </a:p>
          <a:p>
            <a:pPr marL="0" indent="0">
              <a:buNone/>
            </a:pPr>
            <a:r>
              <a:rPr lang="es-ES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Compilación y edición: David </a:t>
            </a:r>
            <a:r>
              <a:rPr lang="es-ES" sz="3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Chericián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“Este libro ha sido editado con motivo de la celebración del primer congreso del Partido Comunista de Cuba”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Editorial Arte y Literatura, Instituto Cubano del Libro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Versiones: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Miomira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Dukovic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y Francisco de Oraá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Branco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Copic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Yugoslavia 1915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00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82C67-56CB-EC6C-224F-E6438A253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25A2B-2117-10C1-4DC4-466C93D3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La canción de los proletarios muertos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3FF19-5F42-D6BE-5025-1570DD54E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799464"/>
            <a:ext cx="10515600" cy="58756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43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En la XII noche, oscura y lluviosa, unas cuantas decenas de proletarios de </a:t>
            </a:r>
            <a:r>
              <a:rPr lang="es-ES" sz="43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Craina</a:t>
            </a:r>
            <a:r>
              <a:rPr lang="es-ES" sz="43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, rodeados cerca de un hospital montuno, libraron su último combate contra un enemigo diez veces más poderoso. Así fallecieron heroicamente en la batalla desigual.	</a:t>
            </a:r>
          </a:p>
          <a:p>
            <a:pPr marL="0" indent="0" algn="r">
              <a:spcBef>
                <a:spcPts val="0"/>
              </a:spcBef>
              <a:buNone/>
            </a:pPr>
            <a:endParaRPr lang="es-ES" sz="43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En nuestra tierra espiga el trigo. Nuestras manos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sembraron la simiente.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La siega nos espera,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nos espera el nocturno, suave canto de las adolescentes.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Pero hemos caído, camaradas, hermanos.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La siega fue de primavera,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joven y verde cayó el trigo, demasiado temprano.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Neblinosa tristeza con susurros de lluvia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300" baseline="-25000" dirty="0">
                <a:latin typeface="Arial" panose="020B0604020202020204" pitchFamily="34" charset="0"/>
                <a:cs typeface="Arial" panose="020B0604020202020204" pitchFamily="34" charset="0"/>
              </a:rPr>
              <a:t>giran encima de las canciones muertas.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38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1F441-65D4-9912-39C3-CD39B7F49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47242-759E-4B95-FC2C-FB36B31F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II.2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Drugo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izdanje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drugoga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prepjev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Venezuel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81EF6-C926-13BB-BF9C-929D8E24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3573"/>
            <a:ext cx="10515600" cy="3955762"/>
          </a:xfrm>
        </p:spPr>
        <p:txBody>
          <a:bodyPr>
            <a:normAutofit lnSpcReduction="10000"/>
          </a:bodyPr>
          <a:lstStyle/>
          <a:p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Asalto al cielo: Antología poética.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Caracas, s. 374.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Chericián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(compilador y editor de la primera edición) – Elis Labrador (revisión e inclusión de textos para la presente edición)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© Segunda edición: Fundación Editorial El perro y la rana 2010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Versiones: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Miomira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Dukovic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y Francisco de Oraá</a:t>
            </a:r>
          </a:p>
          <a:p>
            <a:pPr marL="0" indent="0">
              <a:buNone/>
            </a:pP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Branko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Copic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Bosnia, 1915-1984</a:t>
            </a:r>
            <a:r>
              <a:rPr lang="es-E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00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915DA-903E-E822-E033-587EBAE40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99D3D-3445-6781-0781-43D22B65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La canción de los proletarios muertos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27FB95-A9FE-CE83-EF5C-72659C28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799465"/>
            <a:ext cx="10515600" cy="569341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4600" i="1" dirty="0">
                <a:latin typeface="Arial" panose="020B0604020202020204" pitchFamily="34" charset="0"/>
                <a:cs typeface="Arial" panose="020B0604020202020204" pitchFamily="34" charset="0"/>
              </a:rPr>
              <a:t>En la XII noche, oscura y lluviosa, unas cuantas decenas de proletarios de </a:t>
            </a:r>
            <a:r>
              <a:rPr lang="es-ES" sz="4600" i="1" dirty="0" err="1">
                <a:latin typeface="Arial" panose="020B0604020202020204" pitchFamily="34" charset="0"/>
                <a:cs typeface="Arial" panose="020B0604020202020204" pitchFamily="34" charset="0"/>
              </a:rPr>
              <a:t>Craina</a:t>
            </a:r>
            <a:r>
              <a:rPr lang="es-ES" sz="4600" i="1" dirty="0">
                <a:latin typeface="Arial" panose="020B0604020202020204" pitchFamily="34" charset="0"/>
                <a:cs typeface="Arial" panose="020B0604020202020204" pitchFamily="34" charset="0"/>
              </a:rPr>
              <a:t>, rodeados cerca de un hospital montuno, libraron su último combate contra un enemigo diez veces más poderoso. Así fallecieron heroicamente en la batalla desigual.	</a:t>
            </a:r>
          </a:p>
          <a:p>
            <a:pPr marL="0" indent="0" algn="r">
              <a:spcBef>
                <a:spcPts val="0"/>
              </a:spcBef>
              <a:buNone/>
            </a:pPr>
            <a:endParaRPr lang="es-ES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En nuestra tierra espiga el trigo. Nuestras manos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sembraron la simiente.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La siega nos espera,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nos espera el nocturno, suave canto de las adolescentes.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Pero hemos caído, camaradas, hermanos.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La siega fue de primavera,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joven y verde cayó el trigo, demasiado temprano.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Neblinosa tristeza con susurros de lluvia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4600" dirty="0">
                <a:latin typeface="Arial" panose="020B0604020202020204" pitchFamily="34" charset="0"/>
                <a:cs typeface="Arial" panose="020B0604020202020204" pitchFamily="34" charset="0"/>
              </a:rPr>
              <a:t>giran encima de las canciones muertas.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628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1005</Words>
  <Application>Microsoft Office PowerPoint</Application>
  <PresentationFormat>Panorámica</PresentationFormat>
  <Paragraphs>77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Tema de Office</vt:lpstr>
      <vt:lpstr>Francisco Javier Juez Gálvez  Universidad Complutense de Madrid  juezgalvez@filol.ucm.es</vt:lpstr>
      <vt:lpstr>Sadržaj</vt:lpstr>
      <vt:lpstr>I. Više prepjeva Ćopićeve Pjesme mrtvih proletera (1942)</vt:lpstr>
      <vt:lpstr>II.1 Prvi prepjev: Kuba, VII.1975.</vt:lpstr>
      <vt:lpstr>CANCIÓN DE LOS PROLETARIOS MUERTOS</vt:lpstr>
      <vt:lpstr>II.2 Drugi prepjev: Kuba, XI.1975.</vt:lpstr>
      <vt:lpstr>La canción de los proletarios muertos</vt:lpstr>
      <vt:lpstr>II.2 Drugo izdanje drugoga prepjeva: Venezuela, X.2010.</vt:lpstr>
      <vt:lpstr>La canción de los proletarios muertos</vt:lpstr>
      <vt:lpstr>III. Zaključci</vt:lpstr>
      <vt:lpstr>IV. Izvori i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FRANCISCO JAVIER JUEZ GALVEZ</dc:creator>
  <cp:lastModifiedBy>FRANCISCO JAVIER JUEZ GALVEZ</cp:lastModifiedBy>
  <cp:revision>44</cp:revision>
  <dcterms:created xsi:type="dcterms:W3CDTF">2025-05-17T16:22:20Z</dcterms:created>
  <dcterms:modified xsi:type="dcterms:W3CDTF">2025-05-18T20:55:41Z</dcterms:modified>
</cp:coreProperties>
</file>