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737" r:id="rId2"/>
    <p:sldId id="736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0"/>
  </p:normalViewPr>
  <p:slideViewPr>
    <p:cSldViewPr snapToGrid="0">
      <p:cViewPr varScale="1">
        <p:scale>
          <a:sx n="93" d="100"/>
          <a:sy n="93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B5914-9849-DDCC-F06C-41984E013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FA6260-9C0B-1347-C782-55EF46B7E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A4D94D-A773-3C5A-83C4-D9853E5D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F7D3B-9625-941D-23DF-D70021FE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8781FD-FBAB-B2FF-8071-DA90FAC6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56A61-97CD-34C8-1760-7B3C4473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94BB82-AE5F-1F77-291E-83066415F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1315A8-6E9B-5522-E350-EF0A6D03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C0EBFB-0139-2B56-1539-373F081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759788-C44C-CE47-B010-561A2952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60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E0226E0-172F-F3AB-EEAA-8C95BA6A7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A511FF-D4F2-FF87-0BBA-884FB9F62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473327-C09D-6E27-2427-52E9D5CB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BDDD9E-EF58-8B65-E1F6-71B2A9BF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2BB797-96D4-F54D-283C-CFB32B3A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7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C530C-E2C8-7091-40E2-9C6E748C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3F471-ED18-5842-6A26-AD5E2601E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7BC69-110B-ED6B-EF0B-18477D76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7F22C-82A9-923D-E7B7-62E5EE9E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03CFE4-AE64-2F2A-24BC-0F8D6A79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15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F6B2D-E78F-89C5-CC22-853B79AE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0CEA1C-A4AC-E7E7-98F1-82217CA6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36AC6E-E708-806A-B7A6-E10DF2F4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35329-5B40-F21E-0E34-EE7F26C4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C83F24-6339-6CF7-F95E-61139AB1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74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D11C1-99F7-C7CA-D15A-94DFE172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4CD388-45AE-F37C-821D-85F2C87B2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AA62B4-9444-51B0-7BDA-D9E5538D4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D357A7-C0F6-D4B5-F345-03159637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DC19CE-50C0-2F6D-AC49-32E811FA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AC0978-E24F-E059-3B43-DDA9D431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7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E4C3F-72AA-622C-2B73-C51B9B24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D1E665-EA3C-FE73-25A9-59B434954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34FD59-8758-C3AF-43D5-01FDBF86E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C1A436-0F92-4AC2-3281-97BCF8A61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109C858-BFC7-55D7-DE2B-0DEC53463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77416EC-BEAB-9529-617C-3F87D6C9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C493C86-FBAB-E6C1-CA4D-17929050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386D3F-8494-CBE4-84E1-819F5168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23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2271D-FCB2-FCB9-D0D2-882B98CA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7FE5C0-5ADC-1C47-25F6-8F37C96D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1A085B-6010-053E-7F3F-7B34A4D7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CBFF52-FE2C-2AED-9DEA-3784864C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67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4C7227-ED35-B0B6-4060-D3AD989C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BEA7A7-F5BB-D9E3-67A2-14B87F55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66E322-58C8-28FC-35EF-1D0A319E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4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6DAC-9B08-B832-A6C4-3A7BB755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6E259E-3D93-61AD-B3E6-E4EFFF37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9A87E7-05E3-FD73-3E41-4B641A955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DE09E0-AA45-17A6-0DBB-DE05A063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76613-5D46-EA51-CC33-35EB6F69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B35A0C-C8AE-8299-D142-05D827E5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3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CA72C-D69F-3F7C-5264-84A30156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BD82CB-F81E-FCC3-50B2-5DA5A7F4A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04B39A-42C5-090D-4E08-60FBAC937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B4196E-0B45-9065-C519-5A420C32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22F16D-3A9B-CAA2-6B1A-86157B5C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2C5919-9583-A056-096C-F046E297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0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E22B7B1-1068-A2D5-B922-E3545921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B033D9-AE3F-6D73-59BF-5D87E803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7768D0-8F18-9C42-21D0-795CA9660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EBF1A6-BCB5-0A41-B1A8-050CD1C8C62A}" type="datetimeFigureOut">
              <a:rPr lang="de-DE" smtClean="0"/>
              <a:t>21.05.25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BEEF2-6D54-195A-8FAE-7BA04D15D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C1A5C0-BA22-9D1B-A93F-C072704E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B38763-DD6E-BA48-B41D-483DD620D4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73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gordana.ilic.markovic@univie.ac.a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gordana.ilic.markovic@univie.ac.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D01BF-FEEC-2F74-8CE3-E8D6B88C5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FF6AE36-F96B-8ED5-11CB-AD1697DE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7653" y="1163878"/>
            <a:ext cx="4959928" cy="496823"/>
          </a:xfrm>
        </p:spPr>
        <p:txBody>
          <a:bodyPr/>
          <a:lstStyle/>
          <a:p>
            <a:pPr algn="l"/>
            <a:endParaRPr lang="de-AT" sz="1800" dirty="0"/>
          </a:p>
          <a:p>
            <a:pPr algn="l"/>
            <a:r>
              <a:rPr lang="de-A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Gordana ILIĆ MARKOVIĆ</a:t>
            </a:r>
          </a:p>
          <a:p>
            <a:pPr algn="l"/>
            <a:endParaRPr lang="de-AT" sz="1800" dirty="0"/>
          </a:p>
        </p:txBody>
      </p:sp>
      <p:pic>
        <p:nvPicPr>
          <p:cNvPr id="1027" name="Picture 3" descr="C:\Users\Gordana\Desktop\univie_logo_schwarz_web_01.gif">
            <a:extLst>
              <a:ext uri="{FF2B5EF4-FFF2-40B4-BE49-F238E27FC236}">
                <a16:creationId xmlns:a16="http://schemas.microsoft.com/office/drawing/2014/main" id="{FCC00B06-595D-286F-B449-92875192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138356" y="210427"/>
            <a:ext cx="2638855" cy="773246"/>
          </a:xfrm>
          <a:prstGeom prst="rect">
            <a:avLst/>
          </a:prstGeom>
          <a:noFill/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DB954D8-ED43-431B-DC61-4C7F50D6B2FD}"/>
              </a:ext>
            </a:extLst>
          </p:cNvPr>
          <p:cNvSpPr/>
          <p:nvPr/>
        </p:nvSpPr>
        <p:spPr>
          <a:xfrm>
            <a:off x="2661561" y="5119913"/>
            <a:ext cx="71321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10. Symposium / 10. </a:t>
            </a:r>
            <a:r>
              <a:rPr lang="sr-Latn-R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Simpozijum</a:t>
            </a:r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sr-Cyrl-R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Симпозијум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Universales im Werk von Branko </a:t>
            </a:r>
            <a:r>
              <a:rPr lang="de-A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Ćopić</a:t>
            </a:r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</a:p>
          <a:p>
            <a:pPr algn="ctr"/>
            <a:r>
              <a:rPr lang="sr-Latn-R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Univerzalno u stvaralaštvu Branka Ćopića </a:t>
            </a:r>
          </a:p>
          <a:p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Banja Luka: 22.–24. 5. 2025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ußzeilenplatzhalter 8">
            <a:extLst>
              <a:ext uri="{FF2B5EF4-FFF2-40B4-BE49-F238E27FC236}">
                <a16:creationId xmlns:a16="http://schemas.microsoft.com/office/drawing/2014/main" id="{EB5297FD-5030-13EB-568D-0A87557DF831}"/>
              </a:ext>
            </a:extLst>
          </p:cNvPr>
          <p:cNvSpPr txBox="1">
            <a:spLocks/>
          </p:cNvSpPr>
          <p:nvPr/>
        </p:nvSpPr>
        <p:spPr>
          <a:xfrm>
            <a:off x="139700" y="6051131"/>
            <a:ext cx="3902090" cy="552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x-none" sz="1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CBF7A6-EB95-929B-2C25-F1912849D89D}"/>
              </a:ext>
            </a:extLst>
          </p:cNvPr>
          <p:cNvSpPr txBox="1"/>
          <p:nvPr/>
        </p:nvSpPr>
        <p:spPr>
          <a:xfrm>
            <a:off x="297872" y="1991750"/>
            <a:ext cx="1159625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Ćopić i Kočić – naratori nemira i narodne dovitljivosti Bosanske Krajine </a:t>
            </a:r>
          </a:p>
          <a:p>
            <a:pPr algn="ctr"/>
            <a:r>
              <a:rPr lang="sr-Latn-RS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u kontinuumu borbe za opstanak</a:t>
            </a:r>
          </a:p>
          <a:p>
            <a:pPr algn="ctr"/>
            <a:endParaRPr lang="sr-Latn-RS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Latn-R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Istorijska pozadina romana "Prolom" Branka Ćopića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EB9584-FCDF-1E1F-DC1A-CBB8CED8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343390"/>
            <a:ext cx="1414535" cy="11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BA52251E-C101-BF66-9808-938A5096F438}"/>
              </a:ext>
            </a:extLst>
          </p:cNvPr>
          <p:cNvSpPr txBox="1">
            <a:spLocks/>
          </p:cNvSpPr>
          <p:nvPr/>
        </p:nvSpPr>
        <p:spPr>
          <a:xfrm>
            <a:off x="9146567" y="983673"/>
            <a:ext cx="3131127" cy="250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800" dirty="0"/>
          </a:p>
          <a:p>
            <a:pPr algn="l"/>
            <a:r>
              <a:rPr lang="de-AT" sz="1400" dirty="0">
                <a:hlinkClick r:id="rId4"/>
              </a:rPr>
              <a:t>gordana.ilic.markovic@univie.ac.at</a:t>
            </a:r>
            <a:endParaRPr lang="de-AT" sz="1400" dirty="0"/>
          </a:p>
          <a:p>
            <a:pPr algn="l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89087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DDDE2-34DD-BB65-50E4-E9FE7248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ordana\Desktop\univie_logo_schwarz_web_01.gif">
            <a:extLst>
              <a:ext uri="{FF2B5EF4-FFF2-40B4-BE49-F238E27FC236}">
                <a16:creationId xmlns:a16="http://schemas.microsoft.com/office/drawing/2014/main" id="{CD3B2888-48EE-3582-BA6C-13A042B3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86134" y="5960733"/>
            <a:ext cx="1887035" cy="552945"/>
          </a:xfrm>
          <a:prstGeom prst="rect">
            <a:avLst/>
          </a:prstGeom>
          <a:noFill/>
        </p:spPr>
      </p:pic>
      <p:sp>
        <p:nvSpPr>
          <p:cNvPr id="14" name="Fußzeilenplatzhalter 8">
            <a:extLst>
              <a:ext uri="{FF2B5EF4-FFF2-40B4-BE49-F238E27FC236}">
                <a16:creationId xmlns:a16="http://schemas.microsoft.com/office/drawing/2014/main" id="{D0134565-ED07-CD4F-D67C-C87D98E15C5A}"/>
              </a:ext>
            </a:extLst>
          </p:cNvPr>
          <p:cNvSpPr txBox="1">
            <a:spLocks/>
          </p:cNvSpPr>
          <p:nvPr/>
        </p:nvSpPr>
        <p:spPr>
          <a:xfrm>
            <a:off x="139700" y="6051131"/>
            <a:ext cx="3902090" cy="552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x-none" sz="18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FAE66EF-5755-4A41-6418-9944BF56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700" y="173361"/>
            <a:ext cx="9617758" cy="5984383"/>
          </a:xfrm>
          <a:prstGeom prst="rect">
            <a:avLst/>
          </a:prstGeom>
        </p:spPr>
      </p:pic>
      <p:sp>
        <p:nvSpPr>
          <p:cNvPr id="3" name="Fußzeilenplatzhalter 8">
            <a:extLst>
              <a:ext uri="{FF2B5EF4-FFF2-40B4-BE49-F238E27FC236}">
                <a16:creationId xmlns:a16="http://schemas.microsoft.com/office/drawing/2014/main" id="{3A238762-8CD9-37FD-5293-2E11F647A6F6}"/>
              </a:ext>
            </a:extLst>
          </p:cNvPr>
          <p:cNvSpPr txBox="1">
            <a:spLocks/>
          </p:cNvSpPr>
          <p:nvPr/>
        </p:nvSpPr>
        <p:spPr>
          <a:xfrm>
            <a:off x="9393382" y="6520834"/>
            <a:ext cx="3131127" cy="250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800" dirty="0"/>
          </a:p>
          <a:p>
            <a:pPr algn="l"/>
            <a:r>
              <a:rPr lang="de-AT" sz="1400" dirty="0">
                <a:hlinkClick r:id="rId4"/>
              </a:rPr>
              <a:t>gordana.ilic.markovic@univie.ac.at</a:t>
            </a:r>
            <a:endParaRPr lang="de-AT" sz="1400" dirty="0"/>
          </a:p>
          <a:p>
            <a:pPr algn="l"/>
            <a:endParaRPr lang="de-AT" sz="1400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215C46A-AA82-C86F-014B-2FDC250BBF4C}"/>
              </a:ext>
            </a:extLst>
          </p:cNvPr>
          <p:cNvGrpSpPr>
            <a:grpSpLocks/>
          </p:cNvGrpSpPr>
          <p:nvPr/>
        </p:nvGrpSpPr>
        <p:grpSpPr bwMode="auto">
          <a:xfrm rot="276655">
            <a:off x="154484" y="483695"/>
            <a:ext cx="11542527" cy="832517"/>
            <a:chOff x="226" y="2029"/>
            <a:chExt cx="5330" cy="57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8ECBDF6-B186-FAC2-D70F-9FC971275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" y="2185"/>
              <a:ext cx="4797" cy="264"/>
            </a:xfrm>
            <a:prstGeom prst="rect">
              <a:avLst/>
            </a:prstGeom>
            <a:gradFill rotWithShape="1">
              <a:gsLst>
                <a:gs pos="0">
                  <a:srgbClr val="D2B1B0"/>
                </a:gs>
                <a:gs pos="100000">
                  <a:srgbClr val="A80404"/>
                </a:gs>
              </a:gsLst>
              <a:lin ang="0" scaled="1"/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62865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AT" altLang="de-DE" sz="1400" b="1" noProof="1">
                  <a:solidFill>
                    <a:srgbClr val="FFFFFF"/>
                  </a:solidFill>
                </a:rPr>
                <a:t>...........    1875- 1878       </a:t>
              </a:r>
              <a:r>
                <a:rPr lang="sr-Latn-RS" altLang="de-DE" b="1" noProof="1">
                  <a:solidFill>
                    <a:schemeClr val="bg1"/>
                  </a:solidFill>
                </a:rPr>
                <a:t>1878 (1908)</a:t>
              </a:r>
              <a:r>
                <a:rPr lang="sr-Latn-RS" altLang="de-DE" sz="1400" b="1" noProof="1">
                  <a:solidFill>
                    <a:schemeClr val="bg1"/>
                  </a:solidFill>
                </a:rPr>
                <a:t>        1914 – 1918         1929    1938     </a:t>
              </a:r>
              <a:r>
                <a:rPr lang="sr-Latn-RS" altLang="de-DE" sz="2400" b="1" noProof="1">
                  <a:solidFill>
                    <a:schemeClr val="bg1"/>
                  </a:solidFill>
                </a:rPr>
                <a:t>1941</a:t>
              </a:r>
              <a:r>
                <a:rPr lang="sr-Latn-RS" altLang="de-DE" sz="1400" b="1" noProof="1">
                  <a:solidFill>
                    <a:schemeClr val="bg1"/>
                  </a:solidFill>
                </a:rPr>
                <a:t>      1945       </a:t>
              </a:r>
              <a:r>
                <a:rPr lang="sr-Latn-RS" altLang="de-DE" b="1" noProof="1">
                  <a:solidFill>
                    <a:schemeClr val="bg1"/>
                  </a:solidFill>
                </a:rPr>
                <a:t>1952</a:t>
              </a:r>
              <a:r>
                <a:rPr lang="sr-Latn-RS" altLang="de-DE" sz="1400" b="1" noProof="1">
                  <a:solidFill>
                    <a:schemeClr val="bg1"/>
                  </a:solidFill>
                </a:rPr>
                <a:t>       1984           90e</a:t>
              </a:r>
              <a:endParaRPr lang="de-DE" alt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A7FD815D-F49F-7C9E-46C3-8ED9B9AEEC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9" y="2018"/>
              <a:ext cx="576" cy="598"/>
            </a:xfrm>
            <a:prstGeom prst="flowChartExtract">
              <a:avLst/>
            </a:prstGeom>
            <a:solidFill>
              <a:srgbClr val="A80404"/>
            </a:solidFill>
            <a:ln>
              <a:noFill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A3F3887D-87FB-A668-4583-21D60EF22428}"/>
              </a:ext>
            </a:extLst>
          </p:cNvPr>
          <p:cNvSpPr txBox="1"/>
          <p:nvPr/>
        </p:nvSpPr>
        <p:spPr>
          <a:xfrm>
            <a:off x="243068" y="6197009"/>
            <a:ext cx="8315817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e-AT" sz="1400" kern="100" dirty="0"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Friedrich Alois </a:t>
            </a:r>
            <a:r>
              <a:rPr lang="de-AT" sz="1400" kern="100" dirty="0" err="1"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Schönn</a:t>
            </a:r>
            <a:r>
              <a:rPr lang="de-AT" sz="1400" kern="100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de-AT" sz="14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der lateinischen Brücke in Sarajewo, 1883 (</a:t>
            </a:r>
            <a:r>
              <a:rPr lang="de-AT" sz="1400" i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Belvedere Museum Wien</a:t>
            </a:r>
            <a:r>
              <a:rPr lang="de-AT" sz="14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de-AT" sz="1400" kern="100" dirty="0">
              <a:effectLst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C9275355-1807-F66D-67B6-7AE96D15A19D}"/>
              </a:ext>
            </a:extLst>
          </p:cNvPr>
          <p:cNvSpPr>
            <a:spLocks noChangeArrowheads="1"/>
          </p:cNvSpPr>
          <p:nvPr/>
        </p:nvSpPr>
        <p:spPr bwMode="gray">
          <a:xfrm rot="20840354" flipV="1">
            <a:off x="10298668" y="1644552"/>
            <a:ext cx="1657613" cy="455572"/>
          </a:xfrm>
          <a:prstGeom prst="rightArrow">
            <a:avLst>
              <a:gd name="adj1" fmla="val 55000"/>
              <a:gd name="adj2" fmla="val 63606"/>
            </a:avLst>
          </a:prstGeom>
          <a:gradFill rotWithShape="1">
            <a:gsLst>
              <a:gs pos="0">
                <a:srgbClr val="EAEAEA"/>
              </a:gs>
              <a:gs pos="100000">
                <a:srgbClr val="969696"/>
              </a:gs>
            </a:gsLst>
            <a:lin ang="0" scaled="1"/>
          </a:gradFill>
          <a:ln w="28575">
            <a:solidFill>
              <a:srgbClr val="DDDDDD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rot="10800000" lIns="324000" tIns="0" rIns="0" bIns="0" anchor="ctr"/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 noProof="1">
                <a:solidFill>
                  <a:srgbClr val="002060"/>
                </a:solidFill>
              </a:rPr>
              <a:t>202?</a:t>
            </a:r>
            <a:endParaRPr lang="de-DE" altLang="de-DE" sz="1200" b="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7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Macintosh PowerPoint</Application>
  <PresentationFormat>Breitbild</PresentationFormat>
  <Paragraphs>17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Times New Roman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Gordana Ilic Markovic</dc:creator>
  <cp:lastModifiedBy>Gordana Ilic Markovic</cp:lastModifiedBy>
  <cp:revision>2</cp:revision>
  <dcterms:created xsi:type="dcterms:W3CDTF">2025-05-20T22:32:57Z</dcterms:created>
  <dcterms:modified xsi:type="dcterms:W3CDTF">2025-05-20T23:20:11Z</dcterms:modified>
</cp:coreProperties>
</file>