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70" r:id="rId13"/>
    <p:sldId id="266" r:id="rId14"/>
    <p:sldId id="267" r:id="rId15"/>
    <p:sldId id="268" r:id="rId16"/>
  </p:sldIdLst>
  <p:sldSz cx="12192000" cy="6858000"/>
  <p:notesSz cx="6858000" cy="9144000"/>
  <p:embeddedFontLst>
    <p:embeddedFont>
      <p:font typeface="Helvetica Neue" panose="020B0604020202020204" charset="0"/>
      <p:regular r:id="rId18"/>
      <p:bold r:id="rId19"/>
      <p:italic r:id="rId20"/>
      <p:boldItalic r:id="rId21"/>
    </p:embeddedFont>
    <p:embeddedFont>
      <p:font typeface="Noto Sans Symbols" pitchFamily="2" charset="0"/>
      <p:regular r:id="rId22"/>
      <p:bold r:id="rId23"/>
    </p:embeddedFont>
    <p:embeddedFont>
      <p:font typeface="Play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gN4cBveMLC1FqbEROMb30k5oyG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A89BC78-3691-4BEF-B703-1C4DC1AE91A9}">
  <a:tblStyle styleId="{1A89BC78-3691-4BEF-B703-1C4DC1AE91A9}" styleName="Table_0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9EC"/>
          </a:solidFill>
        </a:fill>
      </a:tcStyle>
    </a:wholeTbl>
    <a:band1H>
      <a:tcTxStyle/>
      <a:tcStyle>
        <a:tcBdr/>
        <a:fill>
          <a:solidFill>
            <a:srgbClr val="CAD1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1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ptos"/>
          <a:ea typeface="Aptos"/>
          <a:cs typeface="Apto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ptos"/>
          <a:ea typeface="Aptos"/>
          <a:cs typeface="Apto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545" autoAdjust="0"/>
  </p:normalViewPr>
  <p:slideViewPr>
    <p:cSldViewPr snapToGrid="0">
      <p:cViewPr varScale="1">
        <p:scale>
          <a:sx n="72" d="100"/>
          <a:sy n="72" d="100"/>
        </p:scale>
        <p:origin x="88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98707957f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3598707957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a119989a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dirty="0"/>
          </a:p>
        </p:txBody>
      </p:sp>
      <p:sp>
        <p:nvSpPr>
          <p:cNvPr id="112" name="Google Shape;112;g35a119989a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sr-Latn-R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1386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djokicpetrovic@raf.r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www.dreamstime.com/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mages.google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1" y="0"/>
            <a:ext cx="12192000" cy="4813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br>
              <a:rPr lang="sr-Latn-RS" sz="20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r-Latn-R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Doc. dr Marija Đokić Petrović</a:t>
            </a:r>
            <a:r>
              <a:rPr lang="sr-Latn-RS" sz="3600" b="1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1,2</a:t>
            </a:r>
            <a:endParaRPr sz="3600" b="1" i="0" u="none" strike="noStrike" cap="none" baseline="30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sr-Latn-R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Mihajlo Stojanović</a:t>
            </a:r>
            <a:r>
              <a:rPr lang="sr-Latn-RS" sz="3600" b="1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br>
              <a:rPr lang="sr-Latn-RS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r-Latn-RS" sz="1600" b="1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sr-Latn-RS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FH Joanneum, Univerzitet primenjenih nauka, Grac, Austrija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sr-Latn-RS" sz="1600" b="1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sr-Latn-RS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Računarski fakultet, Univerzitet Union, Beograd, Srbija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br>
              <a:rPr lang="sr-Latn-RS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r-Latn-R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office@marijadjokicpetrovic.com</a:t>
            </a:r>
            <a:endParaRPr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mstojanovic5623m@raf.rs </a:t>
            </a:r>
            <a:br>
              <a:rPr lang="sr-Latn-R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sr-Latn-RS" sz="40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r-Latn-R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Analiza sentimenta Ćopićevog romana Prolom korišćenjem savremenih AI tehnologija</a:t>
            </a:r>
            <a:br>
              <a:rPr lang="sr-Latn-R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 b="1" i="0" u="none" strike="noStrike" cap="none" dirty="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606857" y="5296204"/>
            <a:ext cx="11036808" cy="101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600"/>
              <a:buFont typeface="Arial"/>
              <a:buNone/>
            </a:pPr>
            <a:r>
              <a:rPr lang="sr-Latn-RS" sz="2600" b="1" i="0" u="none" strike="noStrike" cap="none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sr-Latn-RS" sz="2600" b="1" dirty="0">
                <a:solidFill>
                  <a:srgbClr val="222222"/>
                </a:solidFill>
              </a:rPr>
              <a:t>0</a:t>
            </a:r>
            <a:r>
              <a:rPr lang="sr-Latn-RS" sz="2600" b="1" i="0" u="none" strike="noStrike" cap="none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. Simpozijum “Univerzalno u stvaralaštvu Branka Ćopića“ </a:t>
            </a:r>
            <a:br>
              <a:rPr lang="sr-Latn-RS" sz="2800" b="0" i="0" u="none" strike="noStrike" cap="none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r-Latn-RS" sz="2400" b="0" i="0" u="none" strike="noStrike" cap="none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Banja Luka </a:t>
            </a:r>
            <a:r>
              <a:rPr lang="sr-Latn-RS" sz="24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22-24.05.2025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361497" y="4576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sr-Latn-RS" sz="4200" dirty="0">
                <a:latin typeface="Arial"/>
                <a:ea typeface="Arial"/>
                <a:cs typeface="Arial"/>
                <a:sym typeface="Arial"/>
              </a:rPr>
              <a:t>LLMs i NLP – Komparacija rezultata </a:t>
            </a:r>
            <a:br>
              <a:rPr lang="sr-Latn-RS" sz="4200" dirty="0">
                <a:latin typeface="Arial"/>
                <a:ea typeface="Arial"/>
                <a:cs typeface="Arial"/>
                <a:sym typeface="Arial"/>
              </a:rPr>
            </a:br>
            <a:r>
              <a:rPr lang="sr-Latn-RS" sz="42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4200" dirty="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4" name="Google Shape;144;p9"/>
          <p:cNvGraphicFramePr/>
          <p:nvPr>
            <p:extLst>
              <p:ext uri="{D42A27DB-BD31-4B8C-83A1-F6EECF244321}">
                <p14:modId xmlns:p14="http://schemas.microsoft.com/office/powerpoint/2010/main" val="3283286346"/>
              </p:ext>
            </p:extLst>
          </p:nvPr>
        </p:nvGraphicFramePr>
        <p:xfrm>
          <a:off x="449697" y="731711"/>
          <a:ext cx="10427400" cy="5912835"/>
        </p:xfrm>
        <a:graphic>
          <a:graphicData uri="http://schemas.openxmlformats.org/drawingml/2006/table">
            <a:tbl>
              <a:tblPr firstRow="1" bandRow="1">
                <a:noFill/>
                <a:tableStyleId>{1A89BC78-3691-4BEF-B703-1C4DC1AE91A9}</a:tableStyleId>
              </a:tblPr>
              <a:tblGrid>
                <a:gridCol w="724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6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0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Rečenice iz romana Prolom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Llama 3.1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3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GPT-4.1</a:t>
                      </a:r>
                      <a:r>
                        <a:rPr lang="de-AT" sz="13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-mini</a:t>
                      </a:r>
                      <a:endParaRPr sz="13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NLP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3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Razbarušen i bunovan, starac iziđe pred kuću, zimogrožljivo se premjesti s noge na nogu na hladnom uglačanom kamenju, drpnu se za izgužvane gaće od gruba konopljana platna i slatko zijevnu:  Аj-haj, biće lijep dan.</a:t>
                      </a:r>
                      <a:endParaRPr sz="13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Pozitivan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3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Pozitivan</a:t>
                      </a:r>
                      <a:endParaRPr sz="13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3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Pozitivan</a:t>
                      </a:r>
                      <a:endParaRPr sz="13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3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Ora za kopanje kukuruza.</a:t>
                      </a:r>
                      <a:endParaRPr sz="13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3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Neutralan</a:t>
                      </a:r>
                      <a:endParaRPr sz="13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3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Neutralan</a:t>
                      </a:r>
                      <a:endParaRPr sz="13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30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Neutralan</a:t>
                      </a:r>
                      <a:endParaRPr sz="13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Još uvijek nesiguran na nogama, starac otkriva do niskog svinjca, odakle se već čulo dobrodušno roktanje, i otvori vratanca.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Neutralan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3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Neutralan</a:t>
                      </a:r>
                      <a:endParaRPr sz="13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3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Neutralan</a:t>
                      </a:r>
                      <a:endParaRPr sz="13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Mršava krmača, povijena i nazubljena hrbata, iskoči napolje praćena buljukom bijelih prasića.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3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Neutralan</a:t>
                      </a:r>
                      <a:endParaRPr sz="13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3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Neutralan</a:t>
                      </a:r>
                      <a:endParaRPr sz="13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3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Neutralan</a:t>
                      </a:r>
                      <a:endParaRPr sz="13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Poslije krmače starac pusti kokoši koje se, rakoleći se, prosuše po dvorištu marljivo kljucajući po prašini.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3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Pozitivan</a:t>
                      </a:r>
                      <a:endParaRPr sz="1300" dirty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3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Neutralan</a:t>
                      </a:r>
                      <a:endParaRPr sz="1300" dirty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3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Neutralan</a:t>
                      </a:r>
                      <a:endParaRPr sz="1300" dirty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– Vrućine će biti – opet prožvaka starac, pa se primače uz avlijsku ogradu i, držeći se za proštace, zagleda se u sjajno plavetnilo iznad iskrzanog ruba bliske šume.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3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Pozitivan</a:t>
                      </a:r>
                      <a:endParaRPr sz="1300" dirty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3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Neutralan</a:t>
                      </a:r>
                      <a:endParaRPr sz="1300" dirty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3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Neutralan</a:t>
                      </a:r>
                      <a:endParaRPr sz="1300" dirty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Otuda su već, kroz gusto zelenilo krošanja, prosijavali prvi zraci sunca na izlasku, razbijajući se pred starčevim prižmirenim očima na spletove raznobojnih vatrenih iskara.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3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Pozitivan</a:t>
                      </a:r>
                      <a:endParaRPr sz="1300" dirty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3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Pozitivan</a:t>
                      </a:r>
                      <a:endParaRPr sz="1300" dirty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3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Negativan</a:t>
                      </a:r>
                      <a:endParaRPr sz="1300" dirty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3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Bilo je nečeg vedrog i životvornog u toj nemirnoj igri prvih sunčevih zraka, poznatoj staroj igri koju starac prati već preko pedeset godina.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Pozitivan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3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Pozitivan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3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Pozitivan</a:t>
                      </a:r>
                      <a:endParaRPr sz="13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3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Obnovljena i uvijek draga, ona podsjeća čovjeka na to kako je žilav i neumoran ovaj topli život na zemlji.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Pozitivan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3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Pozitivan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3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Pozitivan</a:t>
                      </a:r>
                      <a:endParaRPr sz="13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68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3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Spuste se kiše, zaviju snjegovi i bura po svu noć zlokobno huji po šumi, a jednog dana, ipak, sve to prođe i iza tamnog ruba šume ponovo se javi staro voljeno sunce, nimalo slabije nego prošlog proljeća.</a:t>
                      </a:r>
                      <a:endParaRPr sz="13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30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Pozitivan</a:t>
                      </a:r>
                      <a:endParaRPr sz="130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30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Pozitivan</a:t>
                      </a:r>
                      <a:endParaRPr sz="130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3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Negativan</a:t>
                      </a:r>
                      <a:endParaRPr sz="1300" dirty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98707957f_0_1"/>
          <p:cNvSpPr txBox="1">
            <a:spLocks noGrp="1"/>
          </p:cNvSpPr>
          <p:nvPr>
            <p:ph type="body" idx="1"/>
          </p:nvPr>
        </p:nvSpPr>
        <p:spPr>
          <a:xfrm>
            <a:off x="3788577" y="-1641539"/>
            <a:ext cx="3676098" cy="3283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e-AT" dirty="0"/>
              <a:t>					     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de-AT" sz="1400" b="1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de-AT" sz="1400" b="1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de-AT" sz="1400" b="1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de-AT" sz="1400" b="1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de-AT" sz="1400" b="1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de-AT" sz="1400" b="1" dirty="0"/>
          </a:p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e-AT" sz="1500" b="1" dirty="0"/>
              <a:t>Uku</a:t>
            </a:r>
            <a:r>
              <a:rPr lang="sr-Latn-RS" sz="1500" b="1" dirty="0"/>
              <a:t>p</a:t>
            </a:r>
            <a:r>
              <a:rPr lang="de-AT" sz="1500" b="1" dirty="0"/>
              <a:t>no re</a:t>
            </a:r>
            <a:r>
              <a:rPr lang="sr-Latn-RS" sz="1500" b="1" dirty="0"/>
              <a:t>čenica: 12 863</a:t>
            </a:r>
          </a:p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e-AT" sz="1500" b="1" dirty="0"/>
              <a:t>Nepodudaranje </a:t>
            </a:r>
            <a:r>
              <a:rPr lang="sr-Latn-RS" sz="1500" b="1" dirty="0"/>
              <a:t>4865</a:t>
            </a:r>
            <a:endParaRPr sz="15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DDBD65-E67E-2CA9-D41B-F10A83580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82" y="701444"/>
            <a:ext cx="4565471" cy="44615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D1A522-3F99-CF5F-5064-7A35A276113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658764" y="555561"/>
            <a:ext cx="5401860" cy="46074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136D0FB-AFD4-8999-1C2C-034DB68A9CDB}"/>
              </a:ext>
            </a:extLst>
          </p:cNvPr>
          <p:cNvSpPr txBox="1"/>
          <p:nvPr/>
        </p:nvSpPr>
        <p:spPr>
          <a:xfrm>
            <a:off x="6809173" y="4917308"/>
            <a:ext cx="4956245" cy="1940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25"/>
              </a:lnSpc>
            </a:pPr>
            <a:r>
              <a:rPr lang="it-IT" sz="1500" b="0" dirty="0">
                <a:solidFill>
                  <a:schemeClr val="tx1"/>
                </a:solidFill>
                <a:effectLst/>
                <a:latin typeface="+mj-lt"/>
              </a:rPr>
              <a:t>Pričaj šta ste razgovarali.</a:t>
            </a:r>
            <a:r>
              <a:rPr lang="it-IT" sz="1500" b="0" dirty="0">
                <a:solidFill>
                  <a:srgbClr val="FF0000"/>
                </a:solidFill>
                <a:effectLst/>
                <a:latin typeface="+mj-lt"/>
              </a:rPr>
              <a:t>Nisam razgovarao sa nikim</a:t>
            </a:r>
            <a:r>
              <a:rPr lang="sr-Latn-RS" sz="1500" b="0" dirty="0">
                <a:solidFill>
                  <a:srgbClr val="FF0000"/>
                </a:solidFill>
                <a:effectLst/>
                <a:latin typeface="+mj-lt"/>
              </a:rPr>
              <a:t>.</a:t>
            </a:r>
            <a:endParaRPr lang="it-IT" sz="1500" b="0" dirty="0">
              <a:solidFill>
                <a:srgbClr val="FF0000"/>
              </a:solidFill>
              <a:effectLst/>
              <a:latin typeface="+mj-lt"/>
            </a:endParaRPr>
          </a:p>
          <a:p>
            <a:pPr>
              <a:lnSpc>
                <a:spcPts val="1425"/>
              </a:lnSpc>
            </a:pPr>
            <a:endParaRPr lang="pl-PL" sz="1500" b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lnSpc>
                <a:spcPts val="1425"/>
              </a:lnSpc>
            </a:pPr>
            <a:r>
              <a:rPr lang="pl-PL" sz="1500" b="0" dirty="0">
                <a:solidFill>
                  <a:schemeClr val="tx1"/>
                </a:solidFill>
                <a:effectLst/>
                <a:latin typeface="+mj-lt"/>
              </a:rPr>
              <a:t>Kad je to bilo? </a:t>
            </a:r>
            <a:r>
              <a:rPr lang="pl-PL" sz="1500" b="0" dirty="0">
                <a:solidFill>
                  <a:srgbClr val="FF0000"/>
                </a:solidFill>
                <a:effectLst/>
                <a:latin typeface="+mj-lt"/>
              </a:rPr>
              <a:t>Ne mogu da odgovorim na tu rečenicu.</a:t>
            </a:r>
            <a:endParaRPr lang="it-IT" sz="150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ts val="1425"/>
              </a:lnSpc>
            </a:pPr>
            <a:endParaRPr lang="sr-Latn-RS" sz="1500" b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lnSpc>
                <a:spcPts val="1425"/>
              </a:lnSpc>
            </a:pPr>
            <a:r>
              <a:rPr lang="en-GB" sz="1500" b="0" dirty="0" err="1">
                <a:solidFill>
                  <a:schemeClr val="tx1"/>
                </a:solidFill>
                <a:effectLst/>
                <a:latin typeface="+mj-lt"/>
              </a:rPr>
              <a:t>Najprije</a:t>
            </a:r>
            <a:r>
              <a:rPr lang="en-GB" sz="1500" b="0" dirty="0">
                <a:solidFill>
                  <a:schemeClr val="tx1"/>
                </a:solidFill>
                <a:effectLst/>
                <a:latin typeface="+mj-lt"/>
              </a:rPr>
              <a:t> to </a:t>
            </a:r>
            <a:r>
              <a:rPr lang="en-GB" sz="1500" b="0" dirty="0" err="1">
                <a:solidFill>
                  <a:schemeClr val="tx1"/>
                </a:solidFill>
                <a:effectLst/>
                <a:latin typeface="+mj-lt"/>
              </a:rPr>
              <a:t>treba</a:t>
            </a:r>
            <a:r>
              <a:rPr lang="en-GB" sz="1500" b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GB" sz="1500" b="0" dirty="0" err="1">
                <a:solidFill>
                  <a:schemeClr val="tx1"/>
                </a:solidFill>
                <a:effectLst/>
                <a:latin typeface="+mj-lt"/>
              </a:rPr>
              <a:t>spepeliti.</a:t>
            </a:r>
            <a:r>
              <a:rPr lang="en-GB" sz="1500" b="0" dirty="0" err="1">
                <a:solidFill>
                  <a:srgbClr val="FF0000"/>
                </a:solidFill>
                <a:effectLst/>
                <a:latin typeface="+mj-lt"/>
              </a:rPr>
              <a:t>Želite</a:t>
            </a:r>
            <a:r>
              <a:rPr lang="en-GB" sz="1500" b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GB" sz="1500" b="0" dirty="0" err="1">
                <a:solidFill>
                  <a:srgbClr val="FF0000"/>
                </a:solidFill>
                <a:effectLst/>
                <a:latin typeface="+mj-lt"/>
              </a:rPr>
              <a:t>rečenicu</a:t>
            </a:r>
            <a:r>
              <a:rPr lang="en-GB" sz="1500" b="0" dirty="0">
                <a:solidFill>
                  <a:srgbClr val="FF0000"/>
                </a:solidFill>
                <a:effectLst/>
                <a:latin typeface="+mj-lt"/>
              </a:rPr>
              <a:t> da se </a:t>
            </a:r>
            <a:r>
              <a:rPr lang="en-GB" sz="1500" b="0" dirty="0" err="1">
                <a:solidFill>
                  <a:srgbClr val="FF0000"/>
                </a:solidFill>
                <a:effectLst/>
                <a:latin typeface="+mj-lt"/>
              </a:rPr>
              <a:t>isprav</a:t>
            </a:r>
            <a:r>
              <a:rPr lang="sr-Latn-RS" sz="1500" b="0" dirty="0">
                <a:solidFill>
                  <a:srgbClr val="FF0000"/>
                </a:solidFill>
                <a:effectLst/>
                <a:latin typeface="+mj-lt"/>
              </a:rPr>
              <a:t>i?</a:t>
            </a:r>
            <a:endParaRPr lang="en-GB" sz="1500" b="0" dirty="0">
              <a:solidFill>
                <a:srgbClr val="FF0000"/>
              </a:solidFill>
              <a:effectLst/>
              <a:latin typeface="+mj-lt"/>
            </a:endParaRPr>
          </a:p>
          <a:p>
            <a:pPr>
              <a:lnSpc>
                <a:spcPts val="1425"/>
              </a:lnSpc>
            </a:pPr>
            <a:endParaRPr lang="sr-Latn-RS" sz="1500" b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lnSpc>
                <a:spcPts val="1425"/>
              </a:lnSpc>
            </a:pPr>
            <a:r>
              <a:rPr lang="sv-SE" sz="1500" b="0" dirty="0">
                <a:solidFill>
                  <a:schemeClr val="tx1"/>
                </a:solidFill>
                <a:effectLst/>
                <a:latin typeface="+mj-lt"/>
              </a:rPr>
              <a:t>Kako bi kod toga tvog kolege?</a:t>
            </a:r>
            <a:r>
              <a:rPr lang="sr-Latn-RS" sz="1500" b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sv-SE" sz="1500" b="0" dirty="0">
                <a:solidFill>
                  <a:srgbClr val="FF0000"/>
                </a:solidFill>
                <a:effectLst/>
                <a:latin typeface="+mj-lt"/>
              </a:rPr>
              <a:t>|Pozitivan | Negativan</a:t>
            </a:r>
            <a:endParaRPr lang="sr-Latn-RS" sz="1500" b="0" dirty="0">
              <a:solidFill>
                <a:srgbClr val="FF0000"/>
              </a:solidFill>
              <a:effectLst/>
              <a:latin typeface="+mj-lt"/>
            </a:endParaRPr>
          </a:p>
          <a:p>
            <a:pPr>
              <a:lnSpc>
                <a:spcPts val="1425"/>
              </a:lnSpc>
            </a:pPr>
            <a:endParaRPr lang="sv-SE" sz="1500" b="0" dirty="0">
              <a:solidFill>
                <a:srgbClr val="FF0000"/>
              </a:solidFill>
              <a:effectLst/>
              <a:latin typeface="+mj-lt"/>
            </a:endParaRPr>
          </a:p>
          <a:p>
            <a:pPr>
              <a:lnSpc>
                <a:spcPts val="1425"/>
              </a:lnSpc>
            </a:pPr>
            <a:r>
              <a:rPr lang="en-GB" sz="1500" b="0" dirty="0">
                <a:solidFill>
                  <a:schemeClr val="tx1"/>
                </a:solidFill>
                <a:effectLst/>
                <a:latin typeface="+mj-lt"/>
              </a:rPr>
              <a:t>To </a:t>
            </a:r>
            <a:r>
              <a:rPr lang="en-GB" sz="1500" b="0" dirty="0" err="1">
                <a:solidFill>
                  <a:schemeClr val="tx1"/>
                </a:solidFill>
                <a:effectLst/>
                <a:latin typeface="+mj-lt"/>
              </a:rPr>
              <a:t>ti</a:t>
            </a:r>
            <a:r>
              <a:rPr lang="en-GB" sz="1500" b="0" dirty="0">
                <a:solidFill>
                  <a:schemeClr val="tx1"/>
                </a:solidFill>
                <a:effectLst/>
                <a:latin typeface="+mj-lt"/>
              </a:rPr>
              <a:t> je </a:t>
            </a:r>
            <a:r>
              <a:rPr lang="en-GB" sz="1500" b="0" dirty="0" err="1">
                <a:solidFill>
                  <a:schemeClr val="tx1"/>
                </a:solidFill>
                <a:effectLst/>
                <a:latin typeface="+mj-lt"/>
              </a:rPr>
              <a:t>naš</a:t>
            </a:r>
            <a:r>
              <a:rPr lang="en-GB" sz="1500" b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GB" sz="1500" b="0" dirty="0" err="1">
                <a:solidFill>
                  <a:schemeClr val="tx1"/>
                </a:solidFill>
                <a:effectLst/>
                <a:latin typeface="+mj-lt"/>
              </a:rPr>
              <a:t>odgovor</a:t>
            </a:r>
            <a:r>
              <a:rPr lang="en-GB" sz="1500" b="0" dirty="0">
                <a:solidFill>
                  <a:schemeClr val="tx1"/>
                </a:solidFill>
                <a:effectLst/>
                <a:latin typeface="+mj-lt"/>
              </a:rPr>
              <a:t>!</a:t>
            </a:r>
            <a:r>
              <a:rPr lang="en-GB" sz="1500" b="0" dirty="0">
                <a:solidFill>
                  <a:srgbClr val="FF0000"/>
                </a:solidFill>
                <a:effectLst/>
                <a:latin typeface="+mj-lt"/>
              </a:rPr>
              <a:t>| </a:t>
            </a:r>
            <a:r>
              <a:rPr lang="en-GB" sz="1500" b="0" dirty="0" err="1">
                <a:solidFill>
                  <a:srgbClr val="FF0000"/>
                </a:solidFill>
                <a:effectLst/>
                <a:latin typeface="+mj-lt"/>
              </a:rPr>
              <a:t>Pozitivan</a:t>
            </a:r>
            <a:r>
              <a:rPr lang="en-GB" sz="1500" b="0" dirty="0">
                <a:solidFill>
                  <a:srgbClr val="FF0000"/>
                </a:solidFill>
                <a:effectLst/>
                <a:latin typeface="+mj-lt"/>
              </a:rPr>
              <a:t> | </a:t>
            </a:r>
            <a:r>
              <a:rPr lang="en-GB" sz="1500" b="0" dirty="0" err="1">
                <a:solidFill>
                  <a:srgbClr val="FF0000"/>
                </a:solidFill>
                <a:effectLst/>
                <a:latin typeface="+mj-lt"/>
              </a:rPr>
              <a:t>Negativan</a:t>
            </a:r>
            <a:r>
              <a:rPr lang="en-GB" sz="1500" b="0" dirty="0">
                <a:solidFill>
                  <a:srgbClr val="FF0000"/>
                </a:solidFill>
                <a:effectLst/>
                <a:latin typeface="+mj-lt"/>
              </a:rPr>
              <a:t> |</a:t>
            </a:r>
          </a:p>
          <a:p>
            <a:pPr>
              <a:lnSpc>
                <a:spcPts val="1425"/>
              </a:lnSpc>
            </a:pPr>
            <a:endParaRPr lang="pl-PL" sz="1500" b="0" dirty="0"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455535D-2EAA-A952-FA5D-51F7C88D7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018" y="300328"/>
            <a:ext cx="2774892" cy="27117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EB961B-7254-FB5C-FFB0-0FB582DBEB60}"/>
              </a:ext>
            </a:extLst>
          </p:cNvPr>
          <p:cNvSpPr txBox="1"/>
          <p:nvPr/>
        </p:nvSpPr>
        <p:spPr>
          <a:xfrm>
            <a:off x="1686903" y="3291553"/>
            <a:ext cx="3071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Nepodudaranje: </a:t>
            </a:r>
            <a:r>
              <a:rPr lang="de-AT" dirty="0"/>
              <a:t>6748 re</a:t>
            </a:r>
            <a:r>
              <a:rPr lang="sr-Latn-RS" dirty="0"/>
              <a:t>čenica </a:t>
            </a:r>
            <a:endParaRPr lang="LID4096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4A37AE-B9A2-8539-64D1-2D123F66B3C5}"/>
              </a:ext>
            </a:extLst>
          </p:cNvPr>
          <p:cNvSpPr txBox="1"/>
          <p:nvPr/>
        </p:nvSpPr>
        <p:spPr>
          <a:xfrm>
            <a:off x="7361078" y="3291552"/>
            <a:ext cx="3179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Nepodudaranje</a:t>
            </a:r>
            <a:r>
              <a:rPr lang="de-AT" dirty="0"/>
              <a:t> 7354</a:t>
            </a:r>
            <a:r>
              <a:rPr lang="sr-Latn-RS" dirty="0"/>
              <a:t> rečenica </a:t>
            </a:r>
            <a:endParaRPr lang="LID4096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C127A6-FBE6-F2A5-2724-FDC29840C7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05000" y="300327"/>
            <a:ext cx="3179295" cy="27117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2CAD77-5CDB-3ABF-9B8E-4554CE00B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571" y="3972422"/>
            <a:ext cx="2784294" cy="26136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611B27-8515-3F41-A214-2678EDA29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1078" y="3845923"/>
            <a:ext cx="2992351" cy="280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1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r-Latn-RS">
                <a:latin typeface="Calibri"/>
                <a:ea typeface="Calibri"/>
                <a:cs typeface="Calibri"/>
                <a:sym typeface="Calibri"/>
              </a:rPr>
              <a:t>Zaključak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0"/>
          <p:cNvSpPr txBox="1">
            <a:spLocks noGrp="1"/>
          </p:cNvSpPr>
          <p:nvPr>
            <p:ph type="body" idx="1"/>
          </p:nvPr>
        </p:nvSpPr>
        <p:spPr>
          <a:xfrm>
            <a:off x="665922" y="15208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r-Latn-RS" dirty="0">
                <a:latin typeface="Arial"/>
                <a:ea typeface="Arial"/>
                <a:cs typeface="Arial"/>
                <a:sym typeface="Arial"/>
              </a:rPr>
              <a:t>Analiza sentimenta romana Prolom:</a:t>
            </a:r>
            <a:endParaRPr dirty="0"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r-Latn-RS" dirty="0">
                <a:latin typeface="Arial"/>
                <a:ea typeface="Arial"/>
                <a:cs typeface="Arial"/>
                <a:sym typeface="Arial"/>
              </a:rPr>
              <a:t>NLP</a:t>
            </a:r>
            <a:endParaRPr dirty="0"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r-Latn-RS" dirty="0">
                <a:latin typeface="Arial"/>
                <a:ea typeface="Arial"/>
                <a:cs typeface="Arial"/>
                <a:sym typeface="Arial"/>
              </a:rPr>
              <a:t>LLMs (</a:t>
            </a:r>
            <a:r>
              <a:rPr lang="sr-Latn-RS" dirty="0"/>
              <a:t>F</a:t>
            </a:r>
            <a:r>
              <a:rPr lang="sr-Latn-RS" dirty="0">
                <a:latin typeface="Arial"/>
                <a:ea typeface="Arial"/>
                <a:cs typeface="Arial"/>
                <a:sym typeface="Arial"/>
              </a:rPr>
              <a:t>ew–shot learning)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r-Latn-RS" dirty="0">
                <a:latin typeface="Arial"/>
                <a:ea typeface="Arial"/>
                <a:cs typeface="Arial"/>
                <a:sym typeface="Arial"/>
              </a:rPr>
              <a:t>Budući rad</a:t>
            </a:r>
          </a:p>
          <a:p>
            <a:pPr marL="826770" lvl="1">
              <a:spcBef>
                <a:spcPts val="1000"/>
              </a:spcBef>
              <a:buSzPct val="100000"/>
            </a:pPr>
            <a:r>
              <a:rPr lang="sr-Latn-RS" dirty="0"/>
              <a:t>Few</a:t>
            </a:r>
            <a:r>
              <a:rPr lang="sr-Latn-RS" i="1" dirty="0"/>
              <a:t>–</a:t>
            </a:r>
            <a:r>
              <a:rPr lang="sr-Latn-RS" dirty="0"/>
              <a:t>shot</a:t>
            </a:r>
            <a:r>
              <a:rPr lang="sr-Latn-RS" i="1" dirty="0"/>
              <a:t> </a:t>
            </a:r>
            <a:r>
              <a:rPr lang="sr-Latn-RS" dirty="0"/>
              <a:t>learning vs manuleni pristup</a:t>
            </a:r>
          </a:p>
          <a:p>
            <a:pPr marL="826770" lvl="1">
              <a:spcBef>
                <a:spcPts val="1000"/>
              </a:spcBef>
              <a:buSzPct val="100000"/>
            </a:pPr>
            <a:r>
              <a:rPr lang="sr-Latn-RS" dirty="0"/>
              <a:t>F</a:t>
            </a:r>
            <a:r>
              <a:rPr lang="sr-Latn-RS" dirty="0">
                <a:latin typeface="Arial"/>
                <a:ea typeface="Arial"/>
                <a:cs typeface="Arial"/>
                <a:sym typeface="Arial"/>
              </a:rPr>
              <a:t>ew</a:t>
            </a:r>
            <a:r>
              <a:rPr lang="sr-Latn-RS" i="1" dirty="0"/>
              <a:t>–</a:t>
            </a:r>
            <a:r>
              <a:rPr lang="sr-Latn-RS" dirty="0">
                <a:latin typeface="Arial"/>
                <a:ea typeface="Arial"/>
                <a:cs typeface="Arial"/>
                <a:sym typeface="Arial"/>
              </a:rPr>
              <a:t>shot</a:t>
            </a:r>
            <a:r>
              <a:rPr lang="sr-Latn-RS" i="1" dirty="0"/>
              <a:t> </a:t>
            </a:r>
            <a:r>
              <a:rPr lang="sr-Latn-RS" dirty="0">
                <a:latin typeface="Arial"/>
                <a:ea typeface="Arial"/>
                <a:cs typeface="Arial"/>
                <a:sym typeface="Arial"/>
              </a:rPr>
              <a:t>learning vs </a:t>
            </a:r>
            <a:r>
              <a:rPr lang="sr-Latn-RS" dirty="0"/>
              <a:t>Z</a:t>
            </a:r>
            <a:r>
              <a:rPr lang="sr-Latn-RS" dirty="0">
                <a:latin typeface="Arial"/>
                <a:ea typeface="Arial"/>
                <a:cs typeface="Arial"/>
                <a:sym typeface="Arial"/>
              </a:rPr>
              <a:t>ero</a:t>
            </a:r>
            <a:r>
              <a:rPr lang="sr-Latn-RS" i="1" dirty="0"/>
              <a:t>–</a:t>
            </a:r>
            <a:r>
              <a:rPr lang="sr-Latn-RS" dirty="0">
                <a:latin typeface="Arial"/>
                <a:ea typeface="Arial"/>
                <a:cs typeface="Arial"/>
                <a:sym typeface="Arial"/>
              </a:rPr>
              <a:t>shot learning</a:t>
            </a:r>
          </a:p>
          <a:p>
            <a:pPr marL="826770" lvl="1">
              <a:spcBef>
                <a:spcPts val="1000"/>
              </a:spcBef>
              <a:buSzPct val="100000"/>
            </a:pPr>
            <a:r>
              <a:rPr lang="sr-Latn-RS" dirty="0"/>
              <a:t>Aspect Sentiment Quad Prediction (ASQP)</a:t>
            </a:r>
            <a:endParaRPr dirty="0"/>
          </a:p>
          <a:p>
            <a:pPr marL="685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r-Latn-RS" sz="1800" i="1" dirty="0"/>
              <a:t>– </a:t>
            </a:r>
            <a:r>
              <a:rPr lang="sr-Latn-RS" sz="1800" i="1" u="sng" dirty="0"/>
              <a:t>Vrućine</a:t>
            </a:r>
            <a:r>
              <a:rPr lang="sr-Latn-RS" sz="1800" i="1" dirty="0"/>
              <a:t> će biti – opet prožvaka starac, </a:t>
            </a:r>
            <a:r>
              <a:rPr lang="de-AT" sz="1800" i="1" dirty="0"/>
              <a:t>int</a:t>
            </a:r>
            <a:r>
              <a:rPr lang="sr-Latn-RS" sz="1800" i="1" dirty="0"/>
              <a:t> se primače uz avlijsku ogradu i, držeći se za proštace, zagleda se u sjajno plavetnilo iznad iskrzanog ruba bliske šume. </a:t>
            </a:r>
            <a:endParaRPr sz="1800" i="1"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sr-Latn-RS" dirty="0">
                <a:latin typeface="Arial"/>
                <a:ea typeface="Arial"/>
                <a:cs typeface="Arial"/>
                <a:sym typeface="Arial"/>
              </a:rPr>
              <a:t>Literatura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0447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Char char="•"/>
            </a:pPr>
            <a:r>
              <a:rPr lang="sr-Latn-RS" sz="2000" b="0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Mao, Y., Liu, Q., &amp; Zhang, Y. (2024). </a:t>
            </a:r>
            <a:r>
              <a:rPr lang="sr-Latn-RS" sz="2000" b="0" i="1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Sentiment analysis methods, applications, and challenges: A systematic literature review</a:t>
            </a:r>
            <a:r>
              <a:rPr lang="sr-Latn-RS" sz="2000" b="0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. </a:t>
            </a:r>
            <a:r>
              <a:rPr lang="sr-Latn-RS" sz="2000" b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Journal of King Saud University-Computer and Information Sciences, 102048.</a:t>
            </a:r>
            <a:endParaRPr sz="2000" b="0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044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000"/>
              <a:buChar char="•"/>
            </a:pPr>
            <a:r>
              <a:rPr lang="sr-Latn-RS" sz="2000" b="0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Petalinkar, S., Nešić, M. I., Stanković, R., &amp; Škorić, M. </a:t>
            </a:r>
            <a:r>
              <a:rPr lang="sr-Latn-RS" sz="2000" b="0" i="1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Comparison of Zero and Few-Shot Learning Approach Using the LLMs for Sentiment Analysis in Serbian Literature</a:t>
            </a:r>
            <a:r>
              <a:rPr lang="sr-Latn-RS" sz="2000" b="0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. In </a:t>
            </a:r>
            <a:r>
              <a:rPr lang="sr-Latn-RS" sz="2000" b="0" i="1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ARTIFICAL INTELLIGENCE CONFERENCE</a:t>
            </a:r>
            <a:r>
              <a:rPr lang="sr-Latn-RS" sz="2000" b="0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 (p. 55).</a:t>
            </a:r>
            <a:endParaRPr sz="2000" b="0" i="0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044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000"/>
              <a:buChar char="•"/>
            </a:pPr>
            <a:r>
              <a:rPr lang="sr-Latn-RS" sz="2000" b="0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Youvan, D. C. (2024). </a:t>
            </a:r>
            <a:r>
              <a:rPr lang="sr-Latn-RS" sz="2000" b="0" i="1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Understanding sentiment analysis with VADER: a comprehensive overview and application</a:t>
            </a:r>
            <a:r>
              <a:rPr lang="sr-Latn-RS" sz="2000" b="0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. </a:t>
            </a:r>
            <a:r>
              <a:rPr lang="sr-Latn-RS" sz="2000" b="0" i="1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AI and Data Science Journal</a:t>
            </a:r>
            <a:r>
              <a:rPr lang="sr-Latn-RS" sz="2000" b="0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b="0" i="0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044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000"/>
              <a:buChar char="•"/>
            </a:pPr>
            <a:r>
              <a:rPr lang="sr-Latn-RS" sz="2000" b="0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Zeng, W., &amp; Xiao, Z. Y. (2024). </a:t>
            </a:r>
            <a:r>
              <a:rPr lang="sr-Latn-RS" sz="2000" b="0" i="1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Few-shot learning based on deep learning: A survey</a:t>
            </a:r>
            <a:r>
              <a:rPr lang="sr-Latn-RS" sz="2000" b="0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. </a:t>
            </a:r>
            <a:r>
              <a:rPr lang="sr-Latn-RS" sz="2000" b="0" i="1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Mathematical Biosciences and Engineering</a:t>
            </a:r>
            <a:r>
              <a:rPr lang="sr-Latn-RS" sz="2000" b="0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, </a:t>
            </a:r>
            <a:r>
              <a:rPr lang="sr-Latn-RS" sz="2000" b="0" i="1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r>
              <a:rPr lang="sr-Latn-RS" sz="2000" b="0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(1), 679-711.</a:t>
            </a:r>
          </a:p>
          <a:p>
            <a:pPr marL="228600" lvl="0" indent="-2044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000"/>
              <a:buChar char="•"/>
            </a:pPr>
            <a:r>
              <a:rPr lang="en-GB" sz="2000" dirty="0" err="1"/>
              <a:t>Stankovi</a:t>
            </a:r>
            <a:r>
              <a:rPr lang="sr-Latn-RS" sz="2000" dirty="0"/>
              <a:t>ć</a:t>
            </a:r>
            <a:r>
              <a:rPr lang="en-GB" sz="2000" dirty="0"/>
              <a:t>, Ranka, M. Ko</a:t>
            </a:r>
            <a:r>
              <a:rPr lang="sr-Latn-RS" sz="2000" dirty="0"/>
              <a:t>š</a:t>
            </a:r>
            <a:r>
              <a:rPr lang="en-GB" sz="2000" dirty="0" err="1"/>
              <a:t>prdi</a:t>
            </a:r>
            <a:r>
              <a:rPr lang="sr-Latn-RS" sz="2000" dirty="0"/>
              <a:t>ć</a:t>
            </a:r>
            <a:r>
              <a:rPr lang="en-GB" sz="2000" dirty="0"/>
              <a:t>, M. </a:t>
            </a:r>
            <a:r>
              <a:rPr lang="en-GB" sz="2000" dirty="0" err="1"/>
              <a:t>Ikoni</a:t>
            </a:r>
            <a:r>
              <a:rPr lang="sr-Latn-RS" sz="2000" dirty="0"/>
              <a:t>ć</a:t>
            </a:r>
            <a:r>
              <a:rPr lang="en-GB" sz="2000" dirty="0"/>
              <a:t>-Ne</a:t>
            </a:r>
            <a:r>
              <a:rPr lang="sr-Latn-RS" sz="2000" dirty="0"/>
              <a:t>š</a:t>
            </a:r>
            <a:r>
              <a:rPr lang="en-GB" sz="2000" dirty="0" err="1"/>
              <a:t>i</a:t>
            </a:r>
            <a:r>
              <a:rPr lang="sr-Latn-RS" sz="2000" dirty="0"/>
              <a:t>ć</a:t>
            </a:r>
            <a:r>
              <a:rPr lang="en-GB" sz="2000" dirty="0"/>
              <a:t>, and Tijana Radovic. 2022. </a:t>
            </a:r>
            <a:r>
              <a:rPr lang="en-GB" sz="2000" i="1" dirty="0"/>
              <a:t>Sentiment Analysis of Sentences from Serbian </a:t>
            </a:r>
            <a:r>
              <a:rPr lang="en-GB" sz="2000" i="1" dirty="0" err="1"/>
              <a:t>ELTeC</a:t>
            </a:r>
            <a:r>
              <a:rPr lang="en-GB" sz="2000" i="1" dirty="0"/>
              <a:t> corpus</a:t>
            </a:r>
            <a:r>
              <a:rPr lang="en-GB" sz="2000" dirty="0"/>
              <a:t>. Proceedings of the SALLD-2 Workshop at Language Resources and Evaluation Conference (LREC), Marseille, France. 31–38.</a:t>
            </a:r>
            <a:endParaRPr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>
            <a:spLocks noGrp="1"/>
          </p:cNvSpPr>
          <p:nvPr>
            <p:ph type="body" idx="1"/>
          </p:nvPr>
        </p:nvSpPr>
        <p:spPr>
          <a:xfrm>
            <a:off x="838200" y="960726"/>
            <a:ext cx="10515600" cy="571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68" name="Google Shape;168;p12"/>
          <p:cNvSpPr txBox="1"/>
          <p:nvPr/>
        </p:nvSpPr>
        <p:spPr>
          <a:xfrm>
            <a:off x="1087791" y="1727240"/>
            <a:ext cx="361843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mdjokicpetrovic@raf.rs</a:t>
            </a:r>
            <a:endParaRPr sz="20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sr-Latn-RS" sz="20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mstojanovic5623m@raf.rs </a:t>
            </a:r>
            <a:endParaRPr/>
          </a:p>
        </p:txBody>
      </p:sp>
      <p:pic>
        <p:nvPicPr>
          <p:cNvPr id="169" name="Google Shape;16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58331" y="747435"/>
            <a:ext cx="4792539" cy="4766097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2"/>
          <p:cNvSpPr txBox="1"/>
          <p:nvPr/>
        </p:nvSpPr>
        <p:spPr>
          <a:xfrm>
            <a:off x="7885896" y="5599865"/>
            <a:ext cx="904672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50" i="1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rPr>
              <a:t>Izvor: </a:t>
            </a:r>
            <a:r>
              <a:rPr lang="sr-Latn-RS" sz="1050" i="1" u="sng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endParaRPr sz="1050" i="1" dirty="0">
              <a:solidFill>
                <a:srgbClr val="7474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12" descr="A qr code on a white background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65368" y="3201640"/>
            <a:ext cx="1846280" cy="184628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2"/>
          <p:cNvSpPr txBox="1"/>
          <p:nvPr/>
        </p:nvSpPr>
        <p:spPr>
          <a:xfrm>
            <a:off x="766038" y="5154565"/>
            <a:ext cx="2681856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50" i="1" dirty="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rPr>
              <a:t>www.marijadjokicpetrovic.com</a:t>
            </a:r>
            <a:endParaRPr sz="1050" i="1" dirty="0">
              <a:solidFill>
                <a:srgbClr val="74747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sr-Latn-RS" sz="4200" dirty="0">
                <a:latin typeface="Arial"/>
                <a:ea typeface="Arial"/>
                <a:cs typeface="Arial"/>
                <a:sym typeface="Arial"/>
              </a:rPr>
              <a:t>Agenda</a:t>
            </a:r>
            <a:endParaRPr sz="4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639526" y="1690688"/>
            <a:ext cx="10588752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r-Latn-RS" dirty="0"/>
              <a:t>Analiza sentimenta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r-Latn-RS" dirty="0"/>
              <a:t>Obrada prirodnih jezika (NLP)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sr-Latn-RS" dirty="0"/>
              <a:t>Pristup zasnovan na pravilima u kombinaciji sa leksikonima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r-Latn-RS" dirty="0"/>
              <a:t>Veliki jezički modeli (LLMs)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sr-Latn-RS" dirty="0"/>
              <a:t>Few-Shot Learning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r-Latn-RS" dirty="0"/>
              <a:t>Rezultati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r-Latn-RS" dirty="0"/>
              <a:t>Zaključak i budući rad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r-Latn-RS" dirty="0"/>
              <a:t>Literatura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sr-Latn-RS" sz="4200" dirty="0">
                <a:latin typeface="+mj-lt"/>
              </a:rPr>
              <a:t>Analiza Sentimenta</a:t>
            </a:r>
            <a:endParaRPr sz="4200" dirty="0">
              <a:latin typeface="+mj-lt"/>
            </a:endParaRPr>
          </a:p>
        </p:txBody>
      </p:sp>
      <p:sp>
        <p:nvSpPr>
          <p:cNvPr id="103" name="Google Shape;10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Clr>
                <a:schemeClr val="tx1"/>
              </a:buClr>
              <a:buSzPts val="2800"/>
              <a:buNone/>
            </a:pPr>
            <a:r>
              <a:rPr lang="sr-Latn-RS" dirty="0">
                <a:solidFill>
                  <a:schemeClr val="tx1"/>
                </a:solidFill>
                <a:latin typeface="+mj-lt"/>
              </a:rPr>
              <a:t>Tehnika iz oblasti obrade prirodnog jezika (NLP) koja ima za cilj da automatski identifikuje i klasifikuje emocionalni ton u tekstu –pozitivan, negativan ili neutralan.</a:t>
            </a:r>
            <a:endParaRPr dirty="0">
              <a:solidFill>
                <a:schemeClr val="tx1"/>
              </a:solidFill>
              <a:latin typeface="+mj-lt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+mj-lt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+mj-lt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+mj-lt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+mj-lt"/>
            </a:endParaRPr>
          </a:p>
        </p:txBody>
      </p:sp>
      <p:pic>
        <p:nvPicPr>
          <p:cNvPr id="3" name="Picture 2" descr="Numlabs Data Science Blog - Analiza Sentymentu">
            <a:extLst>
              <a:ext uri="{FF2B5EF4-FFF2-40B4-BE49-F238E27FC236}">
                <a16:creationId xmlns:a16="http://schemas.microsoft.com/office/drawing/2014/main" id="{FA9F977D-4AD7-C7EA-08F5-5629BEDD9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323" y="3271758"/>
            <a:ext cx="3765354" cy="251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70;p12">
            <a:extLst>
              <a:ext uri="{FF2B5EF4-FFF2-40B4-BE49-F238E27FC236}">
                <a16:creationId xmlns:a16="http://schemas.microsoft.com/office/drawing/2014/main" id="{A1E8FCE9-ED4D-FEF6-A2AC-3D06A80FB9D2}"/>
              </a:ext>
            </a:extLst>
          </p:cNvPr>
          <p:cNvSpPr txBox="1"/>
          <p:nvPr/>
        </p:nvSpPr>
        <p:spPr>
          <a:xfrm>
            <a:off x="5643664" y="5530997"/>
            <a:ext cx="904672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050" i="1" dirty="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rPr>
              <a:t>Izvor: </a:t>
            </a:r>
            <a:r>
              <a:rPr lang="sr-Latn-RS" sz="1050" i="1" u="sng" dirty="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endParaRPr sz="1050" i="1" dirty="0">
              <a:solidFill>
                <a:srgbClr val="74747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sr-Latn-RS" sz="4200" dirty="0">
                <a:latin typeface="+mj-lt"/>
              </a:rPr>
              <a:t>NLP</a:t>
            </a:r>
            <a:endParaRPr sz="4200" dirty="0">
              <a:latin typeface="+mj-lt"/>
            </a:endParaRPr>
          </a:p>
        </p:txBody>
      </p:sp>
      <p:sp>
        <p:nvSpPr>
          <p:cNvPr id="109" name="Google Shape;109;p4"/>
          <p:cNvSpPr txBox="1">
            <a:spLocks noGrp="1"/>
          </p:cNvSpPr>
          <p:nvPr>
            <p:ph type="body" idx="1"/>
          </p:nvPr>
        </p:nvSpPr>
        <p:spPr>
          <a:xfrm>
            <a:off x="599660" y="1690688"/>
            <a:ext cx="570837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r-Latn-RS" dirty="0"/>
              <a:t>Pravila</a:t>
            </a:r>
          </a:p>
          <a:p>
            <a:pPr marL="800100" lvl="1">
              <a:spcBef>
                <a:spcPts val="600"/>
              </a:spcBef>
              <a:buSzPts val="2800"/>
              <a:buFont typeface="Wingdings" panose="05000000000000000000" pitchFamily="2" charset="2"/>
              <a:buChar char="ü"/>
            </a:pPr>
            <a:r>
              <a:rPr lang="sr-Latn-RS" dirty="0"/>
              <a:t>Podela teksta na reči</a:t>
            </a:r>
          </a:p>
          <a:p>
            <a:pPr marL="800100" lvl="1">
              <a:spcBef>
                <a:spcPts val="600"/>
              </a:spcBef>
              <a:buSzPts val="2800"/>
              <a:buFont typeface="Wingdings" panose="05000000000000000000" pitchFamily="2" charset="2"/>
              <a:buChar char="ü"/>
            </a:pPr>
            <a:r>
              <a:rPr lang="sr-Latn-RS" dirty="0"/>
              <a:t>Provera - da li se reč nalazi u leksikonu?</a:t>
            </a:r>
          </a:p>
          <a:p>
            <a:pPr marL="800100" lvl="1">
              <a:spcBef>
                <a:spcPts val="600"/>
              </a:spcBef>
              <a:buSzPts val="2800"/>
              <a:buFont typeface="Wingdings" panose="05000000000000000000" pitchFamily="2" charset="2"/>
              <a:buChar char="ü"/>
            </a:pPr>
            <a:r>
              <a:rPr lang="sr-Latn-RS" dirty="0"/>
              <a:t>Svakoj reči dodeljuje određenu vrednost</a:t>
            </a:r>
          </a:p>
          <a:p>
            <a:pPr marL="800100" lvl="1">
              <a:spcBef>
                <a:spcPts val="600"/>
              </a:spcBef>
              <a:buSzPts val="2800"/>
              <a:buFont typeface="Wingdings" panose="05000000000000000000" pitchFamily="2" charset="2"/>
              <a:buChar char="ü"/>
            </a:pPr>
            <a:r>
              <a:rPr lang="en-GB" dirty="0" err="1"/>
              <a:t>Zbir</a:t>
            </a:r>
            <a:r>
              <a:rPr lang="en-GB" dirty="0"/>
              <a:t> </a:t>
            </a:r>
            <a:r>
              <a:rPr lang="en-GB" dirty="0" err="1"/>
              <a:t>vrednosti</a:t>
            </a:r>
            <a:r>
              <a:rPr lang="en-GB" dirty="0"/>
              <a:t> </a:t>
            </a:r>
            <a:r>
              <a:rPr lang="en-GB" dirty="0" err="1"/>
              <a:t>reči</a:t>
            </a:r>
            <a:r>
              <a:rPr lang="en-GB" dirty="0"/>
              <a:t> </a:t>
            </a:r>
            <a:r>
              <a:rPr lang="en-GB" dirty="0" err="1"/>
              <a:t>daje</a:t>
            </a:r>
            <a:r>
              <a:rPr lang="en-GB" dirty="0"/>
              <a:t> </a:t>
            </a:r>
            <a:r>
              <a:rPr lang="en-GB" dirty="0" err="1"/>
              <a:t>ukupan</a:t>
            </a:r>
            <a:r>
              <a:rPr lang="en-GB" dirty="0"/>
              <a:t> sentiment </a:t>
            </a:r>
            <a:r>
              <a:rPr lang="en-GB" dirty="0" err="1"/>
              <a:t>teksta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sr-Latn-RS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sr-Latn-RS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r-Latn-RS" dirty="0"/>
              <a:t>Leksikoni</a:t>
            </a:r>
          </a:p>
          <a:p>
            <a:pPr marL="800100" lvl="1">
              <a:spcBef>
                <a:spcPts val="600"/>
              </a:spcBef>
              <a:buSzPts val="2800"/>
              <a:buFont typeface="Wingdings" panose="05000000000000000000" pitchFamily="2" charset="2"/>
              <a:buChar char="ü"/>
            </a:pPr>
            <a:r>
              <a:rPr lang="sr-Latn-RS" dirty="0"/>
              <a:t>Senti-Pol-sr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5" name="AutoShape 2" descr="Generated image">
            <a:extLst>
              <a:ext uri="{FF2B5EF4-FFF2-40B4-BE49-F238E27FC236}">
                <a16:creationId xmlns:a16="http://schemas.microsoft.com/office/drawing/2014/main" id="{617AE114-F2C9-C245-0B3C-ECF2174007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pic>
        <p:nvPicPr>
          <p:cNvPr id="1034" name="Picture 10" descr="Generated image">
            <a:extLst>
              <a:ext uri="{FF2B5EF4-FFF2-40B4-BE49-F238E27FC236}">
                <a16:creationId xmlns:a16="http://schemas.microsoft.com/office/drawing/2014/main" id="{5D1B13E2-9B37-BEEC-F630-024A1D06A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938" y="1690688"/>
            <a:ext cx="3853071" cy="385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a119989a8_0_0"/>
          <p:cNvSpPr txBox="1">
            <a:spLocks noGrp="1"/>
          </p:cNvSpPr>
          <p:nvPr>
            <p:ph type="title"/>
          </p:nvPr>
        </p:nvSpPr>
        <p:spPr>
          <a:xfrm>
            <a:off x="501593" y="31850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sr-Latn-RS" sz="4200" dirty="0">
                <a:latin typeface="Arial"/>
                <a:ea typeface="Arial"/>
                <a:cs typeface="Arial"/>
                <a:sym typeface="Arial"/>
              </a:rPr>
              <a:t>NLP - Rezultati</a:t>
            </a:r>
            <a:br>
              <a:rPr lang="sr-Latn-RS" sz="4200" dirty="0">
                <a:latin typeface="Arial"/>
                <a:ea typeface="Arial"/>
                <a:cs typeface="Arial"/>
                <a:sym typeface="Arial"/>
              </a:rPr>
            </a:br>
            <a:endParaRPr sz="4200" dirty="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5" name="Google Shape;115;g35a119989a8_0_0"/>
          <p:cNvGraphicFramePr/>
          <p:nvPr>
            <p:extLst>
              <p:ext uri="{D42A27DB-BD31-4B8C-83A1-F6EECF244321}">
                <p14:modId xmlns:p14="http://schemas.microsoft.com/office/powerpoint/2010/main" val="3031753117"/>
              </p:ext>
            </p:extLst>
          </p:nvPr>
        </p:nvGraphicFramePr>
        <p:xfrm>
          <a:off x="596348" y="981359"/>
          <a:ext cx="10762756" cy="5670972"/>
        </p:xfrm>
        <a:graphic>
          <a:graphicData uri="http://schemas.openxmlformats.org/drawingml/2006/table">
            <a:tbl>
              <a:tblPr firstRow="1" bandRow="1">
                <a:noFill/>
                <a:tableStyleId>{1A89BC78-3691-4BEF-B703-1C4DC1AE91A9}</a:tableStyleId>
              </a:tblPr>
              <a:tblGrid>
                <a:gridCol w="7682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77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37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Rečenice iz romana Prolom</a:t>
                      </a:r>
                      <a:endParaRPr sz="14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>
                          <a:latin typeface="Arial"/>
                          <a:ea typeface="Arial"/>
                          <a:cs typeface="Arial"/>
                          <a:sym typeface="Arial"/>
                        </a:rPr>
                        <a:t>Kvantitativno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>
                          <a:latin typeface="Arial"/>
                          <a:ea typeface="Arial"/>
                          <a:cs typeface="Arial"/>
                          <a:sym typeface="Arial"/>
                        </a:rPr>
                        <a:t>Kvalitativno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07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Razbarušen i bunovan, starac iziđe pred kuću, zimogrožljivo se premjesti s noge na nogu na hladnom uglačanom kamenju, drpnu se za izgužvane gaće od gruba konopljana platna i slatko zijevnu:  Аj-haj, biće lijep dan.</a:t>
                      </a:r>
                      <a:endParaRPr sz="14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>
                          <a:latin typeface="Arial"/>
                          <a:ea typeface="Arial"/>
                          <a:cs typeface="Arial"/>
                          <a:sym typeface="Arial"/>
                        </a:rPr>
                        <a:t>0.17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Pozitivan</a:t>
                      </a:r>
                      <a:endParaRPr sz="14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37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Ora za kopanje kukuruza.</a:t>
                      </a:r>
                      <a:endParaRPr sz="14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Neutralan</a:t>
                      </a:r>
                      <a:endParaRPr sz="14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2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Još uvijek nesiguran na nogama, starac otkriva do niskog svinjca, odakle se već čulo dobrodušno roktanje, i otvori vratanca.</a:t>
                      </a:r>
                      <a:endParaRPr sz="14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Neutralan</a:t>
                      </a:r>
                      <a:endParaRPr sz="14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Mršava krmača, povijena i nazubljena hrbata, iskoči napolje praćena buljukom bijelih prasića.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Neutralan</a:t>
                      </a:r>
                      <a:endParaRPr sz="14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2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Poslije krmače starac pusti kokoši koje se, rakoleći se, prosuše po dvorištu marljivo kljucajući po prašini.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Neutralan</a:t>
                      </a:r>
                      <a:endParaRPr sz="14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2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– Vrućine će biti – opet prožvaka starac, pa se primače uz avlijsku ogradu i, držeći se za proštace, zagleda se u sjajno plavetnilo iznad iskrzanog ruba bliske šume.</a:t>
                      </a:r>
                      <a:endParaRPr sz="14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Neutralan</a:t>
                      </a:r>
                      <a:endParaRPr sz="14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261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Otuda su već, kroz gusto zelenilo krošanja, prosijavali prvi zraci sunca na izlasku, razbijajući se pred starčevim prižmirenim očima na spletove raznobojnih vatrenih iskara.</a:t>
                      </a:r>
                      <a:endParaRPr sz="14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>
                          <a:latin typeface="Arial"/>
                          <a:ea typeface="Arial"/>
                          <a:cs typeface="Arial"/>
                          <a:sym typeface="Arial"/>
                        </a:rPr>
                        <a:t>-0.33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Negativan</a:t>
                      </a:r>
                      <a:endParaRPr sz="14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02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Bilo je nečeg vedrog i životvornog u toj nemirnoj igri prvih sunčevih zraka, poznatoj staroj igri koju starac prati već preko pedeset godina.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Pozitivan</a:t>
                      </a:r>
                      <a:endParaRPr sz="14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022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Obnovljena i uvijek draga, ona podsjeća čovjeka na to kako je žilav i neumoran ovaj topli život na zemlji.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Pozitivan</a:t>
                      </a:r>
                      <a:endParaRPr sz="14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9207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Spuste se kiše, zaviju snjegovi i bura po svu noć zlokobno huji po šumi, a jednog dana, ipak, sve to prođe i iza tamnog ruba šume ponovo se javi staro voljeno sunce, nimalo slabije nego prošlog proljeća.</a:t>
                      </a:r>
                      <a:endParaRPr sz="14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>
                          <a:latin typeface="Arial"/>
                          <a:ea typeface="Arial"/>
                          <a:cs typeface="Arial"/>
                          <a:sym typeface="Arial"/>
                        </a:rPr>
                        <a:t>-0.5</a:t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Negativan</a:t>
                      </a:r>
                      <a:endParaRPr sz="14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28B3B-2973-D180-96C8-BB3D42918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48" y="100081"/>
            <a:ext cx="10515600" cy="1325563"/>
          </a:xfrm>
        </p:spPr>
        <p:txBody>
          <a:bodyPr>
            <a:normAutofit/>
          </a:bodyPr>
          <a:lstStyle/>
          <a:p>
            <a:r>
              <a:rPr lang="sr-Latn-RS" sz="4200" dirty="0">
                <a:latin typeface="+mj-lt"/>
              </a:rPr>
              <a:t>NLP - Rezultati</a:t>
            </a:r>
            <a:endParaRPr lang="LID4096" sz="42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ED7A5A-6160-A4E7-0438-757AAFDD3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959" y="1425644"/>
            <a:ext cx="4964990" cy="46607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AC919A-BFF9-11C2-414C-B9217C2E9BC2}"/>
              </a:ext>
            </a:extLst>
          </p:cNvPr>
          <p:cNvSpPr txBox="1"/>
          <p:nvPr/>
        </p:nvSpPr>
        <p:spPr>
          <a:xfrm>
            <a:off x="-1373819" y="3429000"/>
            <a:ext cx="609452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e-AT" sz="1400" b="1" dirty="0"/>
              <a:t>Uku</a:t>
            </a:r>
            <a:r>
              <a:rPr lang="sr-Latn-RS" sz="1400" b="1" dirty="0"/>
              <a:t>p</a:t>
            </a:r>
            <a:r>
              <a:rPr lang="de-AT" sz="1400" b="1" dirty="0"/>
              <a:t>no re</a:t>
            </a:r>
            <a:r>
              <a:rPr lang="sr-Latn-RS" sz="1400" b="1" dirty="0"/>
              <a:t>čenica: 12 863</a:t>
            </a:r>
          </a:p>
        </p:txBody>
      </p:sp>
    </p:spTree>
    <p:extLst>
      <p:ext uri="{BB962C8B-B14F-4D97-AF65-F5344CB8AC3E}">
        <p14:creationId xmlns:p14="http://schemas.microsoft.com/office/powerpoint/2010/main" val="2537655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sr-Latn-RS" sz="4200" dirty="0">
                <a:latin typeface="+mj-lt"/>
              </a:rPr>
              <a:t>LLMs</a:t>
            </a:r>
            <a:endParaRPr sz="4200" dirty="0">
              <a:latin typeface="+mj-lt"/>
            </a:endParaRPr>
          </a:p>
        </p:txBody>
      </p:sp>
      <p:sp>
        <p:nvSpPr>
          <p:cNvPr id="122" name="Google Shape;122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39336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r-Latn-RS" sz="2200" dirty="0">
                <a:latin typeface="Arial"/>
                <a:ea typeface="Arial"/>
                <a:cs typeface="Arial"/>
                <a:sym typeface="Arial"/>
              </a:rPr>
              <a:t>Vrsta veštačke inteligencije koja se trenira na velikom skupu podataka (tekstova)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r-Latn-RS" sz="2200" dirty="0">
                <a:latin typeface="Arial"/>
                <a:ea typeface="Arial"/>
                <a:cs typeface="Arial"/>
                <a:sym typeface="Arial"/>
              </a:rPr>
              <a:t>Algoritmi dubokog učenja</a:t>
            </a:r>
            <a:endParaRPr dirty="0"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r-Latn-RS" sz="2200" dirty="0">
                <a:latin typeface="Arial"/>
                <a:ea typeface="Arial"/>
                <a:cs typeface="Arial"/>
                <a:sym typeface="Arial"/>
              </a:rPr>
              <a:t>Transformer arhitektura</a:t>
            </a:r>
            <a:endParaRPr dirty="0"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r-Latn-RS" sz="2200" dirty="0">
                <a:latin typeface="Arial"/>
                <a:ea typeface="Arial"/>
                <a:cs typeface="Arial"/>
                <a:sym typeface="Arial"/>
              </a:rPr>
              <a:t>Dizajnirani da obavljaju razne generativne i NLP zadatke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dirty="0"/>
          </a:p>
        </p:txBody>
      </p:sp>
      <p:pic>
        <p:nvPicPr>
          <p:cNvPr id="123" name="Google Shape;123;p6" descr="Veliki jezički modeli"/>
          <p:cNvPicPr preferRelativeResize="0"/>
          <p:nvPr/>
        </p:nvPicPr>
        <p:blipFill rotWithShape="1">
          <a:blip r:embed="rId3">
            <a:alphaModFix/>
          </a:blip>
          <a:srcRect l="20415" r="17085"/>
          <a:stretch/>
        </p:blipFill>
        <p:spPr>
          <a:xfrm>
            <a:off x="6436336" y="921125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 extrusionOk="0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24" name="Google Shape;124;p6"/>
          <p:cNvSpPr/>
          <p:nvPr/>
        </p:nvSpPr>
        <p:spPr>
          <a:xfrm rot="10389197" flipH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noFill/>
          <a:ln w="127000" cap="rnd" cmpd="sng">
            <a:solidFill>
              <a:schemeClr val="accent4">
                <a:alpha val="94901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"/>
          <p:cNvSpPr/>
          <p:nvPr/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sr-Latn-RS" sz="4200" dirty="0">
                <a:latin typeface="Arial"/>
                <a:ea typeface="Arial"/>
                <a:cs typeface="Arial"/>
                <a:sym typeface="Arial"/>
              </a:rPr>
              <a:t>Few–Shot Learning</a:t>
            </a:r>
            <a:endParaRPr sz="4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sr-Latn-RS" sz="2400" dirty="0">
                <a:latin typeface="Arial"/>
                <a:ea typeface="Arial"/>
                <a:cs typeface="Arial"/>
                <a:sym typeface="Arial"/>
              </a:rPr>
              <a:t>Sposobnost modela da nauči kako da obavi novi zadatak na osnovu samo nekoliko primera.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31AF1D-FA18-FCB6-4FD2-91C24435D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61092"/>
            <a:ext cx="10995991" cy="32840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>
            <a:spLocks noGrp="1"/>
          </p:cNvSpPr>
          <p:nvPr>
            <p:ph type="title"/>
          </p:nvPr>
        </p:nvSpPr>
        <p:spPr>
          <a:xfrm>
            <a:off x="541350" y="18598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sr-Latn-RS" sz="4200" dirty="0">
                <a:latin typeface="Arial"/>
                <a:ea typeface="Arial"/>
                <a:cs typeface="Arial"/>
                <a:sym typeface="Arial"/>
              </a:rPr>
              <a:t>LLMs - Rezultati</a:t>
            </a:r>
            <a:br>
              <a:rPr lang="sr-Latn-RS" sz="4200" dirty="0">
                <a:latin typeface="Arial"/>
                <a:ea typeface="Arial"/>
                <a:cs typeface="Arial"/>
                <a:sym typeface="Arial"/>
              </a:rPr>
            </a:br>
            <a:endParaRPr sz="4200" dirty="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8" name="Google Shape;138;p8"/>
          <p:cNvGraphicFramePr/>
          <p:nvPr>
            <p:extLst>
              <p:ext uri="{D42A27DB-BD31-4B8C-83A1-F6EECF244321}">
                <p14:modId xmlns:p14="http://schemas.microsoft.com/office/powerpoint/2010/main" val="1394910158"/>
              </p:ext>
            </p:extLst>
          </p:nvPr>
        </p:nvGraphicFramePr>
        <p:xfrm>
          <a:off x="614176" y="848768"/>
          <a:ext cx="10723925" cy="5724995"/>
        </p:xfrm>
        <a:graphic>
          <a:graphicData uri="http://schemas.openxmlformats.org/drawingml/2006/table">
            <a:tbl>
              <a:tblPr firstRow="1" bandRow="1">
                <a:noFill/>
                <a:tableStyleId>{1A89BC78-3691-4BEF-B703-1C4DC1AE91A9}</a:tableStyleId>
              </a:tblPr>
              <a:tblGrid>
                <a:gridCol w="862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2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1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Rečenice iz romana Prolom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Llama 3.1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GPT-4.1</a:t>
                      </a:r>
                      <a:r>
                        <a:rPr lang="de-AT" sz="1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-mini</a:t>
                      </a:r>
                      <a:endParaRPr sz="14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Razbarušen i bunovan, starac iziđe pred kuću, zimogrožljivo se premjesti s noge na nogu na hladnom uglačanom kamenju, drpnu se za izgužvane gaće od gruba konopljana platna i slatko zijevnu:  Аj-haj, biće lijep dan.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Pozitivan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Pozitivan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Ora za kopanje kukuruza.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Neutralan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Neutralan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Još uvijek nesiguran na nogama, starac otkriva do niskog svinjca, odakle se već čulo dobrodušno roktanje, i otvori vratanca.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Neutralan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Neutralan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Mršava krmača, povijena i nazubljena hrbata, iskoči napolje praćena buljukom bijelih prasića.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Neutralan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Neutralan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Poslije krmače starac pusti kokoši koje se, rakoleći se, prosuše po dvorištu marljivo kljucajući po prašini.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40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Pozitivan</a:t>
                      </a:r>
                      <a:endParaRPr sz="140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40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Neutralan</a:t>
                      </a:r>
                      <a:endParaRPr sz="140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– Vrućine će biti – opet prožvaka starac, pa se primače uz avlijsku ogradu i, držeći se za proštace, zagleda se u sjajno plavetnilo iznad iskrzanog ruba bliske šume.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40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Pozitivan</a:t>
                      </a:r>
                      <a:endParaRPr sz="140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40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Neutralan</a:t>
                      </a:r>
                      <a:endParaRPr sz="140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5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Otuda su već, kroz gusto zelenilo krošanja, prosijavali prvi zraci sunca na izlasku, razbijajući se pred starčevim prižmirenim očima na spletove raznobojnih vatrenih iskara.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Pozitivan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Pozitivan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8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Bilo je nečeg vedrog i životvornog u toj nemirnoj igri prvih sunčevih zraka, poznatoj staroj igri koju starac prati već preko pedeset godina.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Pozitivan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Pozitivan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8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Obnovljena i uvijek draga, ona podsjeća čovjeka na to kako je žilav i neumoran ovaj topli život na zemlji.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Pozitivan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Pozitivan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4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Spuste se kiše, zaviju snjegovi i bura po svu noć zlokobno huji po šumi, a jednog dana, ipak, sve to prođe i iza tamnog ruba šume ponovo se javi staro voljeno sunce, nimalo slabije nego prošlog proljeća.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Pozitivan</a:t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Pozitivan</a:t>
                      </a:r>
                      <a:endParaRPr sz="14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1461</Words>
  <Application>Microsoft Office PowerPoint</Application>
  <PresentationFormat>Widescreen</PresentationFormat>
  <Paragraphs>209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Noto Sans Symbols</vt:lpstr>
      <vt:lpstr>Calibri</vt:lpstr>
      <vt:lpstr>Wingdings</vt:lpstr>
      <vt:lpstr>Play</vt:lpstr>
      <vt:lpstr>Helvetica Neue</vt:lpstr>
      <vt:lpstr>Arial</vt:lpstr>
      <vt:lpstr>Office Theme</vt:lpstr>
      <vt:lpstr>PowerPoint Presentation</vt:lpstr>
      <vt:lpstr>Agenda</vt:lpstr>
      <vt:lpstr>Analiza Sentimenta</vt:lpstr>
      <vt:lpstr>NLP</vt:lpstr>
      <vt:lpstr>NLP - Rezultati </vt:lpstr>
      <vt:lpstr>NLP - Rezultati</vt:lpstr>
      <vt:lpstr>LLMs</vt:lpstr>
      <vt:lpstr>Few–Shot Learning</vt:lpstr>
      <vt:lpstr>LLMs - Rezultati </vt:lpstr>
      <vt:lpstr>LLMs i NLP – Komparacija rezultata   </vt:lpstr>
      <vt:lpstr>PowerPoint Presentation</vt:lpstr>
      <vt:lpstr>PowerPoint Presentation</vt:lpstr>
      <vt:lpstr>Zaključak</vt:lpstr>
      <vt:lpstr>Literatura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Danko Petrovic</dc:creator>
  <cp:lastModifiedBy>Danko Petrovic</cp:lastModifiedBy>
  <cp:revision>61</cp:revision>
  <dcterms:created xsi:type="dcterms:W3CDTF">2025-05-05T09:47:51Z</dcterms:created>
  <dcterms:modified xsi:type="dcterms:W3CDTF">2025-05-19T08:26:43Z</dcterms:modified>
</cp:coreProperties>
</file>