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2" r:id="rId6"/>
    <p:sldId id="261" r:id="rId7"/>
    <p:sldId id="263" r:id="rId8"/>
    <p:sldId id="265" r:id="rId9"/>
    <p:sldId id="266" r:id="rId10"/>
    <p:sldId id="267" r:id="rId11"/>
    <p:sldId id="268" r:id="rId12"/>
    <p:sldId id="264" r:id="rId13"/>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82" d="100"/>
          <a:sy n="82" d="100"/>
        </p:scale>
        <p:origin x="7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EB040-2EAB-48F1-A132-3AFA7C023DC8}"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90BE3-E1FC-42DB-B31A-DBCF0361272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18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EB040-2EAB-48F1-A132-3AFA7C023DC8}"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109834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EB040-2EAB-48F1-A132-3AFA7C023DC8}"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352623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EB040-2EAB-48F1-A132-3AFA7C023DC8}"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20578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EB040-2EAB-48F1-A132-3AFA7C023DC8}"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90BE3-E1FC-42DB-B31A-DBCF0361272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54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EB040-2EAB-48F1-A132-3AFA7C023DC8}"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349754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EB040-2EAB-48F1-A132-3AFA7C023DC8}"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425024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EB040-2EAB-48F1-A132-3AFA7C023DC8}"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71993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FEB040-2EAB-48F1-A132-3AFA7C023DC8}" type="datetimeFigureOut">
              <a:rPr lang="en-US" smtClean="0"/>
              <a:t>5/20/2025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196970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FEB040-2EAB-48F1-A132-3AFA7C023DC8}" type="datetimeFigureOut">
              <a:rPr lang="en-US" smtClean="0"/>
              <a:t>5/20/2025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490BE3-E1FC-42DB-B31A-DBCF0361272F}" type="slidenum">
              <a:rPr lang="en-US" smtClean="0"/>
              <a:t>‹#›</a:t>
            </a:fld>
            <a:endParaRPr lang="en-US"/>
          </a:p>
        </p:txBody>
      </p:sp>
    </p:spTree>
    <p:extLst>
      <p:ext uri="{BB962C8B-B14F-4D97-AF65-F5344CB8AC3E}">
        <p14:creationId xmlns:p14="http://schemas.microsoft.com/office/powerpoint/2010/main" val="254150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FEB040-2EAB-48F1-A132-3AFA7C023DC8}"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90BE3-E1FC-42DB-B31A-DBCF0361272F}" type="slidenum">
              <a:rPr lang="en-US" smtClean="0"/>
              <a:t>‹#›</a:t>
            </a:fld>
            <a:endParaRPr lang="en-US"/>
          </a:p>
        </p:txBody>
      </p:sp>
    </p:spTree>
    <p:extLst>
      <p:ext uri="{BB962C8B-B14F-4D97-AF65-F5344CB8AC3E}">
        <p14:creationId xmlns:p14="http://schemas.microsoft.com/office/powerpoint/2010/main" val="376037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FEB040-2EAB-48F1-A132-3AFA7C023DC8}" type="datetimeFigureOut">
              <a:rPr lang="en-US" smtClean="0"/>
              <a:t>5/20/2025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490BE3-E1FC-42DB-B31A-DBCF0361272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151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cvetanoska@iml.ukim.edu.m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cosopov.com/wp-content/uploads/Jus-scenarist.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DD47-019F-74A1-76C9-5EEC95A0A143}"/>
              </a:ext>
            </a:extLst>
          </p:cNvPr>
          <p:cNvSpPr>
            <a:spLocks noGrp="1"/>
          </p:cNvSpPr>
          <p:nvPr>
            <p:ph type="ctrTitle"/>
          </p:nvPr>
        </p:nvSpPr>
        <p:spPr>
          <a:xfrm>
            <a:off x="547735" y="3508310"/>
            <a:ext cx="10794557" cy="2183363"/>
          </a:xfrm>
        </p:spPr>
        <p:txBody>
          <a:bodyPr>
            <a:normAutofit fontScale="90000"/>
          </a:bodyPr>
          <a:lstStyle/>
          <a:p>
            <a:pPr algn="ctr"/>
            <a:r>
              <a:rPr lang="mk-MK" sz="3600" b="1" kern="0" dirty="0">
                <a:solidFill>
                  <a:srgbClr val="222222"/>
                </a:solidFill>
                <a:latin typeface="+mn-lt"/>
                <a:ea typeface="Times New Roman" panose="02020603050405020304" pitchFamily="18" charset="0"/>
              </a:rPr>
              <a:t>м-р Марина Цветаноска </a:t>
            </a:r>
            <a:br>
              <a:rPr lang="en-US" sz="4000" b="1" kern="0" dirty="0">
                <a:solidFill>
                  <a:srgbClr val="222222"/>
                </a:solidFill>
                <a:latin typeface="+mn-lt"/>
                <a:ea typeface="Times New Roman" panose="02020603050405020304" pitchFamily="18" charset="0"/>
              </a:rPr>
            </a:br>
            <a:br>
              <a:rPr lang="en-US" sz="4000" b="1"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br>
            <a:br>
              <a:rPr lang="en-US" sz="4000" b="1"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br>
            <a:br>
              <a:rPr lang="en-US" sz="4000" b="1"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br>
            <a:br>
              <a:rPr lang="en-US" sz="4000" b="1"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br>
            <a:r>
              <a:rPr lang="mk-MK" sz="4000" b="1" kern="0" dirty="0">
                <a:solidFill>
                  <a:srgbClr val="211D1E"/>
                </a:solidFill>
                <a:latin typeface="+mn-lt"/>
                <a:ea typeface="Times New Roman" panose="02020603050405020304" pitchFamily="18" charset="0"/>
                <a:cs typeface="Times New Roman" panose="02020603050405020304" pitchFamily="18" charset="0"/>
              </a:rPr>
              <a:t>Сатирчните универзалии на Бранко Ќопиќ и Ацо Шопов</a:t>
            </a:r>
            <a:br>
              <a:rPr lang="en-US" sz="4000" b="1" kern="100" dirty="0">
                <a:latin typeface="+mn-lt"/>
                <a:ea typeface="Calibri" panose="020F0502020204030204" pitchFamily="34" charset="0"/>
                <a:cs typeface="Times New Roman" panose="02020603050405020304" pitchFamily="18" charset="0"/>
              </a:rPr>
            </a:br>
            <a:r>
              <a:rPr lang="en-US" sz="1400" b="1" i="0" dirty="0">
                <a:solidFill>
                  <a:srgbClr val="323130"/>
                </a:solidFill>
                <a:effectLst/>
                <a:latin typeface="+mn-lt"/>
                <a:hlinkClick r:id="rId2"/>
              </a:rPr>
              <a:t>m.cvetanoska@iml.ukim.edu.mk</a:t>
            </a:r>
            <a:br>
              <a:rPr lang="en-US" sz="1400" b="1" i="0" dirty="0">
                <a:solidFill>
                  <a:srgbClr val="323130"/>
                </a:solidFill>
                <a:effectLst/>
                <a:latin typeface="+mn-lt"/>
              </a:rPr>
            </a:br>
            <a:br>
              <a:rPr lang="en-US" sz="1400" b="1" i="0" dirty="0">
                <a:solidFill>
                  <a:srgbClr val="323130"/>
                </a:solidFill>
                <a:effectLst/>
                <a:latin typeface="+mn-lt"/>
              </a:rPr>
            </a:br>
            <a:r>
              <a:rPr lang="ru-RU" sz="2900" b="1" i="0" dirty="0">
                <a:solidFill>
                  <a:srgbClr val="000000"/>
                </a:solidFill>
                <a:effectLst/>
                <a:latin typeface="Trebuchet MS" panose="020B0603020202020204" pitchFamily="34" charset="0"/>
              </a:rPr>
              <a:t>Универзално у стваралаштву Бранка Ћопића</a:t>
            </a:r>
            <a:br>
              <a:rPr lang="en-US" sz="2900" b="1" i="0" dirty="0">
                <a:solidFill>
                  <a:srgbClr val="000000"/>
                </a:solidFill>
                <a:effectLst/>
                <a:latin typeface="Trebuchet MS" panose="020B0603020202020204" pitchFamily="34" charset="0"/>
              </a:rPr>
            </a:br>
            <a:br>
              <a:rPr lang="ru-RU" sz="800" b="1" i="0" dirty="0">
                <a:solidFill>
                  <a:srgbClr val="000000"/>
                </a:solidFill>
                <a:effectLst/>
                <a:latin typeface="Trebuchet MS" panose="020B0603020202020204" pitchFamily="34" charset="0"/>
              </a:rPr>
            </a:br>
            <a:br>
              <a:rPr lang="en-US" sz="2700" b="1" kern="100" dirty="0">
                <a:latin typeface="+mn-lt"/>
                <a:ea typeface="Calibri" panose="020F0502020204030204" pitchFamily="34" charset="0"/>
                <a:cs typeface="Times New Roman" panose="02020603050405020304" pitchFamily="18" charset="0"/>
              </a:rPr>
            </a:br>
            <a:r>
              <a:rPr lang="fi-FI" sz="2700" b="1" i="0" dirty="0">
                <a:solidFill>
                  <a:srgbClr val="000000"/>
                </a:solidFill>
                <a:effectLst/>
                <a:latin typeface="+mn-lt"/>
              </a:rPr>
              <a:t>Banja Luka: 22.–24. 5. 2025</a:t>
            </a:r>
            <a:endParaRPr lang="en-US" sz="2700" b="1" dirty="0">
              <a:latin typeface="+mn-lt"/>
            </a:endParaRPr>
          </a:p>
        </p:txBody>
      </p:sp>
      <p:sp>
        <p:nvSpPr>
          <p:cNvPr id="3" name="Subtitle 2">
            <a:extLst>
              <a:ext uri="{FF2B5EF4-FFF2-40B4-BE49-F238E27FC236}">
                <a16:creationId xmlns:a16="http://schemas.microsoft.com/office/drawing/2014/main" id="{B1A93278-0E0B-D31F-510B-507F22837652}"/>
              </a:ext>
            </a:extLst>
          </p:cNvPr>
          <p:cNvSpPr>
            <a:spLocks noGrp="1"/>
          </p:cNvSpPr>
          <p:nvPr>
            <p:ph type="subTitle" idx="1"/>
          </p:nvPr>
        </p:nvSpPr>
        <p:spPr>
          <a:xfrm>
            <a:off x="698721" y="1642188"/>
            <a:ext cx="10794557" cy="1786812"/>
          </a:xfrm>
        </p:spPr>
        <p:txBody>
          <a:bodyPr>
            <a:normAutofit/>
          </a:bodyPr>
          <a:lstStyle/>
          <a:p>
            <a:pPr algn="ctr">
              <a:lnSpc>
                <a:spcPct val="120000"/>
              </a:lnSpc>
              <a:spcBef>
                <a:spcPts val="0"/>
              </a:spcBef>
              <a:spcAft>
                <a:spcPts val="0"/>
              </a:spcAft>
            </a:pPr>
            <a:endParaRPr lang="en-US" sz="1800" kern="0" dirty="0">
              <a:solidFill>
                <a:srgbClr val="222222"/>
              </a:solidFill>
              <a:effectLst/>
              <a:latin typeface="+mn-lt"/>
              <a:ea typeface="Times New Roman" panose="02020603050405020304" pitchFamily="18" charset="0"/>
            </a:endParaRPr>
          </a:p>
          <a:p>
            <a:pPr algn="ctr">
              <a:lnSpc>
                <a:spcPct val="120000"/>
              </a:lnSpc>
              <a:spcBef>
                <a:spcPts val="0"/>
              </a:spcBef>
              <a:spcAft>
                <a:spcPts val="0"/>
              </a:spcAft>
            </a:pPr>
            <a:r>
              <a:rPr lang="mk-MK" sz="1800" b="1" kern="0" dirty="0">
                <a:solidFill>
                  <a:srgbClr val="222222"/>
                </a:solidFill>
                <a:effectLst/>
                <a:latin typeface="+mn-lt"/>
                <a:ea typeface="Times New Roman" panose="02020603050405020304" pitchFamily="18" charset="0"/>
              </a:rPr>
              <a:t>Институт за македонска литература, </a:t>
            </a:r>
            <a:endParaRPr lang="en-US" sz="1800" b="1" kern="0" dirty="0">
              <a:solidFill>
                <a:srgbClr val="222222"/>
              </a:solidFill>
              <a:effectLst/>
              <a:latin typeface="+mn-lt"/>
              <a:ea typeface="Times New Roman" panose="02020603050405020304" pitchFamily="18" charset="0"/>
            </a:endParaRPr>
          </a:p>
          <a:p>
            <a:pPr algn="ctr">
              <a:lnSpc>
                <a:spcPct val="120000"/>
              </a:lnSpc>
              <a:spcBef>
                <a:spcPts val="0"/>
              </a:spcBef>
              <a:spcAft>
                <a:spcPts val="0"/>
              </a:spcAft>
            </a:pPr>
            <a:r>
              <a:rPr lang="mk-MK" sz="1800" b="1" kern="0" dirty="0">
                <a:solidFill>
                  <a:srgbClr val="222222"/>
                </a:solidFill>
                <a:effectLst/>
                <a:latin typeface="+mn-lt"/>
                <a:ea typeface="Times New Roman" panose="02020603050405020304" pitchFamily="18" charset="0"/>
              </a:rPr>
              <a:t>при Универзитетот „Св. Кирил и Методиј“ во Скопје</a:t>
            </a:r>
          </a:p>
        </p:txBody>
      </p:sp>
    </p:spTree>
    <p:extLst>
      <p:ext uri="{BB962C8B-B14F-4D97-AF65-F5344CB8AC3E}">
        <p14:creationId xmlns:p14="http://schemas.microsoft.com/office/powerpoint/2010/main" val="373031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A50-AD69-5771-FB2E-E69B73F9FBD2}"/>
              </a:ext>
            </a:extLst>
          </p:cNvPr>
          <p:cNvSpPr>
            <a:spLocks noGrp="1"/>
          </p:cNvSpPr>
          <p:nvPr>
            <p:ph type="title"/>
          </p:nvPr>
        </p:nvSpPr>
        <p:spPr>
          <a:xfrm>
            <a:off x="9507894" y="2258006"/>
            <a:ext cx="1629124" cy="1847461"/>
          </a:xfrm>
        </p:spPr>
        <p:txBody>
          <a:bodyPr>
            <a:normAutofit/>
          </a:bodyPr>
          <a:lstStyle/>
          <a:p>
            <a:endParaRPr lang="en-US" dirty="0"/>
          </a:p>
        </p:txBody>
      </p:sp>
      <p:sp>
        <p:nvSpPr>
          <p:cNvPr id="3" name="Content Placeholder 2">
            <a:extLst>
              <a:ext uri="{FF2B5EF4-FFF2-40B4-BE49-F238E27FC236}">
                <a16:creationId xmlns:a16="http://schemas.microsoft.com/office/drawing/2014/main" id="{67D57AC3-5EAC-5582-E28A-9001B6C2F94D}"/>
              </a:ext>
            </a:extLst>
          </p:cNvPr>
          <p:cNvSpPr>
            <a:spLocks noGrp="1"/>
          </p:cNvSpPr>
          <p:nvPr>
            <p:ph idx="1"/>
          </p:nvPr>
        </p:nvSpPr>
        <p:spPr>
          <a:xfrm>
            <a:off x="765109" y="606489"/>
            <a:ext cx="7931021" cy="5533053"/>
          </a:xfrm>
        </p:spPr>
        <p:txBody>
          <a:bodyPr>
            <a:normAutofit/>
          </a:bodyPr>
          <a:lstStyle/>
          <a:p>
            <a:pPr algn="just">
              <a:lnSpc>
                <a:spcPct val="120000"/>
              </a:lnSpc>
              <a:spcBef>
                <a:spcPts val="0"/>
              </a:spcBef>
              <a:spcAft>
                <a:spcPts val="0"/>
              </a:spcAft>
              <a:buNone/>
            </a:pPr>
            <a:r>
              <a:rPr lang="mk-MK" sz="1600" kern="0" dirty="0">
                <a:solidFill>
                  <a:srgbClr val="2E2D2A"/>
                </a:solidFill>
                <a:ea typeface="Times New Roman" panose="02020603050405020304" pitchFamily="18" charset="0"/>
                <a:cs typeface="Times New Roman" panose="02020603050405020304" pitchFamily="18" charset="0"/>
              </a:rPr>
              <a:t>Шопов: Во</a:t>
            </a:r>
            <a:r>
              <a:rPr lang="en-US" sz="1600" kern="0" dirty="0">
                <a:solidFill>
                  <a:srgbClr val="2E2D2A"/>
                </a:solidFill>
                <a:effectLst/>
                <a:ea typeface="Times New Roman" panose="02020603050405020304" pitchFamily="18" charset="0"/>
                <a:cs typeface="Times New Roman" panose="02020603050405020304" pitchFamily="18" charset="0"/>
              </a:rPr>
              <a:t> </a:t>
            </a:r>
            <a:r>
              <a:rPr lang="mk-MK" sz="1600" b="1" kern="0" dirty="0">
                <a:solidFill>
                  <a:srgbClr val="2E2D2A"/>
                </a:solidFill>
                <a:effectLst/>
                <a:ea typeface="Times New Roman" panose="02020603050405020304" pitchFamily="18" charset="0"/>
                <a:cs typeface="Times New Roman" panose="02020603050405020304" pitchFamily="18" charset="0"/>
              </a:rPr>
              <a:t>„Јус – миткање“ </a:t>
            </a:r>
            <a:r>
              <a:rPr lang="en-US" sz="1600" kern="0" dirty="0" err="1">
                <a:solidFill>
                  <a:srgbClr val="2E2D2A"/>
                </a:solidFill>
                <a:effectLst/>
                <a:ea typeface="Times New Roman" panose="02020603050405020304" pitchFamily="18" charset="0"/>
                <a:cs typeface="Times New Roman" panose="02020603050405020304" pitchFamily="18" charset="0"/>
              </a:rPr>
              <a:t>поетот</a:t>
            </a:r>
            <a:r>
              <a:rPr lang="en-US" sz="1600" kern="0" dirty="0">
                <a:solidFill>
                  <a:srgbClr val="2E2D2A"/>
                </a:solidFill>
                <a:effectLst/>
                <a:ea typeface="Times New Roman" panose="02020603050405020304" pitchFamily="18" charset="0"/>
                <a:cs typeface="Times New Roman" panose="02020603050405020304" pitchFamily="18" charset="0"/>
              </a:rPr>
              <a:t> ѝ </a:t>
            </a:r>
            <a:r>
              <a:rPr lang="en-US" sz="1600" kern="0" dirty="0" err="1">
                <a:solidFill>
                  <a:srgbClr val="2E2D2A"/>
                </a:solidFill>
                <a:effectLst/>
                <a:ea typeface="Times New Roman" panose="02020603050405020304" pitchFamily="18" charset="0"/>
                <a:cs typeface="Times New Roman" panose="02020603050405020304" pitchFamily="18" charset="0"/>
              </a:rPr>
              <a:t>се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обраќа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жената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жената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Југославија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работничка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учителка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домаќинка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деца</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љубовница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својот</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маж</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во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сите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тие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миткања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тој</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пред</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таа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жена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клечи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како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голтар</a:t>
            </a:r>
            <a:r>
              <a:rPr lang="en-US" sz="1600" kern="0" dirty="0">
                <a:solidFill>
                  <a:srgbClr val="2E2D2A"/>
                </a:solidFill>
                <a:effectLst/>
                <a:ea typeface="Times New Roman" panose="02020603050405020304" pitchFamily="18" charset="0"/>
                <a:cs typeface="Times New Roman" panose="02020603050405020304" pitchFamily="18" charset="0"/>
              </a:rPr>
              <a:t>, и ѝ </a:t>
            </a:r>
            <a:r>
              <a:rPr lang="en-US" sz="1600" kern="0" dirty="0" err="1">
                <a:solidFill>
                  <a:srgbClr val="2E2D2A"/>
                </a:solidFill>
                <a:effectLst/>
                <a:ea typeface="Times New Roman" panose="02020603050405020304" pitchFamily="18" charset="0"/>
                <a:cs typeface="Times New Roman" panose="02020603050405020304" pitchFamily="18" charset="0"/>
              </a:rPr>
              <a:t>вели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престани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бидеш</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црква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без</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олтар</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во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која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секој</a:t>
            </a:r>
            <a:r>
              <a:rPr lang="en-US" sz="1600" kern="0" dirty="0">
                <a:solidFill>
                  <a:srgbClr val="2E2D2A"/>
                </a:solidFill>
                <a:effectLst/>
                <a:ea typeface="Times New Roman" panose="02020603050405020304" pitchFamily="18" charset="0"/>
                <a:cs typeface="Times New Roman" panose="02020603050405020304" pitchFamily="18" charset="0"/>
              </a:rPr>
              <a:t> ќе </a:t>
            </a:r>
            <a:r>
              <a:rPr lang="en-US" sz="1600" kern="0" dirty="0" err="1">
                <a:solidFill>
                  <a:srgbClr val="2E2D2A"/>
                </a:solidFill>
                <a:effectLst/>
                <a:ea typeface="Times New Roman" panose="02020603050405020304" pitchFamily="18" charset="0"/>
                <a:cs typeface="Times New Roman" panose="02020603050405020304" pitchFamily="18" charset="0"/>
              </a:rPr>
              <a:t>се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крсти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станувајќи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јавно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против</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додворувањата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лагата</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лицемерието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неморалот</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безобразието</a:t>
            </a:r>
            <a:r>
              <a:rPr lang="en-US" sz="1600" kern="0" dirty="0">
                <a:solidFill>
                  <a:srgbClr val="2E2D2A"/>
                </a:solidFill>
                <a:effectLst/>
                <a:ea typeface="Times New Roman" panose="02020603050405020304" pitchFamily="18" charset="0"/>
                <a:cs typeface="Times New Roman" panose="02020603050405020304" pitchFamily="18" charset="0"/>
              </a:rPr>
              <a:t>. А </a:t>
            </a:r>
            <a:r>
              <a:rPr lang="en-US" sz="1600" kern="0" dirty="0" err="1">
                <a:solidFill>
                  <a:srgbClr val="2E2D2A"/>
                </a:solidFill>
                <a:effectLst/>
                <a:ea typeface="Times New Roman" panose="02020603050405020304" pitchFamily="18" charset="0"/>
                <a:cs typeface="Times New Roman" panose="02020603050405020304" pitchFamily="18" charset="0"/>
              </a:rPr>
              <a:t>токму</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тие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категории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го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прославуваат</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величат</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денот</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жената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девалвирајќи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го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светот</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убавото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во</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неа</a:t>
            </a:r>
            <a:r>
              <a:rPr lang="en-US" sz="1600" kern="0" dirty="0">
                <a:solidFill>
                  <a:srgbClr val="2E2D2A"/>
                </a:solidFill>
                <a:effectLst/>
                <a:ea typeface="Times New Roman" panose="02020603050405020304" pitchFamily="18"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en-US" sz="1600" kern="0" dirty="0" err="1">
                <a:solidFill>
                  <a:srgbClr val="2E2D2A"/>
                </a:solidFill>
                <a:effectLst/>
                <a:ea typeface="Times New Roman" panose="02020603050405020304" pitchFamily="18" charset="0"/>
                <a:cs typeface="Times New Roman" panose="02020603050405020304" pitchFamily="18" charset="0"/>
              </a:rPr>
              <a:t>Наспрема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вреднување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личноста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според</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нејзините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квалитети</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морални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димензии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социјалистичката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етика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всушност</a:t>
            </a:r>
            <a:r>
              <a:rPr lang="en-US" sz="1600" kern="0" dirty="0">
                <a:solidFill>
                  <a:srgbClr val="2E2D2A"/>
                </a:solidFill>
                <a:effectLst/>
                <a:ea typeface="Times New Roman" panose="02020603050405020304" pitchFamily="18" charset="0"/>
                <a:cs typeface="Times New Roman" panose="02020603050405020304" pitchFamily="18" charset="0"/>
              </a:rPr>
              <a:t> е </a:t>
            </a:r>
            <a:r>
              <a:rPr lang="en-US" sz="1600" kern="0" dirty="0" err="1">
                <a:solidFill>
                  <a:srgbClr val="2E2D2A"/>
                </a:solidFill>
                <a:effectLst/>
                <a:ea typeface="Times New Roman" panose="02020603050405020304" pitchFamily="18" charset="0"/>
                <a:cs typeface="Times New Roman" panose="02020603050405020304" pitchFamily="18" charset="0"/>
              </a:rPr>
              <a:t>етикета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празногласие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пароли</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јалови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прославувања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акции</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манифестации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заборавајќи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притоа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оти</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единствена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мерка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за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човекот</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се</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трудот</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работата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Ерозијата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на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тој</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морал</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ја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урива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кулата</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од</a:t>
            </a:r>
            <a:r>
              <a:rPr lang="en-US" sz="1600" kern="0" dirty="0">
                <a:solidFill>
                  <a:srgbClr val="2E2D2A"/>
                </a:solidFill>
                <a:effectLst/>
                <a:ea typeface="Times New Roman" panose="02020603050405020304" pitchFamily="18" charset="0"/>
                <a:cs typeface="Times New Roman" panose="02020603050405020304" pitchFamily="18" charset="0"/>
              </a:rPr>
              <a:t> </a:t>
            </a:r>
            <a:r>
              <a:rPr lang="en-US" sz="1600" kern="0" dirty="0" err="1">
                <a:solidFill>
                  <a:srgbClr val="2E2D2A"/>
                </a:solidFill>
                <a:effectLst/>
                <a:ea typeface="Times New Roman" panose="02020603050405020304" pitchFamily="18" charset="0"/>
                <a:cs typeface="Times New Roman" panose="02020603050405020304" pitchFamily="18" charset="0"/>
              </a:rPr>
              <a:t>хартија</a:t>
            </a:r>
            <a:r>
              <a:rPr lang="en-US" sz="1600" kern="0" dirty="0">
                <a:solidFill>
                  <a:srgbClr val="2E2D2A"/>
                </a:solidFill>
                <a:effectLst/>
                <a:ea typeface="Times New Roman" panose="02020603050405020304" pitchFamily="18" charset="0"/>
                <a:cs typeface="Times New Roman" panose="02020603050405020304" pitchFamily="18" charset="0"/>
              </a:rPr>
              <a:t> и </a:t>
            </a:r>
            <a:r>
              <a:rPr lang="en-US" sz="1600" kern="0" dirty="0" err="1">
                <a:solidFill>
                  <a:srgbClr val="2E2D2A"/>
                </a:solidFill>
                <a:effectLst/>
                <a:ea typeface="Times New Roman" panose="02020603050405020304" pitchFamily="18" charset="0"/>
                <a:cs typeface="Times New Roman" panose="02020603050405020304" pitchFamily="18" charset="0"/>
              </a:rPr>
              <a:t>пена</a:t>
            </a:r>
            <a:r>
              <a:rPr lang="en-US" sz="1600" kern="0" dirty="0">
                <a:solidFill>
                  <a:srgbClr val="2E2D2A"/>
                </a:solidFill>
                <a:effectLst/>
                <a:ea typeface="Times New Roman" panose="02020603050405020304" pitchFamily="18" charset="0"/>
                <a:cs typeface="Times New Roman" panose="02020603050405020304" pitchFamily="18" charset="0"/>
              </a:rPr>
              <a:t>.</a:t>
            </a:r>
            <a:endParaRPr lang="mk-MK" sz="1600" kern="0" dirty="0">
              <a:solidFill>
                <a:srgbClr val="2E2D2A"/>
              </a:solidFill>
              <a:effectLst/>
              <a:ea typeface="Times New Roman" panose="02020603050405020304" pitchFamily="18" charset="0"/>
              <a:cs typeface="Times New Roman" panose="02020603050405020304" pitchFamily="18" charset="0"/>
            </a:endParaRPr>
          </a:p>
          <a:p>
            <a:pPr algn="just">
              <a:lnSpc>
                <a:spcPct val="120000"/>
              </a:lnSpc>
              <a:spcBef>
                <a:spcPts val="0"/>
              </a:spcBef>
              <a:spcAft>
                <a:spcPts val="0"/>
              </a:spcAft>
              <a:buNone/>
            </a:pPr>
            <a:r>
              <a:rPr lang="mk-MK" sz="1600" kern="0" dirty="0">
                <a:solidFill>
                  <a:srgbClr val="2E2D2A"/>
                </a:solidFill>
                <a:ea typeface="Calibri" panose="020F0502020204030204" pitchFamily="34" charset="0"/>
                <a:cs typeface="Times New Roman" panose="02020603050405020304" pitchFamily="18" charset="0"/>
              </a:rPr>
              <a:t>  Ќопиќ:</a:t>
            </a:r>
            <a:r>
              <a:rPr lang="ru-RU" sz="1600" kern="0" dirty="0">
                <a:solidFill>
                  <a:srgbClr val="303030"/>
                </a:solidFill>
                <a:ea typeface="Calibri" panose="020F0502020204030204" pitchFamily="34" charset="0"/>
                <a:cs typeface="Times New Roman" panose="02020603050405020304" pitchFamily="18" charset="0"/>
              </a:rPr>
              <a:t> „</a:t>
            </a:r>
            <a:r>
              <a:rPr lang="ru-RU" sz="1600" b="0" i="0" dirty="0">
                <a:solidFill>
                  <a:srgbClr val="303030"/>
                </a:solidFill>
                <a:effectLst/>
              </a:rPr>
              <a:t>Министрова свастика (студенткиња која на факултет одлази аутомобилом) и помоћникова жена управо су се вратиле из града. Достојанствено су прошетале указујући почаст старом граду и сунцу над њим и, вијорећи косом, допрашиле натраг аутом натјерајући у бијег тамо неке који су гмизали пјешке (носићи су им, наравно, били како треба уздигнути). Сад обје сједе у ћошку, недалеко од министра, и претресају своје јутрошње доживљаје.“</a:t>
            </a:r>
            <a:endParaRPr lang="en-US" sz="1600" dirty="0"/>
          </a:p>
        </p:txBody>
      </p:sp>
      <p:pic>
        <p:nvPicPr>
          <p:cNvPr id="2052" name="Picture 4" descr="Јус-универзум, ислустрација на Дар Мар">
            <a:extLst>
              <a:ext uri="{FF2B5EF4-FFF2-40B4-BE49-F238E27FC236}">
                <a16:creationId xmlns:a16="http://schemas.microsoft.com/office/drawing/2014/main" id="{673E8675-B06C-8350-4EC8-14B240CBC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693" y="965159"/>
            <a:ext cx="2911152" cy="466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08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9813-8215-7A34-86B7-F0749E563A1B}"/>
              </a:ext>
            </a:extLst>
          </p:cNvPr>
          <p:cNvSpPr>
            <a:spLocks noGrp="1"/>
          </p:cNvSpPr>
          <p:nvPr>
            <p:ph type="title"/>
          </p:nvPr>
        </p:nvSpPr>
        <p:spPr>
          <a:xfrm>
            <a:off x="615822" y="1968759"/>
            <a:ext cx="10730204" cy="1017037"/>
          </a:xfrm>
        </p:spPr>
        <p:txBody>
          <a:bodyPr>
            <a:noAutofit/>
          </a:bodyPr>
          <a:lstStyle/>
          <a:p>
            <a:br>
              <a:rPr lang="en-US" sz="1800" dirty="0">
                <a:latin typeface="+mn-lt"/>
              </a:rPr>
            </a:br>
            <a:endParaRPr lang="en-US" sz="1800" dirty="0">
              <a:latin typeface="+mn-lt"/>
            </a:endParaRPr>
          </a:p>
        </p:txBody>
      </p:sp>
      <p:sp>
        <p:nvSpPr>
          <p:cNvPr id="3" name="Content Placeholder 2">
            <a:extLst>
              <a:ext uri="{FF2B5EF4-FFF2-40B4-BE49-F238E27FC236}">
                <a16:creationId xmlns:a16="http://schemas.microsoft.com/office/drawing/2014/main" id="{65E834F4-0B0C-A48B-744C-3CDEA034B707}"/>
              </a:ext>
            </a:extLst>
          </p:cNvPr>
          <p:cNvSpPr>
            <a:spLocks noGrp="1"/>
          </p:cNvSpPr>
          <p:nvPr>
            <p:ph idx="1"/>
          </p:nvPr>
        </p:nvSpPr>
        <p:spPr>
          <a:xfrm>
            <a:off x="615821" y="1651518"/>
            <a:ext cx="8882741" cy="4418045"/>
          </a:xfrm>
        </p:spPr>
        <p:txBody>
          <a:bodyPr>
            <a:normAutofit/>
          </a:bodyPr>
          <a:lstStyle/>
          <a:p>
            <a:endParaRPr lang="mk-MK" sz="1800" kern="0" dirty="0">
              <a:solidFill>
                <a:srgbClr val="4D4D4D"/>
              </a:solidFill>
              <a:ea typeface="Times New Roman" panose="02020603050405020304" pitchFamily="18" charset="0"/>
              <a:cs typeface="Times New Roman" panose="02020603050405020304" pitchFamily="18" charset="0"/>
            </a:endParaRPr>
          </a:p>
          <a:p>
            <a:r>
              <a:rPr lang="mk-MK" sz="1800" kern="0" dirty="0">
                <a:solidFill>
                  <a:srgbClr val="2E2D2A"/>
                </a:solidFill>
                <a:latin typeface="+mn-lt"/>
                <a:ea typeface="Times New Roman" panose="02020603050405020304" pitchFamily="18" charset="0"/>
              </a:rPr>
              <a:t>Шопов: </a:t>
            </a:r>
            <a:r>
              <a:rPr lang="en-US" sz="1800" kern="0" dirty="0" err="1">
                <a:solidFill>
                  <a:srgbClr val="2E2D2A"/>
                </a:solidFill>
                <a:latin typeface="+mn-lt"/>
                <a:ea typeface="Times New Roman" panose="02020603050405020304" pitchFamily="18" charset="0"/>
              </a:rPr>
              <a:t>Во</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лудориите</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на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летото</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својот</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печат</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му</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дава</a:t>
            </a:r>
            <a:r>
              <a:rPr lang="en-US" sz="1800" kern="0" dirty="0">
                <a:solidFill>
                  <a:srgbClr val="2E2D2A"/>
                </a:solidFill>
                <a:latin typeface="+mn-lt"/>
                <a:ea typeface="Times New Roman" panose="02020603050405020304" pitchFamily="18" charset="0"/>
              </a:rPr>
              <a:t> и </a:t>
            </a:r>
            <a:r>
              <a:rPr lang="mk-MK" sz="1800" b="1" kern="0" dirty="0">
                <a:solidFill>
                  <a:srgbClr val="2E2D2A"/>
                </a:solidFill>
                <a:latin typeface="+mn-lt"/>
                <a:ea typeface="Times New Roman" panose="02020603050405020304" pitchFamily="18" charset="0"/>
              </a:rPr>
              <a:t>„Јус летување“</a:t>
            </a:r>
            <a:r>
              <a:rPr lang="mk-MK" sz="1800" kern="0" dirty="0">
                <a:solidFill>
                  <a:srgbClr val="2E2D2A"/>
                </a:solidFill>
                <a:latin typeface="+mn-lt"/>
                <a:ea typeface="Times New Roman" panose="02020603050405020304" pitchFamily="18" charset="0"/>
              </a:rPr>
              <a:t> </a:t>
            </a:r>
            <a:r>
              <a:rPr lang="en-US" sz="1800" kern="0" dirty="0">
                <a:solidFill>
                  <a:srgbClr val="2E2D2A"/>
                </a:solidFill>
                <a:latin typeface="+mn-lt"/>
                <a:ea typeface="Times New Roman" panose="02020603050405020304" pitchFamily="18" charset="0"/>
              </a:rPr>
              <a:t>(</a:t>
            </a:r>
            <a:r>
              <a:rPr lang="en-US" sz="1800" kern="0" dirty="0" err="1">
                <a:solidFill>
                  <a:srgbClr val="2E2D2A"/>
                </a:solidFill>
                <a:latin typeface="+mn-lt"/>
                <a:ea typeface="Times New Roman" panose="02020603050405020304" pitchFamily="18" charset="0"/>
              </a:rPr>
              <a:t>то</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Плажи</a:t>
            </a:r>
            <a:r>
              <a:rPr lang="en-US" sz="1800" kern="0" dirty="0">
                <a:solidFill>
                  <a:srgbClr val="2E2D2A"/>
                </a:solidFill>
                <a:latin typeface="+mn-lt"/>
                <a:ea typeface="Times New Roman" panose="02020603050405020304" pitchFamily="18" charset="0"/>
              </a:rPr>
              <a:t> и </a:t>
            </a:r>
            <a:r>
              <a:rPr lang="en-US" sz="1800" kern="0" dirty="0" err="1">
                <a:solidFill>
                  <a:srgbClr val="2E2D2A"/>
                </a:solidFill>
                <a:latin typeface="+mn-lt"/>
                <a:ea typeface="Times New Roman" panose="02020603050405020304" pitchFamily="18" charset="0"/>
              </a:rPr>
              <a:t>фестивали</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голотија</a:t>
            </a:r>
            <a:r>
              <a:rPr lang="en-US" sz="1800" kern="0" dirty="0">
                <a:solidFill>
                  <a:srgbClr val="2E2D2A"/>
                </a:solidFill>
                <a:latin typeface="+mn-lt"/>
                <a:ea typeface="Times New Roman" panose="02020603050405020304" pitchFamily="18" charset="0"/>
              </a:rPr>
              <a:t> и </a:t>
            </a:r>
            <a:r>
              <a:rPr lang="en-US" sz="1800" kern="0" dirty="0" err="1">
                <a:solidFill>
                  <a:srgbClr val="2E2D2A"/>
                </a:solidFill>
                <a:latin typeface="+mn-lt"/>
                <a:ea typeface="Times New Roman" panose="02020603050405020304" pitchFamily="18" charset="0"/>
              </a:rPr>
              <a:t>убавини</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уживања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доживувања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на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тоа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лето</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во</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знакот</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на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мини-здолништа</a:t>
            </a:r>
            <a:r>
              <a:rPr lang="en-US" sz="1800" kern="0" dirty="0">
                <a:solidFill>
                  <a:srgbClr val="2E2D2A"/>
                </a:solidFill>
                <a:latin typeface="+mn-lt"/>
                <a:ea typeface="Times New Roman" panose="02020603050405020304" pitchFamily="18" charset="0"/>
              </a:rPr>
              <a:t> и </a:t>
            </a:r>
            <a:r>
              <a:rPr lang="en-US" sz="1800" kern="0" dirty="0" err="1">
                <a:solidFill>
                  <a:srgbClr val="2E2D2A"/>
                </a:solidFill>
                <a:latin typeface="+mn-lt"/>
                <a:ea typeface="Times New Roman" panose="02020603050405020304" pitchFamily="18" charset="0"/>
              </a:rPr>
              <a:t>мини-засолништа</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есента</a:t>
            </a:r>
            <a:r>
              <a:rPr lang="en-US" sz="1800" kern="0" dirty="0">
                <a:solidFill>
                  <a:srgbClr val="2E2D2A"/>
                </a:solidFill>
                <a:latin typeface="+mn-lt"/>
                <a:ea typeface="Times New Roman" panose="02020603050405020304" pitchFamily="18" charset="0"/>
              </a:rPr>
              <a:t> ќе </a:t>
            </a:r>
            <a:r>
              <a:rPr lang="en-US" sz="1800" kern="0" dirty="0" err="1">
                <a:solidFill>
                  <a:srgbClr val="2E2D2A"/>
                </a:solidFill>
                <a:latin typeface="+mn-lt"/>
                <a:ea typeface="Times New Roman" panose="02020603050405020304" pitchFamily="18" charset="0"/>
              </a:rPr>
              <a:t>дојде</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брзо</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брзо</a:t>
            </a:r>
            <a:r>
              <a:rPr lang="en-US" sz="1800" kern="0" dirty="0">
                <a:solidFill>
                  <a:srgbClr val="2E2D2A"/>
                </a:solidFill>
                <a:latin typeface="+mn-lt"/>
                <a:ea typeface="Times New Roman" panose="02020603050405020304" pitchFamily="18" charset="0"/>
              </a:rPr>
              <a:t> и ќе </a:t>
            </a:r>
            <a:r>
              <a:rPr lang="en-US" sz="1800" kern="0" dirty="0" err="1">
                <a:solidFill>
                  <a:srgbClr val="2E2D2A"/>
                </a:solidFill>
                <a:latin typeface="+mn-lt"/>
                <a:ea typeface="Times New Roman" panose="02020603050405020304" pitchFamily="18" charset="0"/>
              </a:rPr>
              <a:t>му</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стави</a:t>
            </a:r>
            <a:r>
              <a:rPr lang="en-US" sz="1800" kern="0" dirty="0">
                <a:solidFill>
                  <a:srgbClr val="2E2D2A"/>
                </a:solidFill>
                <a:latin typeface="+mn-lt"/>
                <a:ea typeface="Times New Roman" panose="02020603050405020304" pitchFamily="18" charset="0"/>
              </a:rPr>
              <a:t> </a:t>
            </a:r>
            <a:r>
              <a:rPr lang="en-US" sz="1800" kern="0" dirty="0" err="1">
                <a:solidFill>
                  <a:srgbClr val="2E2D2A"/>
                </a:solidFill>
                <a:latin typeface="+mn-lt"/>
                <a:ea typeface="Times New Roman" panose="02020603050405020304" pitchFamily="18" charset="0"/>
              </a:rPr>
              <a:t>вето</a:t>
            </a:r>
            <a:r>
              <a:rPr lang="en-US" sz="1800" kern="0" dirty="0">
                <a:solidFill>
                  <a:srgbClr val="2E2D2A"/>
                </a:solidFill>
                <a:latin typeface="+mn-lt"/>
                <a:ea typeface="Times New Roman" panose="02020603050405020304" pitchFamily="18" charset="0"/>
              </a:rPr>
              <a:t>!</a:t>
            </a:r>
            <a:endParaRPr lang="mk-MK" sz="1800" kern="0" dirty="0">
              <a:solidFill>
                <a:srgbClr val="2E2D2A"/>
              </a:solidFill>
              <a:latin typeface="+mn-lt"/>
              <a:ea typeface="Times New Roman" panose="02020603050405020304" pitchFamily="18" charset="0"/>
            </a:endParaRPr>
          </a:p>
          <a:p>
            <a:pPr algn="just">
              <a:buNone/>
            </a:pPr>
            <a:r>
              <a:rPr lang="mk-MK" sz="1800" kern="0" dirty="0">
                <a:solidFill>
                  <a:srgbClr val="4D4D4D"/>
                </a:solidFill>
                <a:ea typeface="Times New Roman" panose="02020603050405020304" pitchFamily="18" charset="0"/>
                <a:cs typeface="Times New Roman" panose="02020603050405020304" pitchFamily="18" charset="0"/>
              </a:rPr>
              <a:t>  Ќопиќ:</a:t>
            </a:r>
            <a:r>
              <a:rPr lang="ru-RU" sz="1800" b="0" i="0" dirty="0">
                <a:solidFill>
                  <a:srgbClr val="303030"/>
                </a:solidFill>
                <a:effectLst/>
              </a:rPr>
              <a:t> „Овећа вила, са свих страна ограђена зидом и отворена само према мору, прибила се уз распуцао стрм камењар. Једва је видим од борова и чемпреса. Грађена је за вријеме старе, труле, ненародне… итд. Југославије.“</a:t>
            </a:r>
          </a:p>
          <a:p>
            <a:pPr>
              <a:buNone/>
            </a:pPr>
            <a:br>
              <a:rPr lang="ru-RU" sz="1600" dirty="0"/>
            </a:br>
            <a:endParaRPr lang="mk-MK" sz="1800" kern="0" dirty="0">
              <a:solidFill>
                <a:srgbClr val="4D4D4D"/>
              </a:solidFill>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6327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1134-7319-C2C3-55D0-8117F8EDDD9B}"/>
              </a:ext>
            </a:extLst>
          </p:cNvPr>
          <p:cNvSpPr>
            <a:spLocks noGrp="1"/>
          </p:cNvSpPr>
          <p:nvPr>
            <p:ph type="title"/>
          </p:nvPr>
        </p:nvSpPr>
        <p:spPr/>
        <p:txBody>
          <a:bodyPr/>
          <a:lstStyle/>
          <a:p>
            <a:r>
              <a:rPr lang="mk-MK" dirty="0">
                <a:latin typeface="Times New Roman" panose="02020603050405020304" pitchFamily="18" charset="0"/>
                <a:cs typeface="Times New Roman" panose="02020603050405020304" pitchFamily="18" charset="0"/>
              </a:rPr>
              <a:t>                   </a:t>
            </a:r>
            <a:r>
              <a:rPr lang="mk-MK" b="1" dirty="0">
                <a:latin typeface="Times New Roman" panose="02020603050405020304" pitchFamily="18" charset="0"/>
                <a:cs typeface="Times New Roman" panose="02020603050405020304" pitchFamily="18" charset="0"/>
              </a:rPr>
              <a:t>БЛАГОДАРАМ</a:t>
            </a:r>
            <a:r>
              <a:rPr lang="mk-MK"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5F13223D-AD4A-1CDE-9BA0-25F0321FA2AC}"/>
              </a:ext>
            </a:extLst>
          </p:cNvPr>
          <p:cNvSpPr>
            <a:spLocks noGrp="1"/>
          </p:cNvSpPr>
          <p:nvPr>
            <p:ph idx="1"/>
          </p:nvPr>
        </p:nvSpPr>
        <p:spPr>
          <a:xfrm flipH="1">
            <a:off x="746447" y="1845734"/>
            <a:ext cx="5677369" cy="4023360"/>
          </a:xfrm>
        </p:spPr>
        <p:txBody>
          <a:bodyPr/>
          <a:lstStyle/>
          <a:p>
            <a:endParaRPr lang="mk-MK" sz="1800"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endParaRPr>
          </a:p>
          <a:p>
            <a:endParaRPr lang="mk-MK" sz="1800" dirty="0">
              <a:solidFill>
                <a:srgbClr val="211D1E"/>
              </a:solidFill>
              <a:latin typeface="Calibri" panose="020F0502020204030204" pitchFamily="34" charset="0"/>
              <a:ea typeface="Calibri" panose="020F0502020204030204" pitchFamily="34" charset="0"/>
              <a:cs typeface="Times New Roman" panose="02020603050405020304" pitchFamily="18" charset="0"/>
            </a:endParaRPr>
          </a:p>
          <a:p>
            <a:endParaRPr lang="mk-MK" sz="1800"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endParaRPr>
          </a:p>
          <a:p>
            <a:r>
              <a:rPr lang="mk-MK" sz="1800"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rPr>
              <a:t>„Пред да почнеш да пишуваш, замисли дека веќе поминале педесет години и дека не си жив ниту ти, ниту оние кои денес те сослушуваат, а некој го чита твоите дела. Пишувај така за да не ти биде срам пред тој непознат човек од иднината“</a:t>
            </a:r>
            <a:endParaRPr lang="en-US" dirty="0"/>
          </a:p>
        </p:txBody>
      </p:sp>
      <p:pic>
        <p:nvPicPr>
          <p:cNvPr id="5122" name="Picture 2" descr="Јус-поет, илустрација на Дармар">
            <a:extLst>
              <a:ext uri="{FF2B5EF4-FFF2-40B4-BE49-F238E27FC236}">
                <a16:creationId xmlns:a16="http://schemas.microsoft.com/office/drawing/2014/main" id="{F4F86E55-2B7D-8A1F-AC9E-14D41A75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027" y="1737360"/>
            <a:ext cx="4347443" cy="430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9C2E-5BEC-401C-8173-BC6F38BDCF33}"/>
              </a:ext>
            </a:extLst>
          </p:cNvPr>
          <p:cNvSpPr>
            <a:spLocks noGrp="1"/>
          </p:cNvSpPr>
          <p:nvPr>
            <p:ph type="title"/>
          </p:nvPr>
        </p:nvSpPr>
        <p:spPr>
          <a:xfrm>
            <a:off x="5495731" y="1362269"/>
            <a:ext cx="3303037" cy="382553"/>
          </a:xfrm>
        </p:spPr>
        <p:txBody>
          <a:bodyPr>
            <a:noAutofit/>
          </a:bodyPr>
          <a:lstStyle/>
          <a:p>
            <a:r>
              <a:rPr lang="mk-MK" sz="1800" b="1" dirty="0">
                <a:effectLst/>
                <a:latin typeface="Times New Roman" panose="02020603050405020304" pitchFamily="18" charset="0"/>
                <a:ea typeface="Calibri" panose="020F0502020204030204" pitchFamily="34" charset="0"/>
              </a:rPr>
              <a:t>                       </a:t>
            </a:r>
            <a:br>
              <a:rPr lang="mk-MK" sz="1800" b="1" dirty="0">
                <a:effectLst/>
                <a:latin typeface="Times New Roman" panose="02020603050405020304" pitchFamily="18" charset="0"/>
                <a:ea typeface="Calibri" panose="020F0502020204030204" pitchFamily="34" charset="0"/>
              </a:rPr>
            </a:br>
            <a:endParaRPr lang="en-US" sz="1800" dirty="0"/>
          </a:p>
        </p:txBody>
      </p:sp>
      <p:sp>
        <p:nvSpPr>
          <p:cNvPr id="3" name="Content Placeholder 2">
            <a:extLst>
              <a:ext uri="{FF2B5EF4-FFF2-40B4-BE49-F238E27FC236}">
                <a16:creationId xmlns:a16="http://schemas.microsoft.com/office/drawing/2014/main" id="{06911424-7761-AEFF-65C6-4D36C23EC5C8}"/>
              </a:ext>
            </a:extLst>
          </p:cNvPr>
          <p:cNvSpPr>
            <a:spLocks noGrp="1"/>
          </p:cNvSpPr>
          <p:nvPr>
            <p:ph idx="1"/>
          </p:nvPr>
        </p:nvSpPr>
        <p:spPr>
          <a:xfrm>
            <a:off x="93305" y="1959429"/>
            <a:ext cx="6002695" cy="4105608"/>
          </a:xfrm>
        </p:spPr>
        <p:txBody>
          <a:bodyPr>
            <a:normAutofit/>
          </a:bodyPr>
          <a:lstStyle/>
          <a:p>
            <a:pPr algn="just"/>
            <a:r>
              <a:rPr lang="mk-MK" sz="2400"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rPr>
              <a:t>Со сатиричниот текст </a:t>
            </a:r>
            <a:r>
              <a:rPr lang="mk-MK" sz="2400" dirty="0">
                <a:solidFill>
                  <a:srgbClr val="181818"/>
                </a:solidFill>
                <a:effectLst/>
                <a:latin typeface="Calibri" panose="020F0502020204030204" pitchFamily="34" charset="0"/>
                <a:ea typeface="Calibri" panose="020F0502020204030204" pitchFamily="34" charset="0"/>
                <a:cs typeface="Times New Roman" panose="02020603050405020304" pitchFamily="18" charset="0"/>
              </a:rPr>
              <a:t>„Еретичка приказна“, објавен 1950 г. во тогашниот сатиричен весник </a:t>
            </a:r>
            <a:r>
              <a:rPr lang="mk-MK" sz="2400" i="1" dirty="0">
                <a:solidFill>
                  <a:srgbClr val="181818"/>
                </a:solidFill>
                <a:effectLst/>
                <a:latin typeface="Calibri" panose="020F0502020204030204" pitchFamily="34" charset="0"/>
                <a:ea typeface="Calibri" panose="020F0502020204030204" pitchFamily="34" charset="0"/>
                <a:cs typeface="Times New Roman" panose="02020603050405020304" pitchFamily="18" charset="0"/>
              </a:rPr>
              <a:t>Јеж</a:t>
            </a:r>
            <a:r>
              <a:rPr lang="mk-MK" sz="2400" dirty="0">
                <a:solidFill>
                  <a:srgbClr val="181818"/>
                </a:solidFill>
                <a:effectLst/>
                <a:latin typeface="Calibri" panose="020F0502020204030204" pitchFamily="34" charset="0"/>
                <a:ea typeface="Calibri" panose="020F0502020204030204" pitchFamily="34" charset="0"/>
                <a:cs typeface="Times New Roman" panose="02020603050405020304" pitchFamily="18" charset="0"/>
              </a:rPr>
              <a:t>, </a:t>
            </a:r>
            <a:r>
              <a:rPr lang="mk-MK" sz="2400"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rPr>
              <a:t>Бранко Ќопиќ го обезбеди местото на пионер во југословенската повоена сатирична литература. П</a:t>
            </a:r>
            <a:r>
              <a:rPr lang="mk-MK" sz="2400" dirty="0">
                <a:solidFill>
                  <a:srgbClr val="181818"/>
                </a:solidFill>
                <a:effectLst/>
                <a:latin typeface="Calibri" panose="020F0502020204030204" pitchFamily="34" charset="0"/>
                <a:ea typeface="Calibri" panose="020F0502020204030204" pitchFamily="34" charset="0"/>
                <a:cs typeface="Times New Roman" panose="02020603050405020304" pitchFamily="18" charset="0"/>
              </a:rPr>
              <a:t>одоцна и во македонската литература, во сатиричниот весник </a:t>
            </a:r>
            <a:r>
              <a:rPr lang="mk-MK" sz="2400" i="1" dirty="0">
                <a:solidFill>
                  <a:srgbClr val="181818"/>
                </a:solidFill>
                <a:effectLst/>
                <a:latin typeface="Calibri" panose="020F0502020204030204" pitchFamily="34" charset="0"/>
                <a:ea typeface="Calibri" panose="020F0502020204030204" pitchFamily="34" charset="0"/>
                <a:cs typeface="Times New Roman" panose="02020603050405020304" pitchFamily="18" charset="0"/>
              </a:rPr>
              <a:t>Остен</a:t>
            </a:r>
            <a:r>
              <a:rPr lang="mk-MK" sz="2400" dirty="0">
                <a:solidFill>
                  <a:srgbClr val="181818"/>
                </a:solidFill>
                <a:effectLst/>
                <a:latin typeface="Calibri" panose="020F0502020204030204" pitchFamily="34" charset="0"/>
                <a:ea typeface="Calibri" panose="020F0502020204030204" pitchFamily="34" charset="0"/>
                <a:cs typeface="Times New Roman" panose="02020603050405020304" pitchFamily="18" charset="0"/>
              </a:rPr>
              <a:t> се појавува Ацо Шопов со сатирична песна „Јус-градација“, 1967 г., што потоа е дел од сатиричната збирка „Јус-универзум“, објавена 1968 г</a:t>
            </a:r>
            <a:endParaRPr lang="en-US" sz="2400" dirty="0"/>
          </a:p>
        </p:txBody>
      </p:sp>
      <p:pic>
        <p:nvPicPr>
          <p:cNvPr id="4" name="Picture 3">
            <a:extLst>
              <a:ext uri="{FF2B5EF4-FFF2-40B4-BE49-F238E27FC236}">
                <a16:creationId xmlns:a16="http://schemas.microsoft.com/office/drawing/2014/main" id="{98FF2840-2259-2DFE-C9AE-FA31BD3D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988" y="1744822"/>
            <a:ext cx="1856792" cy="2718343"/>
          </a:xfrm>
          <a:prstGeom prst="rect">
            <a:avLst/>
          </a:prstGeom>
        </p:spPr>
      </p:pic>
      <p:pic>
        <p:nvPicPr>
          <p:cNvPr id="8" name="Picture 7">
            <a:extLst>
              <a:ext uri="{FF2B5EF4-FFF2-40B4-BE49-F238E27FC236}">
                <a16:creationId xmlns:a16="http://schemas.microsoft.com/office/drawing/2014/main" id="{9483D5FF-F772-6F0E-2ED6-84FC1B9F2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768" y="2047880"/>
            <a:ext cx="1929784" cy="2762240"/>
          </a:xfrm>
          <a:prstGeom prst="rect">
            <a:avLst/>
          </a:prstGeom>
        </p:spPr>
      </p:pic>
    </p:spTree>
    <p:extLst>
      <p:ext uri="{BB962C8B-B14F-4D97-AF65-F5344CB8AC3E}">
        <p14:creationId xmlns:p14="http://schemas.microsoft.com/office/powerpoint/2010/main" val="287711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8FDD-F5FF-C92D-CCFC-40D528C06809}"/>
              </a:ext>
            </a:extLst>
          </p:cNvPr>
          <p:cNvSpPr>
            <a:spLocks noGrp="1"/>
          </p:cNvSpPr>
          <p:nvPr>
            <p:ph type="title"/>
          </p:nvPr>
        </p:nvSpPr>
        <p:spPr>
          <a:xfrm>
            <a:off x="1685108" y="193296"/>
            <a:ext cx="10058400" cy="366540"/>
          </a:xfrm>
        </p:spPr>
        <p:txBody>
          <a:bodyPr>
            <a:normAutofit/>
          </a:bodyPr>
          <a:lstStyle/>
          <a:p>
            <a:r>
              <a:rPr lang="mk-MK" sz="1800" b="1" dirty="0">
                <a:effectLst/>
                <a:latin typeface="Calibri" panose="020F0502020204030204" pitchFamily="34" charset="0"/>
                <a:ea typeface="Calibri" panose="020F0502020204030204" pitchFamily="34" charset="0"/>
                <a:cs typeface="Times New Roman" panose="02020603050405020304" pitchFamily="18" charset="0"/>
              </a:rPr>
              <a:t>„Еретичката приказна“</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C92E02-6A4F-4DFF-0C50-7D661337CC7D}"/>
              </a:ext>
            </a:extLst>
          </p:cNvPr>
          <p:cNvSpPr>
            <a:spLocks noGrp="1"/>
          </p:cNvSpPr>
          <p:nvPr>
            <p:ph idx="1"/>
          </p:nvPr>
        </p:nvSpPr>
        <p:spPr>
          <a:xfrm>
            <a:off x="378823" y="466530"/>
            <a:ext cx="10058400" cy="5029339"/>
          </a:xfrm>
        </p:spPr>
        <p:txBody>
          <a:bodyPr>
            <a:noAutofit/>
          </a:bodyPr>
          <a:lstStyle/>
          <a:p>
            <a:pPr marL="0" indent="0" algn="just">
              <a:lnSpc>
                <a:spcPct val="100000"/>
              </a:lnSpc>
              <a:spcBef>
                <a:spcPts val="0"/>
              </a:spcBef>
              <a:spcAft>
                <a:spcPts val="0"/>
              </a:spcAft>
              <a:buNone/>
            </a:pPr>
            <a:r>
              <a:rPr lang="mk-MK" sz="1800" dirty="0">
                <a:effectLst/>
                <a:latin typeface="Calibri" panose="020F0502020204030204" pitchFamily="34" charset="0"/>
                <a:ea typeface="Calibri" panose="020F0502020204030204" pitchFamily="34" charset="0"/>
                <a:cs typeface="Times New Roman" panose="02020603050405020304" pitchFamily="18" charset="0"/>
              </a:rPr>
              <a:t>Јосип Броз Тито, ја искритикувал „Еретичка приказна“,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mk-MK" sz="1800" dirty="0">
                <a:effectLst/>
                <a:latin typeface="Calibri" panose="020F0502020204030204" pitchFamily="34" charset="0"/>
                <a:ea typeface="Calibri" panose="020F0502020204030204" pitchFamily="34" charset="0"/>
                <a:cs typeface="Times New Roman" panose="02020603050405020304" pitchFamily="18" charset="0"/>
              </a:rPr>
              <a:t>анализирајќи ја на конгресот на АФЖ, велејќи дека авторот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mk-MK" sz="1800" dirty="0">
                <a:effectLst/>
                <a:latin typeface="Calibri" panose="020F0502020204030204" pitchFamily="34" charset="0"/>
                <a:ea typeface="Calibri" panose="020F0502020204030204" pitchFamily="34" charset="0"/>
                <a:cs typeface="Times New Roman" panose="02020603050405020304" pitchFamily="18" charset="0"/>
              </a:rPr>
              <a:t> „заглибил“ и дека „нема да дозволиме таква сатира,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r>
              <a:rPr lang="mk-MK" sz="1800" dirty="0">
                <a:effectLst/>
                <a:ea typeface="Calibri" panose="020F0502020204030204" pitchFamily="34" charset="0"/>
                <a:cs typeface="Times New Roman" panose="02020603050405020304" pitchFamily="18" charset="0"/>
              </a:rPr>
              <a:t>и нема да ја оставиме без одговор“</a:t>
            </a:r>
            <a:r>
              <a:rPr lang="en-US" sz="1800" dirty="0">
                <a:effectLst/>
                <a:ea typeface="Calibri" panose="020F0502020204030204" pitchFamily="34" charset="0"/>
                <a:cs typeface="Times New Roman" panose="02020603050405020304" pitchFamily="18" charset="0"/>
              </a:rPr>
              <a:t>.</a:t>
            </a:r>
          </a:p>
          <a:p>
            <a:pPr marL="0" indent="0">
              <a:lnSpc>
                <a:spcPct val="100000"/>
              </a:lnSpc>
              <a:spcBef>
                <a:spcPts val="0"/>
              </a:spcBef>
              <a:spcAft>
                <a:spcPts val="0"/>
              </a:spcAft>
              <a:buNone/>
            </a:pPr>
            <a:endParaRPr lang="en-US" sz="1800" dirty="0">
              <a:cs typeface="Times New Roman" panose="02020603050405020304" pitchFamily="18" charset="0"/>
            </a:endParaRPr>
          </a:p>
          <a:p>
            <a:pPr>
              <a:lnSpc>
                <a:spcPct val="100000"/>
              </a:lnSpc>
              <a:spcBef>
                <a:spcPts val="0"/>
              </a:spcBef>
              <a:spcAft>
                <a:spcPts val="0"/>
              </a:spcAft>
              <a:buNone/>
            </a:pPr>
            <a:r>
              <a:rPr lang="mk-MK" sz="1800" kern="0" dirty="0">
                <a:solidFill>
                  <a:srgbClr val="211D1E"/>
                </a:solidFill>
                <a:effectLst/>
                <a:ea typeface="Times New Roman" panose="02020603050405020304" pitchFamily="18" charset="0"/>
                <a:cs typeface="Times New Roman" panose="02020603050405020304" pitchFamily="18" charset="0"/>
              </a:rPr>
              <a:t>Tito ga je javno kritikovao na Tre</a:t>
            </a:r>
            <a:r>
              <a:rPr lang="mk-MK" sz="1800" kern="0" dirty="0">
                <a:solidFill>
                  <a:srgbClr val="211D1E"/>
                </a:solidFill>
                <a:effectLst/>
                <a:ea typeface="Times New Roman" panose="02020603050405020304" pitchFamily="18" charset="0"/>
                <a:cs typeface="Calibri" panose="020F0502020204030204" pitchFamily="34" charset="0"/>
              </a:rPr>
              <a:t>ć</a:t>
            </a:r>
            <a:r>
              <a:rPr lang="mk-MK" sz="1800" kern="0" dirty="0">
                <a:solidFill>
                  <a:srgbClr val="211D1E"/>
                </a:solidFill>
                <a:effectLst/>
                <a:ea typeface="Times New Roman" panose="02020603050405020304" pitchFamily="18" charset="0"/>
                <a:cs typeface="Times New Roman" panose="02020603050405020304" pitchFamily="18" charset="0"/>
              </a:rPr>
              <a:t>em kongresu AF</a:t>
            </a:r>
            <a:r>
              <a:rPr lang="mk-MK" sz="1800" kern="0" dirty="0">
                <a:solidFill>
                  <a:srgbClr val="211D1E"/>
                </a:solidFill>
                <a:effectLst/>
                <a:ea typeface="Times New Roman" panose="02020603050405020304" pitchFamily="18" charset="0"/>
                <a:cs typeface="Calibri" panose="020F0502020204030204" pitchFamily="34" charset="0"/>
              </a:rPr>
              <a:t>Ž</a:t>
            </a:r>
            <a:r>
              <a:rPr lang="mk-MK" sz="1800" kern="0" dirty="0">
                <a:solidFill>
                  <a:srgbClr val="211D1E"/>
                </a:solidFill>
                <a:effectLst/>
                <a:ea typeface="Times New Roman" panose="02020603050405020304" pitchFamily="18" charset="0"/>
                <a:cs typeface="Times New Roman" panose="02020603050405020304" pitchFamily="18" charset="0"/>
              </a:rPr>
              <a:t>-ea re</a:t>
            </a:r>
            <a:r>
              <a:rPr lang="mk-MK" sz="1800" kern="0" dirty="0">
                <a:solidFill>
                  <a:srgbClr val="211D1E"/>
                </a:solidFill>
                <a:effectLst/>
                <a:ea typeface="Times New Roman" panose="02020603050405020304" pitchFamily="18" charset="0"/>
                <a:cs typeface="Calibri" panose="020F0502020204030204" pitchFamily="34" charset="0"/>
              </a:rPr>
              <a:t>č</a:t>
            </a:r>
            <a:r>
              <a:rPr lang="mk-MK" sz="1800" kern="0" dirty="0">
                <a:solidFill>
                  <a:srgbClr val="211D1E"/>
                </a:solidFill>
                <a:effectLst/>
                <a:ea typeface="Times New Roman" panose="02020603050405020304" pitchFamily="18" charset="0"/>
                <a:cs typeface="Times New Roman" panose="02020603050405020304" pitchFamily="18" charset="0"/>
              </a:rPr>
              <a:t>ima:</a:t>
            </a:r>
            <a:endParaRPr lang="en-US" sz="1800" kern="100" dirty="0">
              <a:effectLst/>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1800" kern="0" dirty="0">
              <a:solidFill>
                <a:srgbClr val="211D1E"/>
              </a:solidFill>
              <a:effectLst/>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mk-MK" sz="1800" kern="0" dirty="0">
                <a:solidFill>
                  <a:srgbClr val="211D1E"/>
                </a:solidFill>
                <a:effectLst/>
                <a:ea typeface="Times New Roman" panose="02020603050405020304" pitchFamily="18" charset="0"/>
                <a:cs typeface="Times New Roman" panose="02020603050405020304" pitchFamily="18" charset="0"/>
              </a:rPr>
              <a:t>„On je uzeo </a:t>
            </a:r>
            <a:r>
              <a:rPr lang="mk-MK" sz="1800" kern="0" dirty="0">
                <a:solidFill>
                  <a:srgbClr val="211D1E"/>
                </a:solidFill>
                <a:effectLst/>
                <a:ea typeface="Times New Roman" panose="02020603050405020304" pitchFamily="18" charset="0"/>
                <a:cs typeface="Calibri" panose="020F0502020204030204" pitchFamily="34" charset="0"/>
              </a:rPr>
              <a:t>č</a:t>
            </a:r>
            <a:r>
              <a:rPr lang="mk-MK" sz="1800" kern="0" dirty="0">
                <a:solidFill>
                  <a:srgbClr val="211D1E"/>
                </a:solidFill>
                <a:effectLst/>
                <a:ea typeface="Times New Roman" panose="02020603050405020304" pitchFamily="18" charset="0"/>
                <a:cs typeface="Times New Roman" panose="02020603050405020304" pitchFamily="18" charset="0"/>
              </a:rPr>
              <a:t>itavo dru</a:t>
            </a:r>
            <a:r>
              <a:rPr lang="mk-MK" sz="1800" kern="0" dirty="0">
                <a:solidFill>
                  <a:srgbClr val="211D1E"/>
                </a:solidFill>
                <a:effectLst/>
                <a:ea typeface="Times New Roman" panose="02020603050405020304" pitchFamily="18" charset="0"/>
                <a:cs typeface="Calibri" panose="020F0502020204030204" pitchFamily="34" charset="0"/>
              </a:rPr>
              <a:t>š</a:t>
            </a:r>
            <a:r>
              <a:rPr lang="mk-MK" sz="1800" kern="0" dirty="0">
                <a:solidFill>
                  <a:srgbClr val="211D1E"/>
                </a:solidFill>
                <a:effectLst/>
                <a:ea typeface="Times New Roman" panose="02020603050405020304" pitchFamily="18" charset="0"/>
                <a:cs typeface="Times New Roman" panose="02020603050405020304" pitchFamily="18" charset="0"/>
              </a:rPr>
              <a:t>tvo i prikazao ga, odozgo do dole, kao negativno, </a:t>
            </a:r>
            <a:endParaRPr lang="en-US" sz="1800" kern="0" dirty="0">
              <a:solidFill>
                <a:srgbClr val="211D1E"/>
              </a:solidFill>
              <a:effectLst/>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mk-MK" sz="1800" kern="0" dirty="0">
                <a:solidFill>
                  <a:srgbClr val="211D1E"/>
                </a:solidFill>
                <a:effectLst/>
                <a:ea typeface="Times New Roman" panose="02020603050405020304" pitchFamily="18" charset="0"/>
                <a:cs typeface="Calibri" panose="020F0502020204030204" pitchFamily="34" charset="0"/>
              </a:rPr>
              <a:t>š</a:t>
            </a:r>
            <a:r>
              <a:rPr lang="mk-MK" sz="1800" kern="0" dirty="0">
                <a:solidFill>
                  <a:srgbClr val="211D1E"/>
                </a:solidFill>
                <a:effectLst/>
                <a:ea typeface="Times New Roman" panose="02020603050405020304" pitchFamily="18" charset="0"/>
                <a:cs typeface="Times New Roman" panose="02020603050405020304" pitchFamily="18" charset="0"/>
              </a:rPr>
              <a:t>to zna</a:t>
            </a:r>
            <a:r>
              <a:rPr lang="mk-MK" sz="1800" kern="0" dirty="0">
                <a:solidFill>
                  <a:srgbClr val="211D1E"/>
                </a:solidFill>
                <a:effectLst/>
                <a:ea typeface="Times New Roman" panose="02020603050405020304" pitchFamily="18" charset="0"/>
                <a:cs typeface="Calibri" panose="020F0502020204030204" pitchFamily="34" charset="0"/>
              </a:rPr>
              <a:t>č</a:t>
            </a:r>
            <a:r>
              <a:rPr lang="mk-MK" sz="1800" kern="0" dirty="0">
                <a:solidFill>
                  <a:srgbClr val="211D1E"/>
                </a:solidFill>
                <a:effectLst/>
                <a:ea typeface="Times New Roman" panose="02020603050405020304" pitchFamily="18" charset="0"/>
                <a:cs typeface="Times New Roman" panose="02020603050405020304" pitchFamily="18" charset="0"/>
              </a:rPr>
              <a:t>i da ga treba slistiti. Takvu satiru mi ne</a:t>
            </a:r>
            <a:r>
              <a:rPr lang="mk-MK" sz="1800" kern="0" dirty="0">
                <a:solidFill>
                  <a:srgbClr val="211D1E"/>
                </a:solidFill>
                <a:effectLst/>
                <a:ea typeface="Times New Roman" panose="02020603050405020304" pitchFamily="18" charset="0"/>
                <a:cs typeface="Calibri" panose="020F0502020204030204" pitchFamily="34" charset="0"/>
              </a:rPr>
              <a:t>ć</a:t>
            </a:r>
            <a:r>
              <a:rPr lang="mk-MK" sz="1800" kern="0" dirty="0">
                <a:solidFill>
                  <a:srgbClr val="211D1E"/>
                </a:solidFill>
                <a:effectLst/>
                <a:ea typeface="Times New Roman" panose="02020603050405020304" pitchFamily="18" charset="0"/>
                <a:cs typeface="Times New Roman" panose="02020603050405020304" pitchFamily="18" charset="0"/>
              </a:rPr>
              <a:t>emo dozvoliti </a:t>
            </a:r>
            <a:endParaRPr lang="en-US" sz="1800" kern="0" dirty="0">
              <a:solidFill>
                <a:srgbClr val="211D1E"/>
              </a:solidFill>
              <a:effectLst/>
              <a:ea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mk-MK" sz="1800" kern="0" dirty="0">
                <a:solidFill>
                  <a:srgbClr val="211D1E"/>
                </a:solidFill>
                <a:effectLst/>
                <a:ea typeface="Times New Roman" panose="02020603050405020304" pitchFamily="18" charset="0"/>
                <a:cs typeface="Times New Roman" panose="02020603050405020304" pitchFamily="18" charset="0"/>
              </a:rPr>
              <a:t>i ostaviti je bez odgovora. Njemu treba javno odgovoriti i kazati jedanput</a:t>
            </a:r>
            <a:endParaRPr lang="en-US" sz="1800" kern="0" dirty="0">
              <a:solidFill>
                <a:srgbClr val="211D1E"/>
              </a:solidFill>
              <a:effectLst/>
              <a:ea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mk-MK" sz="1800" kern="0" dirty="0">
                <a:solidFill>
                  <a:srgbClr val="211D1E"/>
                </a:solidFill>
                <a:effectLst/>
                <a:ea typeface="Times New Roman" panose="02020603050405020304" pitchFamily="18" charset="0"/>
                <a:cs typeface="Times New Roman" panose="02020603050405020304" pitchFamily="18" charset="0"/>
              </a:rPr>
              <a:t> i zauvek da neprijateljske satire, koje idu za tim da razbijaju na</a:t>
            </a:r>
            <a:r>
              <a:rPr lang="mk-MK" sz="1800" kern="0" dirty="0">
                <a:solidFill>
                  <a:srgbClr val="211D1E"/>
                </a:solidFill>
                <a:effectLst/>
                <a:ea typeface="Times New Roman" panose="02020603050405020304" pitchFamily="18" charset="0"/>
                <a:cs typeface="Calibri" panose="020F0502020204030204" pitchFamily="34" charset="0"/>
              </a:rPr>
              <a:t>š</a:t>
            </a:r>
            <a:r>
              <a:rPr lang="mk-MK" sz="1800" kern="0" dirty="0">
                <a:solidFill>
                  <a:srgbClr val="211D1E"/>
                </a:solidFill>
                <a:effectLst/>
                <a:ea typeface="Times New Roman" panose="02020603050405020304" pitchFamily="18" charset="0"/>
                <a:cs typeface="Times New Roman" panose="02020603050405020304" pitchFamily="18" charset="0"/>
              </a:rPr>
              <a:t>e jedinstvo,</a:t>
            </a:r>
            <a:endParaRPr lang="en-US" sz="1800" kern="0" dirty="0">
              <a:solidFill>
                <a:srgbClr val="211D1E"/>
              </a:solidFill>
              <a:effectLst/>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mk-MK" sz="1800" kern="0" dirty="0">
                <a:solidFill>
                  <a:srgbClr val="211D1E"/>
                </a:solidFill>
                <a:effectLst/>
                <a:ea typeface="Times New Roman" panose="02020603050405020304" pitchFamily="18" charset="0"/>
                <a:cs typeface="Times New Roman" panose="02020603050405020304" pitchFamily="18" charset="0"/>
              </a:rPr>
              <a:t>ne</a:t>
            </a:r>
            <a:r>
              <a:rPr lang="mk-MK" sz="1800" kern="0" dirty="0">
                <a:solidFill>
                  <a:srgbClr val="211D1E"/>
                </a:solidFill>
                <a:effectLst/>
                <a:ea typeface="Times New Roman" panose="02020603050405020304" pitchFamily="18" charset="0"/>
                <a:cs typeface="Calibri" panose="020F0502020204030204" pitchFamily="34" charset="0"/>
              </a:rPr>
              <a:t>ć</a:t>
            </a:r>
            <a:r>
              <a:rPr lang="mk-MK" sz="1800" kern="0" dirty="0">
                <a:solidFill>
                  <a:srgbClr val="211D1E"/>
                </a:solidFill>
                <a:effectLst/>
                <a:ea typeface="Times New Roman" panose="02020603050405020304" pitchFamily="18" charset="0"/>
                <a:cs typeface="Times New Roman" panose="02020603050405020304" pitchFamily="18" charset="0"/>
              </a:rPr>
              <a:t>emo dozvoliti...Njegova je stvar da uvidi svoje gre</a:t>
            </a:r>
            <a:r>
              <a:rPr lang="mk-MK" sz="1800" kern="0" dirty="0">
                <a:solidFill>
                  <a:srgbClr val="211D1E"/>
                </a:solidFill>
                <a:effectLst/>
                <a:ea typeface="Times New Roman" panose="02020603050405020304" pitchFamily="18" charset="0"/>
                <a:cs typeface="Calibri" panose="020F0502020204030204" pitchFamily="34" charset="0"/>
              </a:rPr>
              <a:t>š</a:t>
            </a:r>
            <a:r>
              <a:rPr lang="mk-MK" sz="1800" kern="0" dirty="0">
                <a:solidFill>
                  <a:srgbClr val="211D1E"/>
                </a:solidFill>
                <a:effectLst/>
                <a:ea typeface="Times New Roman" panose="02020603050405020304" pitchFamily="18" charset="0"/>
                <a:cs typeface="Times New Roman" panose="02020603050405020304" pitchFamily="18" charset="0"/>
              </a:rPr>
              <a:t>ke i da krene putem kojim idu na</a:t>
            </a:r>
            <a:r>
              <a:rPr lang="mk-MK" sz="1800" kern="0" dirty="0">
                <a:solidFill>
                  <a:srgbClr val="211D1E"/>
                </a:solidFill>
                <a:effectLst/>
                <a:ea typeface="Times New Roman" panose="02020603050405020304" pitchFamily="18" charset="0"/>
                <a:cs typeface="Calibri" panose="020F0502020204030204" pitchFamily="34" charset="0"/>
              </a:rPr>
              <a:t>š</a:t>
            </a:r>
            <a:r>
              <a:rPr lang="mk-MK" sz="1800" kern="0" dirty="0">
                <a:solidFill>
                  <a:srgbClr val="211D1E"/>
                </a:solidFill>
                <a:effectLst/>
                <a:ea typeface="Times New Roman" panose="02020603050405020304" pitchFamily="18" charset="0"/>
                <a:cs typeface="Times New Roman" panose="02020603050405020304" pitchFamily="18" charset="0"/>
              </a:rPr>
              <a:t>i socijalisti</a:t>
            </a:r>
            <a:r>
              <a:rPr lang="mk-MK" sz="1800" kern="0" dirty="0">
                <a:solidFill>
                  <a:srgbClr val="211D1E"/>
                </a:solidFill>
                <a:effectLst/>
                <a:ea typeface="Times New Roman" panose="02020603050405020304" pitchFamily="18" charset="0"/>
                <a:cs typeface="Calibri" panose="020F0502020204030204" pitchFamily="34" charset="0"/>
              </a:rPr>
              <a:t>č</a:t>
            </a:r>
            <a:r>
              <a:rPr lang="mk-MK" sz="1800" kern="0" dirty="0">
                <a:solidFill>
                  <a:srgbClr val="211D1E"/>
                </a:solidFill>
                <a:effectLst/>
                <a:ea typeface="Times New Roman" panose="02020603050405020304" pitchFamily="18" charset="0"/>
                <a:cs typeface="Times New Roman" panose="02020603050405020304" pitchFamily="18" charset="0"/>
              </a:rPr>
              <a:t>ki knji</a:t>
            </a:r>
            <a:r>
              <a:rPr lang="mk-MK" sz="1800" kern="0" dirty="0">
                <a:solidFill>
                  <a:srgbClr val="211D1E"/>
                </a:solidFill>
                <a:effectLst/>
                <a:ea typeface="Times New Roman" panose="02020603050405020304" pitchFamily="18" charset="0"/>
                <a:cs typeface="Calibri" panose="020F0502020204030204" pitchFamily="34" charset="0"/>
              </a:rPr>
              <a:t>ž</a:t>
            </a:r>
            <a:r>
              <a:rPr lang="mk-MK" sz="1800" kern="0" dirty="0">
                <a:solidFill>
                  <a:srgbClr val="211D1E"/>
                </a:solidFill>
                <a:effectLst/>
                <a:ea typeface="Times New Roman" panose="02020603050405020304" pitchFamily="18" charset="0"/>
                <a:cs typeface="Times New Roman" panose="02020603050405020304" pitchFamily="18" charset="0"/>
              </a:rPr>
              <a:t>evnici”, izrekao je Tito.</a:t>
            </a:r>
            <a:endParaRPr lang="en-US" sz="1800" kern="100" dirty="0">
              <a:effectLst/>
              <a:ea typeface="Calibri" panose="020F0502020204030204" pitchFamily="34" charset="0"/>
              <a:cs typeface="Times New Roman" panose="02020603050405020304" pitchFamily="18" charset="0"/>
            </a:endParaRPr>
          </a:p>
          <a:p>
            <a:pPr marL="0" indent="0">
              <a:lnSpc>
                <a:spcPct val="100000"/>
              </a:lnSpc>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2FDA40B-8718-6FB5-0C63-2AB061905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845" y="114907"/>
            <a:ext cx="4111068" cy="3314093"/>
          </a:xfrm>
          <a:prstGeom prst="rect">
            <a:avLst/>
          </a:prstGeom>
        </p:spPr>
      </p:pic>
      <p:pic>
        <p:nvPicPr>
          <p:cNvPr id="7" name="Picture 6">
            <a:extLst>
              <a:ext uri="{FF2B5EF4-FFF2-40B4-BE49-F238E27FC236}">
                <a16:creationId xmlns:a16="http://schemas.microsoft.com/office/drawing/2014/main" id="{54D2ACEA-5D97-7A90-0FCD-638FA74FB6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90838"/>
            <a:ext cx="3581885" cy="2015802"/>
          </a:xfrm>
          <a:prstGeom prst="rect">
            <a:avLst/>
          </a:prstGeom>
          <a:noFill/>
          <a:ln>
            <a:noFill/>
          </a:ln>
        </p:spPr>
      </p:pic>
    </p:spTree>
    <p:extLst>
      <p:ext uri="{BB962C8B-B14F-4D97-AF65-F5344CB8AC3E}">
        <p14:creationId xmlns:p14="http://schemas.microsoft.com/office/powerpoint/2010/main" val="300450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4C3-582D-15B7-466D-ACAFF448D264}"/>
              </a:ext>
            </a:extLst>
          </p:cNvPr>
          <p:cNvSpPr>
            <a:spLocks noGrp="1"/>
          </p:cNvSpPr>
          <p:nvPr>
            <p:ph type="title"/>
          </p:nvPr>
        </p:nvSpPr>
        <p:spPr>
          <a:xfrm>
            <a:off x="1066800" y="480565"/>
            <a:ext cx="10058400" cy="5724292"/>
          </a:xfrm>
        </p:spPr>
        <p:txBody>
          <a:bodyPr>
            <a:normAutofit/>
          </a:bodyPr>
          <a:lstStyle/>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5D2FB01-A295-1E13-8B68-4276AA135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555" y="3342711"/>
            <a:ext cx="3201022" cy="2811799"/>
          </a:xfrm>
          <a:prstGeom prst="rect">
            <a:avLst/>
          </a:prstGeom>
        </p:spPr>
      </p:pic>
      <p:pic>
        <p:nvPicPr>
          <p:cNvPr id="10" name="Picture 9">
            <a:extLst>
              <a:ext uri="{FF2B5EF4-FFF2-40B4-BE49-F238E27FC236}">
                <a16:creationId xmlns:a16="http://schemas.microsoft.com/office/drawing/2014/main" id="{68374B8E-7C13-8410-C97A-2F4101E12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08" y="1192015"/>
            <a:ext cx="4630104" cy="3947082"/>
          </a:xfrm>
          <a:prstGeom prst="rect">
            <a:avLst/>
          </a:prstGeom>
        </p:spPr>
      </p:pic>
      <p:pic>
        <p:nvPicPr>
          <p:cNvPr id="12" name="Picture 11">
            <a:extLst>
              <a:ext uri="{FF2B5EF4-FFF2-40B4-BE49-F238E27FC236}">
                <a16:creationId xmlns:a16="http://schemas.microsoft.com/office/drawing/2014/main" id="{E01112DC-3C3E-8EED-B4EB-575F35904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203" y="1192015"/>
            <a:ext cx="4174600" cy="2453988"/>
          </a:xfrm>
          <a:prstGeom prst="rect">
            <a:avLst/>
          </a:prstGeom>
        </p:spPr>
      </p:pic>
      <p:sp>
        <p:nvSpPr>
          <p:cNvPr id="16" name="Content Placeholder 15">
            <a:extLst>
              <a:ext uri="{FF2B5EF4-FFF2-40B4-BE49-F238E27FC236}">
                <a16:creationId xmlns:a16="http://schemas.microsoft.com/office/drawing/2014/main" id="{AB54DE6E-BBFA-47F4-CAA3-5B1A14E953F5}"/>
              </a:ext>
            </a:extLst>
          </p:cNvPr>
          <p:cNvSpPr>
            <a:spLocks noGrp="1"/>
          </p:cNvSpPr>
          <p:nvPr>
            <p:ph idx="1"/>
          </p:nvPr>
        </p:nvSpPr>
        <p:spPr>
          <a:xfrm>
            <a:off x="8589524" y="5761447"/>
            <a:ext cx="3102635" cy="308612"/>
          </a:xfrm>
        </p:spPr>
        <p:txBody>
          <a:bodyPr>
            <a:normAutofit/>
          </a:bodyPr>
          <a:lstStyle/>
          <a:p>
            <a:r>
              <a:rPr lang="mk-MK" sz="1200" dirty="0">
                <a:effectLst/>
                <a:latin typeface="Times New Roman" panose="02020603050405020304" pitchFamily="18" charset="0"/>
                <a:ea typeface="Calibri" panose="020F0502020204030204" pitchFamily="34" charset="0"/>
                <a:cs typeface="Times New Roman" panose="02020603050405020304" pitchFamily="18" charset="0"/>
              </a:rPr>
              <a:t>Извор: </a:t>
            </a:r>
            <a:r>
              <a:rPr lang="en-US" sz="1200" dirty="0">
                <a:latin typeface="Times New Roman" panose="02020603050405020304" pitchFamily="18" charset="0"/>
                <a:cs typeface="Times New Roman" panose="02020603050405020304" pitchFamily="18" charset="0"/>
              </a:rPr>
              <a:t>https://www.instagram.com/poreklo_reci</a:t>
            </a:r>
            <a:endParaRPr lang="en-US" sz="1200" dirty="0"/>
          </a:p>
        </p:txBody>
      </p:sp>
      <p:sp>
        <p:nvSpPr>
          <p:cNvPr id="18" name="TextBox 17">
            <a:extLst>
              <a:ext uri="{FF2B5EF4-FFF2-40B4-BE49-F238E27FC236}">
                <a16:creationId xmlns:a16="http://schemas.microsoft.com/office/drawing/2014/main" id="{129D5142-3465-FCB8-A7FE-1AB611A3DD21}"/>
              </a:ext>
            </a:extLst>
          </p:cNvPr>
          <p:cNvSpPr txBox="1"/>
          <p:nvPr/>
        </p:nvSpPr>
        <p:spPr>
          <a:xfrm>
            <a:off x="946015" y="518824"/>
            <a:ext cx="6094378" cy="646331"/>
          </a:xfrm>
          <a:prstGeom prst="rect">
            <a:avLst/>
          </a:prstGeom>
          <a:noFill/>
        </p:spPr>
        <p:txBody>
          <a:bodyPr wrap="square">
            <a:spAutoFit/>
          </a:bodyPr>
          <a:lstStyle/>
          <a:p>
            <a:r>
              <a:rPr lang="mk-MK" b="1" dirty="0">
                <a:cs typeface="Times New Roman" panose="02020603050405020304" pitchFamily="18" charset="0"/>
              </a:rPr>
              <a:t>„Јус Универзум“, Ацо Шопов (збирка сатирични песни)</a:t>
            </a:r>
          </a:p>
          <a:p>
            <a:r>
              <a:rPr lang="mk-MK" b="1" dirty="0">
                <a:cs typeface="Times New Roman" panose="02020603050405020304" pitchFamily="18" charset="0"/>
              </a:rPr>
              <a:t>ШТО Е ЈУС? </a:t>
            </a:r>
            <a:endParaRPr lang="en-US" b="1" dirty="0"/>
          </a:p>
        </p:txBody>
      </p:sp>
    </p:spTree>
    <p:extLst>
      <p:ext uri="{BB962C8B-B14F-4D97-AF65-F5344CB8AC3E}">
        <p14:creationId xmlns:p14="http://schemas.microsoft.com/office/powerpoint/2010/main" val="237961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1344-B014-0328-1A2E-F56530FFD03A}"/>
              </a:ext>
            </a:extLst>
          </p:cNvPr>
          <p:cNvSpPr>
            <a:spLocks noGrp="1"/>
          </p:cNvSpPr>
          <p:nvPr>
            <p:ph type="title"/>
          </p:nvPr>
        </p:nvSpPr>
        <p:spPr>
          <a:xfrm>
            <a:off x="167951" y="1264596"/>
            <a:ext cx="9489232" cy="4958921"/>
          </a:xfrm>
        </p:spPr>
        <p:txBody>
          <a:bodyPr>
            <a:normAutofit fontScale="90000"/>
          </a:bodyPr>
          <a:lstStyle/>
          <a:p>
            <a:r>
              <a:rPr lang="mk-MK" sz="2000" u="none" strike="noStrike" kern="0" dirty="0">
                <a:solidFill>
                  <a:schemeClr val="tx1"/>
                </a:solidFill>
                <a:effectLst/>
                <a:latin typeface="+mn-lt"/>
                <a:ea typeface="Times New Roman" panose="02020603050405020304" pitchFamily="18" charset="0"/>
                <a:cs typeface="Times New Roman" panose="02020603050405020304" pitchFamily="18" charset="0"/>
              </a:rPr>
              <a:t>За „Јус универзум“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критиката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молчи</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br>
              <a:rPr lang="mk-MK" sz="2000" kern="0" dirty="0">
                <a:solidFill>
                  <a:schemeClr val="tx1"/>
                </a:solidFill>
                <a:effectLst/>
                <a:latin typeface="+mn-lt"/>
                <a:ea typeface="Times New Roman" panose="02020603050405020304" pitchFamily="18" charset="0"/>
                <a:cs typeface="Times New Roman" panose="02020603050405020304" pitchFamily="18" charset="0"/>
              </a:rPr>
            </a:br>
            <a:r>
              <a:rPr lang="en-US" sz="2000" kern="0" dirty="0" err="1">
                <a:solidFill>
                  <a:schemeClr val="tx1"/>
                </a:solidFill>
                <a:effectLst/>
                <a:latin typeface="+mn-lt"/>
                <a:ea typeface="Times New Roman" panose="02020603050405020304" pitchFamily="18" charset="0"/>
                <a:cs typeface="Times New Roman" panose="02020603050405020304" pitchFamily="18" charset="0"/>
              </a:rPr>
              <a:t>Во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времето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кога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Шопов</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ја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објавува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збирката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претставувало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вистински</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подвиг</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на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јавноста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и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литературата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да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им</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се</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дадат</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грст</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сатирични</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осила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од</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прва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рака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како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што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тоа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го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формулира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Миодраг</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Друговац</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во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рецензијата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mk-MK" sz="2000" kern="0" dirty="0">
                <a:solidFill>
                  <a:schemeClr val="tx1"/>
                </a:solidFill>
                <a:effectLst/>
                <a:latin typeface="+mn-lt"/>
                <a:ea typeface="Times New Roman" panose="02020603050405020304" pitchFamily="18" charset="0"/>
                <a:cs typeface="Times New Roman" panose="02020603050405020304" pitchFamily="18" charset="0"/>
              </a:rPr>
              <a:t>Ацо Шопов  „Јус универзум“</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веројатно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и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да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се</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пишува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за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оваа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книга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претставувало</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вистински</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подвиг</a:t>
            </a:r>
            <a:r>
              <a:rPr lang="en-US" sz="2000" kern="0" dirty="0">
                <a:solidFill>
                  <a:schemeClr val="tx1"/>
                </a:solidFill>
                <a:effectLst/>
                <a:latin typeface="+mn-lt"/>
                <a:ea typeface="Times New Roman" panose="02020603050405020304" pitchFamily="18" charset="0"/>
                <a:cs typeface="Times New Roman" panose="02020603050405020304" pitchFamily="18" charset="0"/>
              </a:rPr>
              <a:t>. Спомената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рецензија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на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Друговац</a:t>
            </a:r>
            <a:r>
              <a:rPr lang="en-US" sz="2000" kern="0" dirty="0">
                <a:solidFill>
                  <a:schemeClr val="tx1"/>
                </a:solidFill>
                <a:effectLst/>
                <a:latin typeface="+mn-lt"/>
                <a:ea typeface="Times New Roman" panose="02020603050405020304" pitchFamily="18" charset="0"/>
                <a:cs typeface="Times New Roman" panose="02020603050405020304" pitchFamily="18" charset="0"/>
              </a:rPr>
              <a:t> не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содржи</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повеќе</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од</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два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параграфа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и е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малку</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подолга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од</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онаа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на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Сретен</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Перовиќ</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кој</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chemeClr val="tx1"/>
                </a:solidFill>
                <a:effectLst/>
                <a:latin typeface="+mn-lt"/>
                <a:ea typeface="Times New Roman" panose="02020603050405020304" pitchFamily="18" charset="0"/>
                <a:cs typeface="Times New Roman" panose="02020603050405020304" pitchFamily="18" charset="0"/>
              </a:rPr>
              <a:t>наговестува</a:t>
            </a:r>
            <a:r>
              <a:rPr lang="en-US" sz="2000" kern="0" dirty="0">
                <a:solidFill>
                  <a:schemeClr val="tx1"/>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дека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би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било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интересно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оваа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збирка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сатирични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афоризми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поетска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форма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кои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претставуваат</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социолошко-психолошки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пројекции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нашето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време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нашите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читатели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можат</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ја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видат</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целост</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српскохрватски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јазик</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Личноста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Ацо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Шопов</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неа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е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осветлена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еден</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нов</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начин</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br>
              <a:rPr lang="mk-MK" sz="2000" kern="0" dirty="0">
                <a:solidFill>
                  <a:srgbClr val="000000"/>
                </a:solidFill>
                <a:effectLst/>
                <a:latin typeface="+mn-lt"/>
                <a:ea typeface="Times New Roman" panose="02020603050405020304" pitchFamily="18" charset="0"/>
                <a:cs typeface="Times New Roman" panose="02020603050405020304" pitchFamily="18" charset="0"/>
              </a:rPr>
            </a:br>
            <a:br>
              <a:rPr lang="en-US" sz="2000" kern="100" dirty="0">
                <a:effectLst/>
                <a:latin typeface="+mn-lt"/>
                <a:ea typeface="Calibri" panose="020F0502020204030204" pitchFamily="34" charset="0"/>
                <a:cs typeface="Times New Roman" panose="02020603050405020304" pitchFamily="18" charset="0"/>
              </a:rPr>
            </a:b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читателите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н</a:t>
            </a:r>
            <a:r>
              <a:rPr lang="mk-MK" sz="2000" kern="0" dirty="0">
                <a:solidFill>
                  <a:srgbClr val="000000"/>
                </a:solidFill>
                <a:effectLst/>
                <a:latin typeface="+mn-lt"/>
                <a:ea typeface="Times New Roman" panose="02020603050405020304" pitchFamily="18" charset="0"/>
                <a:cs typeface="Times New Roman" panose="02020603050405020304" pitchFamily="18" charset="0"/>
              </a:rPr>
              <a:t>икогаш не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ја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видоа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целост</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фрагментарно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ниту</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српскохрватски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ниту</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било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кој</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друг</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од</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јазиците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кои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зборуваа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тогашна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Југославија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a:t>
            </a:r>
            <a:br>
              <a:rPr lang="en-US" sz="2000" kern="100" dirty="0">
                <a:effectLst/>
                <a:latin typeface="+mn-lt"/>
                <a:ea typeface="Calibri" panose="020F0502020204030204" pitchFamily="34" charset="0"/>
                <a:cs typeface="Times New Roman" panose="02020603050405020304" pitchFamily="18" charset="0"/>
              </a:rPr>
            </a:b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За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волја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вистината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статијата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Друговац</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објавена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Вечер</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самиот</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почеток</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1969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година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оди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подлабоко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анализата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и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неа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тој</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книгата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ја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нарекува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огледало</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но</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 и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прирачник</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нашата</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општествена</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i="1" kern="0" dirty="0" err="1">
                <a:solidFill>
                  <a:srgbClr val="000000"/>
                </a:solidFill>
                <a:effectLst/>
                <a:latin typeface="+mn-lt"/>
                <a:ea typeface="Times New Roman" panose="02020603050405020304" pitchFamily="18" charset="0"/>
                <a:cs typeface="Times New Roman" panose="02020603050405020304" pitchFamily="18" charset="0"/>
              </a:rPr>
              <a:t>совест</a:t>
            </a:r>
            <a:r>
              <a:rPr lang="en-US" sz="2000" i="1" kern="0" dirty="0">
                <a:solidFill>
                  <a:srgbClr val="000000"/>
                </a:solidFill>
                <a:effectLst/>
                <a:latin typeface="+mn-lt"/>
                <a:ea typeface="Times New Roman" panose="02020603050405020304" pitchFamily="18" charset="0"/>
                <a:cs typeface="Times New Roman" panose="02020603050405020304" pitchFamily="18" charset="0"/>
              </a:rPr>
              <a:t>“</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поопсежна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студија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за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оваа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збирка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Друговац</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повторно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тој</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и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само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тој</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од</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сите</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македонски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критичари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ќе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објави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дури</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во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1983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година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односно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по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смртта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Тито</a:t>
            </a:r>
            <a:r>
              <a:rPr lang="en-US" sz="2000" kern="0" dirty="0">
                <a:solidFill>
                  <a:srgbClr val="000000"/>
                </a:solidFill>
                <a:effectLst/>
                <a:latin typeface="+mn-lt"/>
                <a:ea typeface="Times New Roman" panose="02020603050405020304" pitchFamily="18" charset="0"/>
                <a:cs typeface="Times New Roman" panose="02020603050405020304" pitchFamily="18" charset="0"/>
              </a:rPr>
              <a:t>... и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на</a:t>
            </a:r>
            <a:r>
              <a:rPr lang="en-US" sz="2000" kern="0" dirty="0">
                <a:solidFill>
                  <a:srgbClr val="000000"/>
                </a:solidFill>
                <a:effectLst/>
                <a:latin typeface="+mn-lt"/>
                <a:ea typeface="Times New Roman" panose="02020603050405020304" pitchFamily="18" charset="0"/>
                <a:cs typeface="Times New Roman" panose="02020603050405020304" pitchFamily="18" charset="0"/>
              </a:rPr>
              <a:t> </a:t>
            </a:r>
            <a:r>
              <a:rPr lang="en-US" sz="2000" kern="0" dirty="0" err="1">
                <a:solidFill>
                  <a:srgbClr val="000000"/>
                </a:solidFill>
                <a:effectLst/>
                <a:latin typeface="+mn-lt"/>
                <a:ea typeface="Times New Roman" panose="02020603050405020304" pitchFamily="18" charset="0"/>
                <a:cs typeface="Times New Roman" panose="02020603050405020304" pitchFamily="18" charset="0"/>
              </a:rPr>
              <a:t>Шопов</a:t>
            </a:r>
            <a:r>
              <a:rPr lang="en-US" sz="2000" kern="0" dirty="0">
                <a:solidFill>
                  <a:srgbClr val="000000"/>
                </a:solidFill>
                <a:effectLst/>
                <a:latin typeface="+mn-lt"/>
                <a:ea typeface="Times New Roman" panose="02020603050405020304" pitchFamily="18" charset="0"/>
                <a:cs typeface="Times New Roman" panose="02020603050405020304" pitchFamily="18" charset="0"/>
              </a:rPr>
              <a:t>.</a:t>
            </a:r>
            <a:br>
              <a:rPr lang="en-US" sz="2000" kern="100" dirty="0">
                <a:effectLst/>
                <a:latin typeface="+mn-lt"/>
                <a:ea typeface="Calibri" panose="020F050202020403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384A25-DC27-FE30-B5CD-9FFB87105D02}"/>
              </a:ext>
            </a:extLst>
          </p:cNvPr>
          <p:cNvSpPr>
            <a:spLocks noGrp="1"/>
          </p:cNvSpPr>
          <p:nvPr>
            <p:ph idx="1"/>
          </p:nvPr>
        </p:nvSpPr>
        <p:spPr>
          <a:xfrm>
            <a:off x="289250" y="5477070"/>
            <a:ext cx="8173616" cy="205273"/>
          </a:xfrm>
        </p:spPr>
        <p:txBody>
          <a:bodyPr>
            <a:normAutofit fontScale="25000" lnSpcReduction="20000"/>
          </a:bodyPr>
          <a:lstStyle/>
          <a:p>
            <a:pPr marL="0" indent="0" algn="just">
              <a:lnSpc>
                <a:spcPct val="120000"/>
              </a:lnSpc>
              <a:spcBef>
                <a:spcPts val="0"/>
              </a:spcBef>
              <a:spcAft>
                <a:spcPts val="0"/>
              </a:spcAft>
              <a:buNone/>
            </a:pPr>
            <a:r>
              <a:rPr lang="en-US" kern="0" dirty="0">
                <a:solidFill>
                  <a:srgbClr val="000000"/>
                </a:solidFill>
                <a:effectLst/>
                <a:ea typeface="Times New Roman" panose="02020603050405020304" pitchFamily="18" charset="0"/>
                <a:cs typeface="Times New Roman" panose="02020603050405020304" pitchFamily="18" charset="0"/>
              </a:rPr>
              <a:t>.</a:t>
            </a:r>
            <a:br>
              <a:rPr lang="en-US" kern="100" dirty="0">
                <a:effectLst/>
                <a:ea typeface="Calibri" panose="020F0502020204030204" pitchFamily="34" charset="0"/>
                <a:cs typeface="Times New Roman" panose="02020603050405020304" pitchFamily="18" charset="0"/>
              </a:rPr>
            </a:br>
            <a:endParaRPr lang="mk-MK" sz="19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endParaRPr lang="en-US" sz="19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8" name="Picture 4" descr="Вечер-1969-Миодраг-Друговац">
            <a:extLst>
              <a:ext uri="{FF2B5EF4-FFF2-40B4-BE49-F238E27FC236}">
                <a16:creationId xmlns:a16="http://schemas.microsoft.com/office/drawing/2014/main" id="{BF75F7B9-7D1C-2FC5-4086-D03F24F5D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126" y="214604"/>
            <a:ext cx="1800809" cy="269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53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C0BD-9AC2-2468-9BFD-382243FE20EC}"/>
              </a:ext>
            </a:extLst>
          </p:cNvPr>
          <p:cNvSpPr>
            <a:spLocks noGrp="1"/>
          </p:cNvSpPr>
          <p:nvPr>
            <p:ph type="title"/>
          </p:nvPr>
        </p:nvSpPr>
        <p:spPr>
          <a:xfrm>
            <a:off x="466529" y="983057"/>
            <a:ext cx="7259217" cy="5277784"/>
          </a:xfrm>
        </p:spPr>
        <p:txBody>
          <a:bodyPr>
            <a:normAutofit/>
          </a:bodyPr>
          <a:lstStyle/>
          <a:p>
            <a:r>
              <a:rPr lang="ru-RU" sz="2000" dirty="0">
                <a:solidFill>
                  <a:srgbClr val="000000"/>
                </a:solidFill>
                <a:latin typeface="Times New Roman" panose="02020603050405020304" pitchFamily="18" charset="0"/>
                <a:ea typeface="Calibri" panose="020F0502020204030204" pitchFamily="34" charset="0"/>
              </a:rPr>
              <a:t> 	</a:t>
            </a:r>
            <a:br>
              <a:rPr lang="ru-RU" sz="1800" dirty="0">
                <a:solidFill>
                  <a:srgbClr val="000000"/>
                </a:solidFill>
                <a:latin typeface="Times New Roman" panose="02020603050405020304" pitchFamily="18" charset="0"/>
                <a:ea typeface="Calibri" panose="020F0502020204030204" pitchFamily="34" charset="0"/>
              </a:rPr>
            </a:br>
            <a:br>
              <a:rPr lang="ru-RU" sz="1800" dirty="0">
                <a:solidFill>
                  <a:srgbClr val="000000"/>
                </a:solidFill>
                <a:latin typeface="Times New Roman" panose="02020603050405020304" pitchFamily="18" charset="0"/>
                <a:ea typeface="Calibri" panose="020F0502020204030204" pitchFamily="34" charset="0"/>
              </a:rPr>
            </a:br>
            <a:br>
              <a:rPr lang="ru-RU" sz="1800" dirty="0">
                <a:solidFill>
                  <a:srgbClr val="000000"/>
                </a:solidFill>
                <a:latin typeface="Times New Roman" panose="02020603050405020304" pitchFamily="18" charset="0"/>
                <a:ea typeface="Calibri" panose="020F0502020204030204" pitchFamily="34" charset="0"/>
              </a:rPr>
            </a:br>
            <a:br>
              <a:rPr lang="ru-RU" sz="1800" dirty="0">
                <a:solidFill>
                  <a:srgbClr val="000000"/>
                </a:solidFill>
                <a:latin typeface="Times New Roman" panose="02020603050405020304" pitchFamily="18" charset="0"/>
                <a:ea typeface="Calibri" panose="020F0502020204030204" pitchFamily="34" charset="0"/>
              </a:rPr>
            </a:br>
            <a:br>
              <a:rPr lang="ru-RU" sz="1800" dirty="0">
                <a:solidFill>
                  <a:srgbClr val="000000"/>
                </a:solidFill>
                <a:latin typeface="Times New Roman" panose="02020603050405020304" pitchFamily="18" charset="0"/>
                <a:ea typeface="Calibri" panose="020F0502020204030204" pitchFamily="34" charset="0"/>
              </a:rPr>
            </a:br>
            <a:br>
              <a:rPr lang="ru-RU" sz="1800" dirty="0">
                <a:solidFill>
                  <a:srgbClr val="000000"/>
                </a:solidFill>
                <a:effectLst/>
                <a:latin typeface="Times New Roman" panose="02020603050405020304" pitchFamily="18" charset="0"/>
                <a:ea typeface="Calibri" panose="020F0502020204030204" pitchFamily="34" charset="0"/>
              </a:rPr>
            </a:br>
            <a:endParaRPr lang="en-US" sz="1600" dirty="0"/>
          </a:p>
        </p:txBody>
      </p:sp>
      <p:pic>
        <p:nvPicPr>
          <p:cNvPr id="7" name="Picture 6">
            <a:extLst>
              <a:ext uri="{FF2B5EF4-FFF2-40B4-BE49-F238E27FC236}">
                <a16:creationId xmlns:a16="http://schemas.microsoft.com/office/drawing/2014/main" id="{C42B2868-2584-81FA-EAF9-7998AE039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792" y="283505"/>
            <a:ext cx="5772574" cy="5738756"/>
          </a:xfrm>
          <a:prstGeom prst="rect">
            <a:avLst/>
          </a:prstGeom>
        </p:spPr>
      </p:pic>
      <p:sp>
        <p:nvSpPr>
          <p:cNvPr id="8" name="Content Placeholder 7">
            <a:extLst>
              <a:ext uri="{FF2B5EF4-FFF2-40B4-BE49-F238E27FC236}">
                <a16:creationId xmlns:a16="http://schemas.microsoft.com/office/drawing/2014/main" id="{274C1669-26EC-E524-FB3C-EC19B88401AA}"/>
              </a:ext>
            </a:extLst>
          </p:cNvPr>
          <p:cNvSpPr>
            <a:spLocks noGrp="1"/>
          </p:cNvSpPr>
          <p:nvPr>
            <p:ph idx="1"/>
          </p:nvPr>
        </p:nvSpPr>
        <p:spPr>
          <a:xfrm>
            <a:off x="8658808" y="2228289"/>
            <a:ext cx="513184" cy="1849188"/>
          </a:xfrm>
        </p:spPr>
        <p:txBody>
          <a:bodyPr/>
          <a:lstStyle/>
          <a:p>
            <a:endParaRPr lang="en-US" dirty="0"/>
          </a:p>
        </p:txBody>
      </p:sp>
      <p:pic>
        <p:nvPicPr>
          <p:cNvPr id="2054" name="Picture 6" descr="Тивкиот лирски музаичар - Проевски - Лирскиот дом на Ацо Шопов">
            <a:extLst>
              <a:ext uri="{FF2B5EF4-FFF2-40B4-BE49-F238E27FC236}">
                <a16:creationId xmlns:a16="http://schemas.microsoft.com/office/drawing/2014/main" id="{47BDB1E0-29EC-EC3E-00B4-9E0141124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188" y="690465"/>
            <a:ext cx="2678404" cy="397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9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7839-0BB3-9876-EE13-435576987A6D}"/>
              </a:ext>
            </a:extLst>
          </p:cNvPr>
          <p:cNvSpPr>
            <a:spLocks noGrp="1"/>
          </p:cNvSpPr>
          <p:nvPr>
            <p:ph type="title"/>
          </p:nvPr>
        </p:nvSpPr>
        <p:spPr>
          <a:xfrm>
            <a:off x="10434787" y="2919290"/>
            <a:ext cx="1062808" cy="27152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2AF617F-A1D9-E63D-D5DC-FB3E5633007E}"/>
              </a:ext>
            </a:extLst>
          </p:cNvPr>
          <p:cNvSpPr>
            <a:spLocks noGrp="1"/>
          </p:cNvSpPr>
          <p:nvPr>
            <p:ph idx="1"/>
          </p:nvPr>
        </p:nvSpPr>
        <p:spPr>
          <a:xfrm>
            <a:off x="184747" y="1334278"/>
            <a:ext cx="8362094" cy="4598919"/>
          </a:xfrm>
        </p:spPr>
        <p:txBody>
          <a:bodyPr>
            <a:normAutofit/>
          </a:bodyPr>
          <a:lstStyle/>
          <a:p>
            <a:r>
              <a:rPr lang="sr-Cyrl-RS" sz="2000" dirty="0">
                <a:solidFill>
                  <a:srgbClr val="000000"/>
                </a:solidFill>
                <a:effectLst/>
                <a:latin typeface="Times New Roman" panose="02020603050405020304" pitchFamily="18" charset="0"/>
                <a:ea typeface="Calibri" panose="020F0502020204030204" pitchFamily="34" charset="0"/>
              </a:rPr>
              <a:t>        </a:t>
            </a:r>
            <a:r>
              <a:rPr lang="mk-MK" b="1" kern="0" dirty="0">
                <a:solidFill>
                  <a:srgbClr val="000000"/>
                </a:solidFill>
                <a:latin typeface="Times New Roman" panose="02020603050405020304" pitchFamily="18" charset="0"/>
                <a:ea typeface="Calibri" panose="020F0502020204030204" pitchFamily="34" charset="0"/>
              </a:rPr>
              <a:t>УНИВЕРЗАЛИИ</a:t>
            </a:r>
            <a:r>
              <a:rPr lang="sr-Cyrl-RS" dirty="0">
                <a:solidFill>
                  <a:srgbClr val="000000"/>
                </a:solidFill>
                <a:latin typeface="Times New Roman" panose="02020603050405020304" pitchFamily="18" charset="0"/>
                <a:ea typeface="Calibri" panose="020F0502020204030204" pitchFamily="34" charset="0"/>
              </a:rPr>
              <a:t>:</a:t>
            </a:r>
            <a:endParaRPr lang="en-US" dirty="0"/>
          </a:p>
          <a:p>
            <a:r>
              <a:rPr lang="sr-Cyrl-RS" sz="2000" dirty="0">
                <a:solidFill>
                  <a:srgbClr val="000000"/>
                </a:solidFill>
                <a:effectLst/>
                <a:latin typeface="Times New Roman" panose="02020603050405020304" pitchFamily="18" charset="0"/>
                <a:ea typeface="Calibri" panose="020F0502020204030204" pitchFamily="34" charset="0"/>
              </a:rPr>
              <a:t>                                </a:t>
            </a:r>
            <a:endParaRPr lang="mk-MK" sz="2000" b="1" kern="0" dirty="0">
              <a:solidFill>
                <a:srgbClr val="000000"/>
              </a:solidFill>
              <a:effectLst/>
              <a:latin typeface="Times New Roman" panose="02020603050405020304" pitchFamily="18" charset="0"/>
              <a:ea typeface="Times New Roman" panose="02020603050405020304" pitchFamily="18" charset="0"/>
            </a:endParaRPr>
          </a:p>
        </p:txBody>
      </p:sp>
      <p:pic>
        <p:nvPicPr>
          <p:cNvPr id="4098" name="Picture 2" descr="jus-lingvist">
            <a:extLst>
              <a:ext uri="{FF2B5EF4-FFF2-40B4-BE49-F238E27FC236}">
                <a16:creationId xmlns:a16="http://schemas.microsoft.com/office/drawing/2014/main" id="{EFDFF70C-1F8F-22A3-0936-D621773F3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965" y="223736"/>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A1015B-EE50-AAA5-D995-FE66C5B9B84B}"/>
              </a:ext>
            </a:extLst>
          </p:cNvPr>
          <p:cNvSpPr txBox="1"/>
          <p:nvPr/>
        </p:nvSpPr>
        <p:spPr>
          <a:xfrm>
            <a:off x="565809" y="1730183"/>
            <a:ext cx="8362094" cy="4497193"/>
          </a:xfrm>
          <a:prstGeom prst="rect">
            <a:avLst/>
          </a:prstGeom>
          <a:noFill/>
        </p:spPr>
        <p:txBody>
          <a:bodyPr wrap="square">
            <a:spAutoFit/>
          </a:bodyPr>
          <a:lstStyle/>
          <a:p>
            <a:pPr algn="just"/>
            <a:r>
              <a:rPr lang="mk-MK" sz="1800" kern="0" dirty="0">
                <a:solidFill>
                  <a:srgbClr val="2E2D2A"/>
                </a:solidFill>
                <a:effectLst/>
                <a:ea typeface="Times New Roman" panose="02020603050405020304" pitchFamily="18" charset="0"/>
                <a:cs typeface="Times New Roman" panose="02020603050405020304" pitchFamily="18" charset="0"/>
              </a:rPr>
              <a:t>Шопов: </a:t>
            </a:r>
            <a:r>
              <a:rPr lang="en-US" sz="1800" kern="0" dirty="0" err="1">
                <a:solidFill>
                  <a:srgbClr val="2E2D2A"/>
                </a:solidFill>
                <a:effectLst/>
                <a:ea typeface="Times New Roman" panose="02020603050405020304" pitchFamily="18" charset="0"/>
                <a:cs typeface="Times New Roman" panose="02020603050405020304" pitchFamily="18" charset="0"/>
              </a:rPr>
              <a:t>Социјалистичкиот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морал</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како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стожерна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тема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сатиричната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поезија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Ацо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Шопов</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нема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поуверлив</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подоследен</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претставник</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од</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оној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mk-MK" kern="0" dirty="0">
                <a:solidFill>
                  <a:srgbClr val="2E2D2A"/>
                </a:solidFill>
                <a:ea typeface="Times New Roman" panose="02020603050405020304" pitchFamily="18" charset="0"/>
                <a:cs typeface="Times New Roman" panose="02020603050405020304" pitchFamily="18" charset="0"/>
              </a:rPr>
              <a:t> „</a:t>
            </a:r>
            <a:r>
              <a:rPr lang="mk-MK" b="1" kern="0" dirty="0">
                <a:solidFill>
                  <a:srgbClr val="2E2D2A"/>
                </a:solidFill>
                <a:ea typeface="Times New Roman" panose="02020603050405020304" pitchFamily="18" charset="0"/>
                <a:cs typeface="Times New Roman" panose="02020603050405020304" pitchFamily="18" charset="0"/>
              </a:rPr>
              <a:t>Јус – догматичар </a:t>
            </a:r>
            <a:r>
              <a:rPr lang="mk-MK" kern="0" dirty="0">
                <a:solidFill>
                  <a:srgbClr val="2E2D2A"/>
                </a:solidFill>
                <a:ea typeface="Times New Roman" panose="02020603050405020304" pitchFamily="18" charset="0"/>
                <a:cs typeface="Times New Roman" panose="02020603050405020304" pitchFamily="18" charset="0"/>
              </a:rPr>
              <a:t>(от)“</a:t>
            </a:r>
            <a:r>
              <a:rPr lang="en-US" sz="1800" kern="0" dirty="0">
                <a:solidFill>
                  <a:srgbClr val="000000"/>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Нему</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ништо</a:t>
            </a:r>
            <a:r>
              <a:rPr lang="en-US" sz="1800" kern="0" dirty="0">
                <a:solidFill>
                  <a:srgbClr val="2E2D2A"/>
                </a:solidFill>
                <a:effectLst/>
                <a:ea typeface="Times New Roman" panose="02020603050405020304" pitchFamily="18" charset="0"/>
                <a:cs typeface="Times New Roman" panose="02020603050405020304" pitchFamily="18" charset="0"/>
              </a:rPr>
              <a:t> не </a:t>
            </a:r>
            <a:r>
              <a:rPr lang="en-US" sz="1800" kern="0" dirty="0" err="1">
                <a:solidFill>
                  <a:srgbClr val="2E2D2A"/>
                </a:solidFill>
                <a:effectLst/>
                <a:ea typeface="Times New Roman" panose="02020603050405020304" pitchFamily="18" charset="0"/>
                <a:cs typeface="Times New Roman" panose="02020603050405020304" pitchFamily="18" charset="0"/>
              </a:rPr>
              <a:t>му</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свето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толку</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моќен</a:t>
            </a:r>
            <a:r>
              <a:rPr lang="en-US" sz="1800" kern="0" dirty="0">
                <a:solidFill>
                  <a:srgbClr val="2E2D2A"/>
                </a:solidFill>
                <a:effectLst/>
                <a:ea typeface="Times New Roman" panose="02020603050405020304" pitchFamily="18" charset="0"/>
                <a:cs typeface="Times New Roman" panose="02020603050405020304" pitchFamily="18" charset="0"/>
              </a:rPr>
              <a:t> што </a:t>
            </a:r>
            <a:r>
              <a:rPr lang="en-US" sz="1800" kern="0" dirty="0" err="1">
                <a:solidFill>
                  <a:srgbClr val="2E2D2A"/>
                </a:solidFill>
                <a:effectLst/>
                <a:ea typeface="Times New Roman" panose="02020603050405020304" pitchFamily="18" charset="0"/>
                <a:cs typeface="Times New Roman" panose="02020603050405020304" pitchFamily="18" charset="0"/>
              </a:rPr>
              <a:t>дури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самиот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живот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изморил</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од</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неговите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мисли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идеи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теорија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Животен</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модел</a:t>
            </a:r>
            <a:r>
              <a:rPr lang="en-US" sz="1800" kern="0" dirty="0">
                <a:solidFill>
                  <a:srgbClr val="2E2D2A"/>
                </a:solidFill>
                <a:effectLst/>
                <a:ea typeface="Times New Roman" panose="02020603050405020304" pitchFamily="18" charset="0"/>
                <a:cs typeface="Times New Roman" panose="02020603050405020304" pitchFamily="18" charset="0"/>
              </a:rPr>
              <a:t> не </a:t>
            </a:r>
            <a:r>
              <a:rPr lang="en-US" sz="1800" kern="0" dirty="0" err="1">
                <a:solidFill>
                  <a:srgbClr val="2E2D2A"/>
                </a:solidFill>
                <a:effectLst/>
                <a:ea typeface="Times New Roman" panose="02020603050405020304" pitchFamily="18" charset="0"/>
                <a:cs typeface="Times New Roman" panose="02020603050405020304" pitchFamily="18" charset="0"/>
              </a:rPr>
              <a:t>треба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бара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ете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го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пред</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нас</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минатото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презир</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гледа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Минатото</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големо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ништо</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голема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духовна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беда</a:t>
            </a:r>
            <a:r>
              <a:rPr lang="en-US" sz="1800" kern="0" dirty="0">
                <a:solidFill>
                  <a:srgbClr val="2E2D2A"/>
                </a:solidFill>
                <a:effectLst/>
                <a:ea typeface="Times New Roman" panose="02020603050405020304" pitchFamily="18" charset="0"/>
                <a:cs typeface="Times New Roman" panose="02020603050405020304" pitchFamily="18" charset="0"/>
              </a:rPr>
              <a:t>./ А </a:t>
            </a:r>
            <a:r>
              <a:rPr lang="en-US" sz="1800" kern="0" dirty="0" err="1">
                <a:solidFill>
                  <a:srgbClr val="2E2D2A"/>
                </a:solidFill>
                <a:effectLst/>
                <a:ea typeface="Times New Roman" panose="02020603050405020304" pitchFamily="18" charset="0"/>
                <a:cs typeface="Times New Roman" panose="02020603050405020304" pitchFamily="18" charset="0"/>
              </a:rPr>
              <a:t>за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иднината</a:t>
            </a:r>
            <a:r>
              <a:rPr lang="en-US" sz="1800" kern="0" dirty="0">
                <a:solidFill>
                  <a:srgbClr val="2E2D2A"/>
                </a:solidFill>
                <a:effectLst/>
                <a:ea typeface="Times New Roman" panose="02020603050405020304" pitchFamily="18" charset="0"/>
                <a:cs typeface="Times New Roman" panose="02020603050405020304" pitchFamily="18" charset="0"/>
              </a:rPr>
              <a:t> што </a:t>
            </a:r>
            <a:r>
              <a:rPr lang="en-US" sz="1800" kern="0" dirty="0" err="1">
                <a:solidFill>
                  <a:srgbClr val="2E2D2A"/>
                </a:solidFill>
                <a:effectLst/>
                <a:ea typeface="Times New Roman" panose="02020603050405020304" pitchFamily="18" charset="0"/>
                <a:cs typeface="Times New Roman" panose="02020603050405020304" pitchFamily="18" charset="0"/>
              </a:rPr>
              <a:t>да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грижиме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ние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кога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малото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негово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прсте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таа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спокојно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спие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Едно</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а </a:t>
            </a:r>
            <a:r>
              <a:rPr lang="en-US" sz="1800" kern="0" dirty="0" err="1">
                <a:solidFill>
                  <a:srgbClr val="2E2D2A"/>
                </a:solidFill>
                <a:effectLst/>
                <a:ea typeface="Times New Roman" panose="02020603050405020304" pitchFamily="18" charset="0"/>
                <a:cs typeface="Times New Roman" panose="02020603050405020304" pitchFamily="18" charset="0"/>
              </a:rPr>
              <a:t>нешто</a:t>
            </a:r>
            <a:r>
              <a:rPr lang="en-US" sz="1800" kern="0" dirty="0">
                <a:solidFill>
                  <a:srgbClr val="2E2D2A"/>
                </a:solidFill>
                <a:effectLst/>
                <a:ea typeface="Times New Roman" panose="02020603050405020304" pitchFamily="18" charset="0"/>
                <a:cs typeface="Times New Roman" panose="02020603050405020304" pitchFamily="18" charset="0"/>
              </a:rPr>
              <a:t> сосема </a:t>
            </a:r>
            <a:r>
              <a:rPr lang="en-US" sz="1800" kern="0" dirty="0" err="1">
                <a:solidFill>
                  <a:srgbClr val="2E2D2A"/>
                </a:solidFill>
                <a:effectLst/>
                <a:ea typeface="Times New Roman" panose="02020603050405020304" pitchFamily="18" charset="0"/>
                <a:cs typeface="Times New Roman" panose="02020603050405020304" pitchFamily="18" charset="0"/>
              </a:rPr>
              <a:t>друго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животот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непрестано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движи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своите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врвици</a:t>
            </a:r>
            <a:r>
              <a:rPr lang="en-US" sz="1800" kern="0" dirty="0">
                <a:solidFill>
                  <a:srgbClr val="2E2D2A"/>
                </a:solidFill>
                <a:effectLst/>
                <a:ea typeface="Times New Roman" panose="02020603050405020304" pitchFamily="18" charset="0"/>
                <a:cs typeface="Times New Roman" panose="02020603050405020304" pitchFamily="18" charset="0"/>
              </a:rPr>
              <a:t>.</a:t>
            </a:r>
            <a:endParaRPr lang="mk-MK" sz="1800" kern="0" dirty="0">
              <a:solidFill>
                <a:srgbClr val="2E2D2A"/>
              </a:solidFill>
              <a:effectLst/>
              <a:ea typeface="Times New Roman" panose="02020603050405020304" pitchFamily="18" charset="0"/>
              <a:cs typeface="Times New Roman" panose="02020603050405020304" pitchFamily="18" charset="0"/>
            </a:endParaRPr>
          </a:p>
          <a:p>
            <a:pPr algn="just"/>
            <a:r>
              <a:rPr lang="mk-MK" kern="0" dirty="0">
                <a:solidFill>
                  <a:srgbClr val="2E2D2A"/>
                </a:solidFill>
                <a:ea typeface="Times New Roman" panose="02020603050405020304" pitchFamily="18" charset="0"/>
                <a:cs typeface="Times New Roman" panose="02020603050405020304" pitchFamily="18" charset="0"/>
              </a:rPr>
              <a:t>Ќопиќ:</a:t>
            </a:r>
            <a:r>
              <a:rPr lang="ru-RU" dirty="0"/>
              <a:t> „</a:t>
            </a:r>
            <a:r>
              <a:rPr lang="ru-RU" b="0" i="0" dirty="0">
                <a:solidFill>
                  <a:srgbClr val="303030"/>
                </a:solidFill>
                <a:effectLst/>
              </a:rPr>
              <a:t>На хладовитој тераси виле ћути и досађује се омање друштво: министар Штеф Јовановић, његова свастика, помоћник министра са женом, генерал Стево Навала, нека крупна звјерка из крупне установе, још једна неодређена звјерка за коју нико посигурно не зна чиме се бави (а која само мудро и важно ћути), неколико баба и стараца и, најзад, један начелник персоналног одјељења, који строго и сумњичаво посматра чемпресе, море, чамце и облачак што се надвија над ваздушни простор виле.“</a:t>
            </a:r>
            <a:endParaRPr lang="mk-MK" kern="0" dirty="0">
              <a:solidFill>
                <a:srgbClr val="2E2D2A"/>
              </a:solidFill>
              <a:effectLst/>
              <a:ea typeface="Times New Roman" panose="02020603050405020304" pitchFamily="18" charset="0"/>
              <a:cs typeface="Times New Roman" panose="02020603050405020304" pitchFamily="18" charset="0"/>
            </a:endParaRPr>
          </a:p>
          <a:p>
            <a:pPr algn="just">
              <a:lnSpc>
                <a:spcPct val="106000"/>
              </a:lnSpc>
              <a:spcAft>
                <a:spcPts val="75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6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7D8F-89DD-F5F2-E1A2-248694007923}"/>
              </a:ext>
            </a:extLst>
          </p:cNvPr>
          <p:cNvSpPr>
            <a:spLocks noGrp="1"/>
          </p:cNvSpPr>
          <p:nvPr>
            <p:ph type="title"/>
          </p:nvPr>
        </p:nvSpPr>
        <p:spPr>
          <a:xfrm>
            <a:off x="8275968" y="1120355"/>
            <a:ext cx="2721799" cy="1450757"/>
          </a:xfrm>
        </p:spPr>
        <p:txBody>
          <a:bodyPr/>
          <a:lstStyle/>
          <a:p>
            <a:endParaRPr lang="en-US" dirty="0"/>
          </a:p>
        </p:txBody>
      </p:sp>
      <p:sp>
        <p:nvSpPr>
          <p:cNvPr id="3" name="Content Placeholder 2">
            <a:extLst>
              <a:ext uri="{FF2B5EF4-FFF2-40B4-BE49-F238E27FC236}">
                <a16:creationId xmlns:a16="http://schemas.microsoft.com/office/drawing/2014/main" id="{55D65354-A439-D733-6828-B56C26D3D991}"/>
              </a:ext>
            </a:extLst>
          </p:cNvPr>
          <p:cNvSpPr>
            <a:spLocks noGrp="1"/>
          </p:cNvSpPr>
          <p:nvPr>
            <p:ph idx="1"/>
          </p:nvPr>
        </p:nvSpPr>
        <p:spPr>
          <a:xfrm>
            <a:off x="266855" y="1901718"/>
            <a:ext cx="7720411" cy="4023360"/>
          </a:xfrm>
        </p:spPr>
        <p:txBody>
          <a:bodyPr>
            <a:normAutofit lnSpcReduction="10000"/>
          </a:bodyPr>
          <a:lstStyle/>
          <a:p>
            <a:pPr algn="just">
              <a:lnSpc>
                <a:spcPct val="100000"/>
              </a:lnSpc>
              <a:spcBef>
                <a:spcPts val="0"/>
              </a:spcBef>
              <a:spcAft>
                <a:spcPts val="0"/>
              </a:spcAft>
            </a:pPr>
            <a:r>
              <a:rPr lang="mk-MK" sz="1800" kern="0" dirty="0">
                <a:solidFill>
                  <a:srgbClr val="2E2D2A"/>
                </a:solidFill>
                <a:effectLst/>
                <a:ea typeface="Times New Roman" panose="02020603050405020304" pitchFamily="18" charset="0"/>
                <a:cs typeface="Times New Roman" panose="02020603050405020304" pitchFamily="18" charset="0"/>
              </a:rPr>
              <a:t>Шопов: </a:t>
            </a:r>
            <a:r>
              <a:rPr lang="en-US" sz="1800" b="1" kern="0" dirty="0">
                <a:solidFill>
                  <a:srgbClr val="2E2D2A"/>
                </a:solidFill>
                <a:effectLst/>
                <a:ea typeface="Times New Roman" panose="02020603050405020304" pitchFamily="18" charset="0"/>
                <a:cs typeface="Times New Roman" panose="02020603050405020304" pitchFamily="18" charset="0"/>
              </a:rPr>
              <a:t>„</a:t>
            </a:r>
            <a:r>
              <a:rPr lang="en-US" sz="1800" b="1" kern="0" dirty="0" err="1">
                <a:solidFill>
                  <a:srgbClr val="2E2D2A"/>
                </a:solidFill>
                <a:effectLst/>
                <a:ea typeface="Times New Roman" panose="02020603050405020304" pitchFamily="18" charset="0"/>
                <a:cs typeface="Times New Roman" panose="02020603050405020304" pitchFamily="18" charset="0"/>
              </a:rPr>
              <a:t>Јус-политичар</a:t>
            </a:r>
            <a:r>
              <a:rPr lang="en-US" sz="1800" b="1" kern="0" dirty="0">
                <a:solidFill>
                  <a:srgbClr val="2E2D2A"/>
                </a:solidFill>
                <a:effectLst/>
                <a:ea typeface="Times New Roman" panose="02020603050405020304" pitchFamily="18" charset="0"/>
                <a:cs typeface="Times New Roman" panose="02020603050405020304" pitchFamily="18" charset="0"/>
              </a:rPr>
              <a:t>“</a:t>
            </a:r>
            <a:r>
              <a:rPr lang="mk-MK" sz="1800" b="1" kern="0" dirty="0">
                <a:solidFill>
                  <a:srgbClr val="2E2D2A"/>
                </a:solidFill>
                <a:effectLst/>
                <a:ea typeface="Times New Roman" panose="02020603050405020304" pitchFamily="18" charset="0"/>
                <a:cs typeface="Times New Roman" panose="02020603050405020304" pitchFamily="18" charset="0"/>
              </a:rPr>
              <a:t> </a:t>
            </a:r>
            <a:r>
              <a:rPr lang="mk-MK" sz="1800" kern="0" dirty="0">
                <a:solidFill>
                  <a:srgbClr val="2E2D2A"/>
                </a:solidFill>
                <a:effectLst/>
                <a:ea typeface="Times New Roman" panose="02020603050405020304" pitchFamily="18" charset="0"/>
                <a:cs typeface="Times New Roman" panose="02020603050405020304" pitchFamily="18" charset="0"/>
              </a:rPr>
              <a:t>- т</a:t>
            </a:r>
            <a:r>
              <a:rPr lang="en-US" sz="1800" kern="0" dirty="0" err="1">
                <a:solidFill>
                  <a:srgbClr val="2E2D2A"/>
                </a:solidFill>
                <a:effectLst/>
                <a:ea typeface="Times New Roman" panose="02020603050405020304" pitchFamily="18" charset="0"/>
                <a:cs typeface="Times New Roman" panose="02020603050405020304" pitchFamily="18" charset="0"/>
              </a:rPr>
              <a:t>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анализира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бира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комбинира</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нема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мира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сѐ</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додека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прогресивните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процеси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себеси</a:t>
            </a:r>
            <a:r>
              <a:rPr lang="en-US" sz="1800" kern="0" dirty="0">
                <a:solidFill>
                  <a:srgbClr val="2E2D2A"/>
                </a:solidFill>
                <a:effectLst/>
                <a:ea typeface="Times New Roman" panose="02020603050405020304" pitchFamily="18" charset="0"/>
                <a:cs typeface="Times New Roman" panose="02020603050405020304" pitchFamily="18" charset="0"/>
              </a:rPr>
              <a:t> не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идентифицира</a:t>
            </a:r>
            <a:r>
              <a:rPr lang="en-US" sz="1800" kern="0" dirty="0">
                <a:solidFill>
                  <a:srgbClr val="2E2D2A"/>
                </a:solidFill>
                <a:effectLst/>
                <a:ea typeface="Times New Roman" panose="02020603050405020304" pitchFamily="18" charset="0"/>
                <a:cs typeface="Times New Roman" panose="02020603050405020304" pitchFamily="18" charset="0"/>
              </a:rPr>
              <a:t>“. А </a:t>
            </a:r>
            <a:r>
              <a:rPr lang="en-US" sz="1800" kern="0" dirty="0" err="1">
                <a:solidFill>
                  <a:srgbClr val="2E2D2A"/>
                </a:solidFill>
                <a:effectLst/>
                <a:ea typeface="Times New Roman" panose="02020603050405020304" pitchFamily="18" charset="0"/>
                <a:cs typeface="Times New Roman" panose="02020603050405020304" pitchFamily="18" charset="0"/>
              </a:rPr>
              <a:t>неговите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принципи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нежно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завиткани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лушпа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од</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пароли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фрази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неуништив</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вечен</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додека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сѐ</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тече</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менува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според</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редот</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логиката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животот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само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останува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функционер</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до</a:t>
            </a:r>
            <a:r>
              <a:rPr lang="en-US" sz="1800" kern="0" dirty="0">
                <a:solidFill>
                  <a:srgbClr val="2E2D2A"/>
                </a:solidFill>
                <a:effectLst/>
                <a:ea typeface="Times New Roman" panose="02020603050405020304" pitchFamily="18" charset="0"/>
                <a:cs typeface="Times New Roman" panose="02020603050405020304" pitchFamily="18" charset="0"/>
              </a:rPr>
              <a:t> крајот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својот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век</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мецена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културата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државна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каса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ја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чита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иднината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секаде</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присутен</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работниот</a:t>
            </a:r>
            <a:r>
              <a:rPr lang="en-US" sz="1800" kern="0" dirty="0">
                <a:solidFill>
                  <a:srgbClr val="2E2D2A"/>
                </a:solidFill>
                <a:effectLst/>
                <a:ea typeface="Times New Roman" panose="02020603050405020304" pitchFamily="18" charset="0"/>
                <a:cs typeface="Times New Roman" panose="02020603050405020304" pitchFamily="18" charset="0"/>
              </a:rPr>
              <a:t> човек </a:t>
            </a:r>
            <a:r>
              <a:rPr lang="en-US" sz="1800" kern="0" dirty="0" err="1">
                <a:solidFill>
                  <a:srgbClr val="2E2D2A"/>
                </a:solidFill>
                <a:effectLst/>
                <a:ea typeface="Times New Roman" panose="02020603050405020304" pitchFamily="18" charset="0"/>
                <a:cs typeface="Times New Roman" panose="02020603050405020304" pitchFamily="18" charset="0"/>
              </a:rPr>
              <a:t>му</a:t>
            </a:r>
            <a:r>
              <a:rPr lang="en-US" sz="1800" kern="0" dirty="0">
                <a:solidFill>
                  <a:srgbClr val="2E2D2A"/>
                </a:solidFill>
                <a:effectLst/>
                <a:ea typeface="Times New Roman" panose="02020603050405020304" pitchFamily="18" charset="0"/>
                <a:cs typeface="Times New Roman" panose="02020603050405020304" pitchFamily="18" charset="0"/>
              </a:rPr>
              <a:t> лежи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срце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За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него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системот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работничкото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самоуправување</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систем</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красноречиво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надмудрување</a:t>
            </a:r>
            <a:r>
              <a:rPr lang="en-US" sz="1800" kern="0" dirty="0">
                <a:solidFill>
                  <a:srgbClr val="2E2D2A"/>
                </a:solidFill>
                <a:effectLst/>
                <a:ea typeface="Times New Roman" panose="02020603050405020304" pitchFamily="18" charset="0"/>
                <a:cs typeface="Times New Roman" panose="02020603050405020304" pitchFamily="18" charset="0"/>
              </a:rPr>
              <a:t>“.</a:t>
            </a:r>
            <a:endParaRPr lang="mk-MK" sz="1800" kern="0" dirty="0">
              <a:solidFill>
                <a:srgbClr val="2E2D2A"/>
              </a:solidFill>
              <a:effectLs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mk-MK" sz="1800" kern="0" dirty="0">
              <a:solidFill>
                <a:srgbClr val="2E2D2A"/>
              </a:solidFill>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mk-MK" sz="1800" kern="0" dirty="0">
                <a:solidFill>
                  <a:srgbClr val="2E2D2A"/>
                </a:solidFill>
                <a:ea typeface="Times New Roman" panose="02020603050405020304" pitchFamily="18" charset="0"/>
                <a:cs typeface="Times New Roman" panose="02020603050405020304" pitchFamily="18" charset="0"/>
              </a:rPr>
              <a:t>Ќопиќ:</a:t>
            </a:r>
            <a:r>
              <a:rPr lang="ru-RU" sz="1800" b="0" i="0" dirty="0">
                <a:solidFill>
                  <a:srgbClr val="303030"/>
                </a:solidFill>
                <a:effectLst/>
              </a:rPr>
              <a:t> „Друг миинистар замишљено ћути. С једне стране, срце га вуче тамо, на велику плажу, међу народ, а с друге стране, све му се чини да ће нешто изгубити од властите величине ако се умијеша међу свјетину. Овако издвојен од масе изгледа сам себи много важнији, вреднији и мудрији, изабран човјек, али му је у души ипак нешто празно, као да не сједи на свом правом мјесту.“</a:t>
            </a:r>
            <a:endParaRPr lang="mk-MK" sz="1800" kern="0" dirty="0">
              <a:solidFill>
                <a:srgbClr val="2E2D2A"/>
              </a:solidFill>
              <a:effectLst/>
              <a:ea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1800" kern="100" dirty="0">
              <a:effectLst/>
              <a:ea typeface="Calibri" panose="020F0502020204030204" pitchFamily="34" charset="0"/>
              <a:cs typeface="Times New Roman" panose="02020603050405020304" pitchFamily="18" charset="0"/>
            </a:endParaRPr>
          </a:p>
          <a:p>
            <a:endParaRPr lang="en-US" dirty="0"/>
          </a:p>
        </p:txBody>
      </p:sp>
      <p:pic>
        <p:nvPicPr>
          <p:cNvPr id="2050" name="Picture 2" descr="Јус-политичар, ислустрација на Дар Мар">
            <a:extLst>
              <a:ext uri="{FF2B5EF4-FFF2-40B4-BE49-F238E27FC236}">
                <a16:creationId xmlns:a16="http://schemas.microsoft.com/office/drawing/2014/main" id="{07B4EE9A-66D4-3EBC-E639-0706435B39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7659" y="1040264"/>
            <a:ext cx="3209530" cy="441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3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7DF9-C4AF-1F7D-C5E8-7EE18DA1846F}"/>
              </a:ext>
            </a:extLst>
          </p:cNvPr>
          <p:cNvSpPr>
            <a:spLocks noGrp="1"/>
          </p:cNvSpPr>
          <p:nvPr>
            <p:ph type="title"/>
          </p:nvPr>
        </p:nvSpPr>
        <p:spPr>
          <a:xfrm flipV="1">
            <a:off x="10161036" y="1737360"/>
            <a:ext cx="994643" cy="60462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6A0A0C9-D6F7-FF5E-0C5D-8B8D3427F2AE}"/>
              </a:ext>
            </a:extLst>
          </p:cNvPr>
          <p:cNvSpPr>
            <a:spLocks noGrp="1"/>
          </p:cNvSpPr>
          <p:nvPr>
            <p:ph idx="1"/>
          </p:nvPr>
        </p:nvSpPr>
        <p:spPr>
          <a:xfrm>
            <a:off x="685239" y="1737360"/>
            <a:ext cx="7981406" cy="4495488"/>
          </a:xfrm>
        </p:spPr>
        <p:txBody>
          <a:bodyPr>
            <a:normAutofit/>
          </a:bodyPr>
          <a:lstStyle/>
          <a:p>
            <a:pPr algn="just"/>
            <a:r>
              <a:rPr lang="mk-MK" sz="1800" kern="0" dirty="0">
                <a:solidFill>
                  <a:srgbClr val="2E2D2A"/>
                </a:solidFill>
                <a:effectLst/>
                <a:ea typeface="Times New Roman" panose="02020603050405020304" pitchFamily="18" charset="0"/>
                <a:cs typeface="Times New Roman" panose="02020603050405020304" pitchFamily="18" charset="0"/>
              </a:rPr>
              <a:t>Шопов: </a:t>
            </a:r>
            <a:r>
              <a:rPr lang="en-US" sz="1800" kern="0" dirty="0" err="1">
                <a:solidFill>
                  <a:srgbClr val="2E2D2A"/>
                </a:solidFill>
                <a:effectLst/>
                <a:ea typeface="Times New Roman" panose="02020603050405020304" pitchFamily="18" charset="0"/>
                <a:cs typeface="Times New Roman" panose="02020603050405020304" pitchFamily="18" charset="0"/>
              </a:rPr>
              <a:t>Како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станува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некој</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нешто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Тука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за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пример</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служи</a:t>
            </a:r>
            <a:r>
              <a:rPr lang="en-US" sz="1800" kern="0" dirty="0">
                <a:solidFill>
                  <a:srgbClr val="2E2D2A"/>
                </a:solidFill>
                <a:effectLst/>
                <a:ea typeface="Times New Roman" panose="02020603050405020304" pitchFamily="18" charset="0"/>
                <a:cs typeface="Times New Roman" panose="02020603050405020304" pitchFamily="18" charset="0"/>
              </a:rPr>
              <a:t> </a:t>
            </a:r>
            <a:r>
              <a:rPr lang="mk-MK" sz="1800" b="1" kern="0" dirty="0">
                <a:solidFill>
                  <a:srgbClr val="2E2D2A"/>
                </a:solidFill>
                <a:effectLst/>
                <a:ea typeface="Times New Roman" panose="02020603050405020304" pitchFamily="18" charset="0"/>
                <a:cs typeface="Times New Roman" panose="02020603050405020304" pitchFamily="18" charset="0"/>
              </a:rPr>
              <a:t>„Јус- градација </a:t>
            </a:r>
            <a:r>
              <a:rPr lang="en-US" sz="1800" b="1" kern="0" dirty="0">
                <a:solidFill>
                  <a:srgbClr val="000000"/>
                </a:solidFill>
                <a:effectLst/>
                <a:ea typeface="Times New Roman" panose="02020603050405020304" pitchFamily="18" charset="0"/>
                <a:cs typeface="Times New Roman" panose="02020603050405020304" pitchFamily="18" charset="0"/>
              </a:rPr>
              <a:t>(</a:t>
            </a:r>
            <a:r>
              <a:rPr lang="en-US" sz="1800" b="1" kern="0" dirty="0" err="1">
                <a:solidFill>
                  <a:srgbClr val="000000"/>
                </a:solidFill>
                <a:effectLst/>
                <a:ea typeface="Times New Roman" panose="02020603050405020304" pitchFamily="18" charset="0"/>
                <a:cs typeface="Times New Roman" panose="02020603050405020304" pitchFamily="18" charset="0"/>
              </a:rPr>
              <a:t>та</a:t>
            </a:r>
            <a:r>
              <a:rPr lang="en-US" sz="1800" kern="0" dirty="0">
                <a:solidFill>
                  <a:srgbClr val="000000"/>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периоди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фази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успеси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порази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челните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редови</a:t>
            </a:r>
            <a:r>
              <a:rPr lang="en-US" sz="1800" kern="0" dirty="0">
                <a:solidFill>
                  <a:srgbClr val="2E2D2A"/>
                </a:solidFill>
                <a:effectLst/>
                <a:ea typeface="Times New Roman" panose="02020603050405020304" pitchFamily="18" charset="0"/>
                <a:cs typeface="Times New Roman" panose="02020603050405020304" pitchFamily="18" charset="0"/>
              </a:rPr>
              <a:t>. „А </a:t>
            </a:r>
            <a:r>
              <a:rPr lang="en-US" sz="1800" kern="0" dirty="0" err="1">
                <a:solidFill>
                  <a:srgbClr val="2E2D2A"/>
                </a:solidFill>
                <a:effectLst/>
                <a:ea typeface="Times New Roman" panose="02020603050405020304" pitchFamily="18" charset="0"/>
                <a:cs typeface="Times New Roman" panose="02020603050405020304" pitchFamily="18" charset="0"/>
              </a:rPr>
              <a:t>беше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мал</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беше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ситен</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беше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затрупан</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сиот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акти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актите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бргу</a:t>
            </a:r>
            <a:r>
              <a:rPr lang="en-US" sz="1800" kern="0" dirty="0">
                <a:solidFill>
                  <a:srgbClr val="2E2D2A"/>
                </a:solidFill>
                <a:effectLst/>
                <a:ea typeface="Times New Roman" panose="02020603050405020304" pitchFamily="18" charset="0"/>
                <a:cs typeface="Times New Roman" panose="02020603050405020304" pitchFamily="18" charset="0"/>
              </a:rPr>
              <a:t> ги </a:t>
            </a:r>
            <a:r>
              <a:rPr lang="en-US" sz="1800" kern="0" dirty="0" err="1">
                <a:solidFill>
                  <a:srgbClr val="2E2D2A"/>
                </a:solidFill>
                <a:effectLst/>
                <a:ea typeface="Times New Roman" panose="02020603050405020304" pitchFamily="18" charset="0"/>
                <a:cs typeface="Times New Roman" panose="02020603050405020304" pitchFamily="18" charset="0"/>
              </a:rPr>
              <a:t>претвори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факти</a:t>
            </a:r>
            <a:r>
              <a:rPr lang="en-US" sz="1800" kern="0" dirty="0">
                <a:solidFill>
                  <a:srgbClr val="2E2D2A"/>
                </a:solidFill>
                <a:effectLst/>
                <a:ea typeface="Times New Roman" panose="02020603050405020304" pitchFamily="18" charset="0"/>
                <a:cs typeface="Times New Roman" panose="02020603050405020304" pitchFamily="18" charset="0"/>
              </a:rPr>
              <a:t>,/ а </a:t>
            </a:r>
            <a:r>
              <a:rPr lang="en-US" sz="1800" kern="0" dirty="0" err="1">
                <a:solidFill>
                  <a:srgbClr val="2E2D2A"/>
                </a:solidFill>
                <a:effectLst/>
                <a:ea typeface="Times New Roman" panose="02020603050405020304" pitchFamily="18" charset="0"/>
                <a:cs typeface="Times New Roman" panose="02020603050405020304" pitchFamily="18" charset="0"/>
              </a:rPr>
              <a:t>фактите</a:t>
            </a:r>
            <a:r>
              <a:rPr lang="en-US" sz="1800" kern="0" dirty="0">
                <a:solidFill>
                  <a:srgbClr val="2E2D2A"/>
                </a:solidFill>
                <a:effectLst/>
                <a:ea typeface="Times New Roman" panose="02020603050405020304" pitchFamily="18" charset="0"/>
                <a:cs typeface="Times New Roman" panose="02020603050405020304" pitchFamily="18" charset="0"/>
              </a:rPr>
              <a:t> –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лакти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Ете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го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сега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важна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личност</a:t>
            </a:r>
            <a:r>
              <a:rPr lang="en-US" sz="1800" kern="0" dirty="0">
                <a:solidFill>
                  <a:srgbClr val="2E2D2A"/>
                </a:solidFill>
                <a:effectLst/>
                <a:ea typeface="Times New Roman" panose="02020603050405020304" pitchFamily="18" charset="0"/>
                <a:cs typeface="Times New Roman" panose="02020603050405020304" pitchFamily="18" charset="0"/>
              </a:rPr>
              <a:t>! Може </a:t>
            </a:r>
            <a:r>
              <a:rPr lang="en-US" sz="1800" kern="0" dirty="0" err="1">
                <a:solidFill>
                  <a:srgbClr val="2E2D2A"/>
                </a:solidFill>
                <a:effectLst/>
                <a:ea typeface="Times New Roman" panose="02020603050405020304" pitchFamily="18" charset="0"/>
                <a:cs typeface="Times New Roman" panose="02020603050405020304" pitchFamily="18" charset="0"/>
              </a:rPr>
              <a:t>ли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некој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ја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прпознае</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открие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некогашната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мала</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ситна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човечка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присутност</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така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расте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тој</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од</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Републиката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Федерацијата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влегува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кругот</a:t>
            </a:r>
            <a:r>
              <a:rPr lang="en-US" sz="1800" kern="0" dirty="0">
                <a:solidFill>
                  <a:srgbClr val="2E2D2A"/>
                </a:solidFill>
                <a:effectLst/>
                <a:ea typeface="Times New Roman" panose="02020603050405020304" pitchFamily="18" charset="0"/>
                <a:cs typeface="Times New Roman" panose="02020603050405020304" pitchFamily="18" charset="0"/>
              </a:rPr>
              <a:t> што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врти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станува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мисла</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смисла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убавото</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среќно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социјалистичко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општество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него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сите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еднакви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браќа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среќни</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богати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тие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парола</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лозунг</a:t>
            </a:r>
            <a:r>
              <a:rPr lang="en-US" sz="1800" kern="0" dirty="0">
                <a:solidFill>
                  <a:srgbClr val="2E2D2A"/>
                </a:solidFill>
                <a:effectLst/>
                <a:ea typeface="Times New Roman" panose="02020603050405020304" pitchFamily="18" charset="0"/>
                <a:cs typeface="Times New Roman" panose="02020603050405020304" pitchFamily="18" charset="0"/>
              </a:rPr>
              <a:t>, а </a:t>
            </a:r>
            <a:r>
              <a:rPr lang="en-US" sz="1800" kern="0" dirty="0" err="1">
                <a:solidFill>
                  <a:srgbClr val="2E2D2A"/>
                </a:solidFill>
                <a:effectLst/>
                <a:ea typeface="Times New Roman" panose="02020603050405020304" pitchFamily="18" charset="0"/>
                <a:cs typeface="Times New Roman" panose="02020603050405020304" pitchFamily="18" charset="0"/>
              </a:rPr>
              <a:t>можеби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mk-MK" sz="1800" kern="0" dirty="0">
                <a:solidFill>
                  <a:srgbClr val="2E2D2A"/>
                </a:solidFill>
                <a:effectLst/>
                <a:ea typeface="Times New Roman" panose="02020603050405020304" pitchFamily="18" charset="0"/>
                <a:cs typeface="Times New Roman" panose="02020603050405020304" pitchFamily="18" charset="0"/>
              </a:rPr>
              <a:t>„Јус - реламерство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Тие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мерка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за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некој</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за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нешто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животот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Колку</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тоа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моќно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пее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поетот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оти</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Волшебна</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нашата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јус-фантазија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Со</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неа</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кичот</a:t>
            </a:r>
            <a:r>
              <a:rPr lang="en-US" sz="1800" kern="0" dirty="0">
                <a:solidFill>
                  <a:srgbClr val="2E2D2A"/>
                </a:solidFill>
                <a:effectLst/>
                <a:ea typeface="Times New Roman" panose="02020603050405020304" pitchFamily="18" charset="0"/>
                <a:cs typeface="Times New Roman" panose="02020603050405020304" pitchFamily="18" charset="0"/>
              </a:rPr>
              <a:t> и </a:t>
            </a:r>
            <a:r>
              <a:rPr lang="en-US" sz="1800" kern="0" dirty="0" err="1">
                <a:solidFill>
                  <a:srgbClr val="2E2D2A"/>
                </a:solidFill>
                <a:effectLst/>
                <a:ea typeface="Times New Roman" panose="02020603050405020304" pitchFamily="18" charset="0"/>
                <a:cs typeface="Times New Roman" panose="02020603050405020304" pitchFamily="18" charset="0"/>
              </a:rPr>
              <a:t>шундот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се</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преобразија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Крајниот</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дострел</a:t>
            </a:r>
            <a:r>
              <a:rPr lang="en-US" sz="1800" kern="0" dirty="0">
                <a:solidFill>
                  <a:srgbClr val="2E2D2A"/>
                </a:solidFill>
                <a:effectLst/>
                <a:ea typeface="Times New Roman" panose="02020603050405020304" pitchFamily="18" charset="0"/>
                <a:cs typeface="Times New Roman" panose="02020603050405020304" pitchFamily="18" charset="0"/>
              </a:rPr>
              <a:t> е </a:t>
            </a:r>
            <a:r>
              <a:rPr lang="en-US" sz="1800" kern="0" dirty="0" err="1">
                <a:solidFill>
                  <a:srgbClr val="2E2D2A"/>
                </a:solidFill>
                <a:effectLst/>
                <a:ea typeface="Times New Roman" panose="02020603050405020304" pitchFamily="18" charset="0"/>
                <a:cs typeface="Times New Roman" panose="02020603050405020304" pitchFamily="18" charset="0"/>
              </a:rPr>
              <a:t>приватната</a:t>
            </a:r>
            <a:r>
              <a:rPr lang="en-US" sz="1800" kern="0" dirty="0">
                <a:solidFill>
                  <a:srgbClr val="2E2D2A"/>
                </a:solidFill>
                <a:effectLst/>
                <a:ea typeface="Times New Roman" panose="02020603050405020304" pitchFamily="18" charset="0"/>
                <a:cs typeface="Times New Roman" panose="02020603050405020304" pitchFamily="18" charset="0"/>
              </a:rPr>
              <a:t> </a:t>
            </a:r>
            <a:r>
              <a:rPr lang="en-US" sz="1800" kern="0" dirty="0" err="1">
                <a:solidFill>
                  <a:srgbClr val="2E2D2A"/>
                </a:solidFill>
                <a:effectLst/>
                <a:ea typeface="Times New Roman" panose="02020603050405020304" pitchFamily="18" charset="0"/>
                <a:cs typeface="Times New Roman" panose="02020603050405020304" pitchFamily="18" charset="0"/>
              </a:rPr>
              <a:t>цел</a:t>
            </a:r>
            <a:r>
              <a:rPr lang="en-US" sz="1800" kern="0" dirty="0">
                <a:solidFill>
                  <a:srgbClr val="2E2D2A"/>
                </a:solidFill>
                <a:effectLst/>
                <a:ea typeface="Times New Roman" panose="02020603050405020304" pitchFamily="18" charset="0"/>
                <a:cs typeface="Times New Roman" panose="02020603050405020304" pitchFamily="18" charset="0"/>
              </a:rPr>
              <a:t>.</a:t>
            </a:r>
            <a:endParaRPr lang="en-US" sz="1800" kern="100" dirty="0">
              <a:effectLst/>
              <a:ea typeface="Calibri" panose="020F0502020204030204" pitchFamily="34" charset="0"/>
              <a:cs typeface="Times New Roman" panose="02020603050405020304" pitchFamily="18" charset="0"/>
            </a:endParaRPr>
          </a:p>
          <a:p>
            <a:pPr algn="just">
              <a:buNone/>
            </a:pPr>
            <a:r>
              <a:rPr lang="mk-MK" sz="1800" dirty="0"/>
              <a:t>Ќопиќ: „</a:t>
            </a:r>
            <a:r>
              <a:rPr lang="ru-RU" sz="1800" b="0" i="0" dirty="0">
                <a:solidFill>
                  <a:srgbClr val="303030"/>
                </a:solidFill>
                <a:effectLst/>
              </a:rPr>
              <a:t>Испод мале плаже чује се пљускање воде и нечије снажно варварско фрктање. Једна мокра њушка свијетлих и дрскиих очију, доперјала сигурно с велилке плаже, радознало извирује на осамљено друштво, пење се на терасу и, пљескајући се по јевтиним гаћицама, истеже шију пут малог бифеа под баллконом. Друштво нелагодно ћути и прави се као да не види уљеза. Најзад устаје начелник и прилази непознатом.“</a:t>
            </a:r>
          </a:p>
          <a:p>
            <a:endParaRPr lang="en-US" sz="1800" dirty="0"/>
          </a:p>
        </p:txBody>
      </p:sp>
      <p:pic>
        <p:nvPicPr>
          <p:cNvPr id="4" name="Picture 3" descr="Јус-сценарист, ислустрација на Дармар">
            <a:hlinkClick r:id="rId2" tgtFrame="&quot;_self&quot;"/>
            <a:extLst>
              <a:ext uri="{FF2B5EF4-FFF2-40B4-BE49-F238E27FC236}">
                <a16:creationId xmlns:a16="http://schemas.microsoft.com/office/drawing/2014/main" id="{C0673DD0-E16B-4788-AB18-DFDA61AE05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1510" y="904339"/>
            <a:ext cx="2722425" cy="3687873"/>
          </a:xfrm>
          <a:prstGeom prst="rect">
            <a:avLst/>
          </a:prstGeom>
          <a:noFill/>
          <a:ln>
            <a:noFill/>
          </a:ln>
        </p:spPr>
      </p:pic>
    </p:spTree>
    <p:extLst>
      <p:ext uri="{BB962C8B-B14F-4D97-AF65-F5344CB8AC3E}">
        <p14:creationId xmlns:p14="http://schemas.microsoft.com/office/powerpoint/2010/main" val="5142151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440</TotalTime>
  <Words>1611</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Trebuchet MS</vt:lpstr>
      <vt:lpstr>Retrospect</vt:lpstr>
      <vt:lpstr>м-р Марина Цветаноска      Сатирчните универзалии на Бранко Ќопиќ и Ацо Шопов m.cvetanoska@iml.ukim.edu.mk  Универзално у стваралаштву Бранка Ћопића   Banja Luka: 22.–24. 5. 2025</vt:lpstr>
      <vt:lpstr>                        </vt:lpstr>
      <vt:lpstr>„Еретичката приказна“</vt:lpstr>
      <vt:lpstr> </vt:lpstr>
      <vt:lpstr>За „Јус универзум“ критиката молчи...  Во времето кога Шопов ја објавува збирката претставувало „вистински подвиг на јавноста и литературата да им се дадат грст сатирични осила од прва рака“, како што тоа го формулира Миодраг Друговац во рецензијата Ацо Шопов  „Јус универзум“, па веројатно и да се пишува за оваа книга претставувало вистински подвиг. Спомената рецензија на Друговац не содржи повеќе од два параграфа и е малку подолга од онаа на Сретен Перовиќ, кој наговестува дека би било интересно „оваа збирка сатирични афоризми во поетска форма, кои претставуваат социолошко-психолошки пројекции на нашето време, нашите читатели да можат да ја видат во целост на српскохрватски јазик. Личноста на Ацо Шопов со неа е осветлена на еден нов начин“.   Но читателите никогаш не ја видоа ни во целост, ни фрагментарно, ниту на српскохрватски, ниту на било кој друг од јазиците кои се зборуваа во тогашна Југославија... За волја на вистината, статијата на Друговац објавена во Вечер, на самиот почеток на 1969 година, оди подлабоко во анализата и во неа, тој книгата ја нарекува „огледало, но и прирачник на нашата општествена совест“. Но поопсежна студија за оваа збирка, Друговац (повторно тој, и само тој од сите македонски критичари) ќе објави дури во 1983 година, односно по смртта на Тито... и на Шопов. </vt:lpstr>
      <vt:lpstr>        </vt:lpstr>
      <vt:lpstr>PowerPoint Presentation</vt:lpstr>
      <vt:lpstr>PowerPoint Presentation</vt:lpstr>
      <vt:lpstr>PowerPoint Presentation</vt:lpstr>
      <vt:lpstr>PowerPoint Presentation</vt:lpstr>
      <vt:lpstr> </vt:lpstr>
      <vt:lpstr>                   БЛАГОДАРАМ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Marina Cvetanoska</dc:creator>
  <cp:lastModifiedBy>Marina Cvetanoska</cp:lastModifiedBy>
  <cp:revision>14</cp:revision>
  <cp:lastPrinted>2025-05-20T23:31:27Z</cp:lastPrinted>
  <dcterms:created xsi:type="dcterms:W3CDTF">2025-04-02T16:44:59Z</dcterms:created>
  <dcterms:modified xsi:type="dcterms:W3CDTF">2025-05-20T23:39:43Z</dcterms:modified>
</cp:coreProperties>
</file>