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10"/>
  </p:normalViewPr>
  <p:slideViewPr>
    <p:cSldViewPr snapToGrid="0" snapToObjects="1">
      <p:cViewPr>
        <p:scale>
          <a:sx n="75" d="100"/>
          <a:sy n="75" d="100"/>
        </p:scale>
        <p:origin x="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." userId="e308cf0afc03c174" providerId="LiveId" clId="{0E3ED588-1C88-4001-A85B-2F940F88F4F9}"/>
    <pc:docChg chg="modSld">
      <pc:chgData name="Tina ." userId="e308cf0afc03c174" providerId="LiveId" clId="{0E3ED588-1C88-4001-A85B-2F940F88F4F9}" dt="2026-05-25T21:24:14.356" v="10" actId="1036"/>
      <pc:docMkLst>
        <pc:docMk/>
      </pc:docMkLst>
      <pc:sldChg chg="modSp mod">
        <pc:chgData name="Tina ." userId="e308cf0afc03c174" providerId="LiveId" clId="{0E3ED588-1C88-4001-A85B-2F940F88F4F9}" dt="2026-05-25T21:24:14.356" v="10" actId="1036"/>
        <pc:sldMkLst>
          <pc:docMk/>
          <pc:sldMk cId="0" sldId="259"/>
        </pc:sldMkLst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4" creationId="{00000000-0000-0000-0000-000000000000}"/>
          </ac:spMkLst>
        </pc:spChg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7" creationId="{00000000-0000-0000-0000-000000000000}"/>
          </ac:spMkLst>
        </pc:spChg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8" creationId="{00000000-0000-0000-0000-000000000000}"/>
          </ac:spMkLst>
        </pc:spChg>
        <pc:spChg chg="mod">
          <ac:chgData name="Tina ." userId="e308cf0afc03c174" providerId="LiveId" clId="{0E3ED588-1C88-4001-A85B-2F940F88F4F9}" dt="2026-05-25T21:24:14.356" v="10" actId="1036"/>
          <ac:spMkLst>
            <pc:docMk/>
            <pc:sldMk cId="0" sldId="259"/>
            <ac:spMk id="10" creationId="{00000000-0000-0000-0000-000000000000}"/>
          </ac:spMkLst>
        </pc:spChg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13" creationId="{00000000-0000-0000-0000-000000000000}"/>
          </ac:spMkLst>
        </pc:spChg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14" creationId="{00000000-0000-0000-0000-000000000000}"/>
          </ac:spMkLst>
        </pc:spChg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16" creationId="{00000000-0000-0000-0000-000000000000}"/>
          </ac:spMkLst>
        </pc:spChg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18" creationId="{00000000-0000-0000-0000-000000000000}"/>
          </ac:spMkLst>
        </pc:spChg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19" creationId="{00000000-0000-0000-0000-000000000000}"/>
          </ac:spMkLst>
        </pc:spChg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21" creationId="{00000000-0000-0000-0000-000000000000}"/>
          </ac:spMkLst>
        </pc:spChg>
        <pc:spChg chg="mod">
          <ac:chgData name="Tina ." userId="e308cf0afc03c174" providerId="LiveId" clId="{0E3ED588-1C88-4001-A85B-2F940F88F4F9}" dt="2026-05-25T21:24:02.300" v="1" actId="403"/>
          <ac:spMkLst>
            <pc:docMk/>
            <pc:sldMk cId="0" sldId="259"/>
            <ac:spMk id="2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9585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5C1F3B"/>
          </a:solidFill>
          <a:ln>
            <a:solidFill>
              <a:srgbClr val="5C1F3B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3" name="R"/>
          <p:cNvSpPr/>
          <p:nvPr/>
        </p:nvSpPr>
        <p:spPr>
          <a:xfrm>
            <a:off x="9052560" y="0"/>
            <a:ext cx="91440" cy="5143500"/>
          </a:xfrm>
          <a:prstGeom prst="rect">
            <a:avLst/>
          </a:prstGeom>
          <a:solidFill>
            <a:srgbClr val="5C1F3B"/>
          </a:solidFill>
          <a:ln>
            <a:solidFill>
              <a:srgbClr val="5C1F3B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4" name="TG"/>
          <p:cNvSpPr/>
          <p:nvPr/>
        </p:nvSpPr>
        <p:spPr>
          <a:xfrm>
            <a:off x="91440" y="0"/>
            <a:ext cx="8960640" cy="30000"/>
          </a:xfrm>
          <a:prstGeom prst="rect">
            <a:avLst/>
          </a:prstGeom>
          <a:solidFill>
            <a:srgbClr val="B8964E"/>
          </a:solidFill>
          <a:ln>
            <a:solidFill>
              <a:srgbClr val="B8964E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5" name="BG"/>
          <p:cNvSpPr/>
          <p:nvPr/>
        </p:nvSpPr>
        <p:spPr>
          <a:xfrm>
            <a:off x="91440" y="5113500"/>
            <a:ext cx="8960640" cy="30000"/>
          </a:xfrm>
          <a:prstGeom prst="rect">
            <a:avLst/>
          </a:prstGeom>
          <a:solidFill>
            <a:srgbClr val="B8964E"/>
          </a:solidFill>
          <a:ln>
            <a:solidFill>
              <a:srgbClr val="B8964E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6" name="Autor"/>
          <p:cNvSpPr/>
          <p:nvPr/>
        </p:nvSpPr>
        <p:spPr>
          <a:xfrm>
            <a:off x="182880" y="60000"/>
            <a:ext cx="8778240" cy="47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sr-Latn-RS" sz="3200" b="1" dirty="0">
                <a:solidFill>
                  <a:srgbClr val="3D1228"/>
                </a:solidFill>
                <a:latin typeface="Arial" pitchFamily="34" charset="0"/>
              </a:rPr>
              <a:t>Dušanka Vujović (Novi Sad)</a:t>
            </a:r>
          </a:p>
        </p:txBody>
      </p:sp>
      <p:sp>
        <p:nvSpPr>
          <p:cNvPr id="7" name="Inst"/>
          <p:cNvSpPr/>
          <p:nvPr/>
        </p:nvSpPr>
        <p:spPr>
          <a:xfrm>
            <a:off x="182880" y="540000"/>
            <a:ext cx="8778240" cy="29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sr-Latn-RS" sz="1600" b="1" dirty="0">
                <a:solidFill>
                  <a:srgbClr val="555555"/>
                </a:solidFill>
                <a:latin typeface="Arial" pitchFamily="34" charset="0"/>
              </a:rPr>
              <a:t>Filozofski fakultet, Univerzitet u Novom Sadu</a:t>
            </a:r>
          </a:p>
        </p:txBody>
      </p:sp>
      <p:sp>
        <p:nvSpPr>
          <p:cNvPr id="8" name="Email"/>
          <p:cNvSpPr/>
          <p:nvPr/>
        </p:nvSpPr>
        <p:spPr>
          <a:xfrm>
            <a:off x="182880" y="840000"/>
            <a:ext cx="8778240" cy="27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sr-Latn-RS" sz="1400" b="1">
                <a:solidFill>
                  <a:srgbClr val="8C4A62"/>
                </a:solidFill>
                <a:latin typeface="Arial" pitchFamily="34" charset="0"/>
              </a:rPr>
              <a:t>dusanka.vujovic@ff.uns.ac.rs</a:t>
            </a:r>
            <a:endParaRPr lang="sr-Latn-RS" sz="1400" b="1" dirty="0">
              <a:solidFill>
                <a:srgbClr val="8C4A62"/>
              </a:solidFill>
              <a:latin typeface="Arial" pitchFamily="34" charset="0"/>
            </a:endParaRPr>
          </a:p>
        </p:txBody>
      </p:sp>
      <p:sp>
        <p:nvSpPr>
          <p:cNvPr id="9" name="D1"/>
          <p:cNvSpPr/>
          <p:nvPr/>
        </p:nvSpPr>
        <p:spPr>
          <a:xfrm>
            <a:off x="1828800" y="1150000"/>
            <a:ext cx="5486400" cy="25000"/>
          </a:xfrm>
          <a:prstGeom prst="rect">
            <a:avLst/>
          </a:prstGeom>
          <a:solidFill>
            <a:srgbClr val="B8964E"/>
          </a:solidFill>
          <a:ln>
            <a:solidFill>
              <a:srgbClr val="B8964E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10" name="Naslov"/>
          <p:cNvSpPr/>
          <p:nvPr/>
        </p:nvSpPr>
        <p:spPr>
          <a:xfrm>
            <a:off x="182880" y="1200000"/>
            <a:ext cx="8778240" cy="190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sr-Latn-RS" sz="3400" b="1" dirty="0">
                <a:solidFill>
                  <a:srgbClr val="3D1228"/>
                </a:solidFill>
                <a:latin typeface="Arial" pitchFamily="34" charset="0"/>
              </a:rPr>
              <a:t>Semantički potencijal glagola DOĆI</a:t>
            </a:r>
          </a:p>
          <a:p>
            <a:pPr algn="ctr">
              <a:buNone/>
            </a:pPr>
            <a:r>
              <a:rPr lang="sr-Latn-RS" sz="3400" b="1" dirty="0">
                <a:solidFill>
                  <a:srgbClr val="3D1228"/>
                </a:solidFill>
                <a:latin typeface="Arial" pitchFamily="34" charset="0"/>
              </a:rPr>
              <a:t>u narativnom toku Ćopićevog romana</a:t>
            </a:r>
          </a:p>
          <a:p>
            <a:pPr algn="ctr">
              <a:buNone/>
            </a:pPr>
            <a:r>
              <a:rPr lang="sr-Latn-RS" sz="3400" b="1" dirty="0">
                <a:solidFill>
                  <a:srgbClr val="3D1228"/>
                </a:solidFill>
                <a:latin typeface="Arial" pitchFamily="34" charset="0"/>
              </a:rPr>
              <a:t>Gluvi barut</a:t>
            </a:r>
          </a:p>
        </p:txBody>
      </p:sp>
      <p:sp>
        <p:nvSpPr>
          <p:cNvPr id="11" name="D2"/>
          <p:cNvSpPr/>
          <p:nvPr/>
        </p:nvSpPr>
        <p:spPr>
          <a:xfrm>
            <a:off x="1828800" y="3140000"/>
            <a:ext cx="5486400" cy="25000"/>
          </a:xfrm>
          <a:prstGeom prst="rect">
            <a:avLst/>
          </a:prstGeom>
          <a:solidFill>
            <a:srgbClr val="B8964E"/>
          </a:solidFill>
          <a:ln>
            <a:solidFill>
              <a:srgbClr val="B8964E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12" name="VS"/>
          <p:cNvSpPr/>
          <p:nvPr/>
        </p:nvSpPr>
        <p:spPr>
          <a:xfrm>
            <a:off x="182880" y="3200000"/>
            <a:ext cx="8778240" cy="43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sr-Latn-RS" sz="2200" b="1" dirty="0">
                <a:solidFill>
                  <a:srgbClr val="8C4A62"/>
                </a:solidFill>
                <a:latin typeface="Arial" pitchFamily="34" charset="0"/>
              </a:rPr>
              <a:t>Eksplozivni „Gluvi barut“ (1957) Branka Ćopića</a:t>
            </a:r>
          </a:p>
        </p:txBody>
      </p:sp>
      <p:sp>
        <p:nvSpPr>
          <p:cNvPr id="13" name="MV"/>
          <p:cNvSpPr/>
          <p:nvPr/>
        </p:nvSpPr>
        <p:spPr>
          <a:xfrm>
            <a:off x="182880" y="3680000"/>
            <a:ext cx="8778240" cy="3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sr-Latn-RS" sz="2000" b="1" dirty="0">
                <a:solidFill>
                  <a:srgbClr val="555555"/>
                </a:solidFill>
                <a:latin typeface="Arial" pitchFamily="34" charset="0"/>
              </a:rPr>
              <a:t>Grac, 28–30. maj 2026.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3" name="Text 1"/>
          <p:cNvSpPr/>
          <p:nvPr/>
        </p:nvSpPr>
        <p:spPr>
          <a:xfrm>
            <a:off x="182880" y="0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Eksplozivni „Gluvi barut" (1957) Branka Ćopića  |  Grac, 28–30. maj 2026.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0" y="4846320"/>
            <a:ext cx="365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Zajednički semantički model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960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Osnovna prostorna shema DOĆI realizuje se u svim domenima: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65760" y="1417320"/>
            <a:ext cx="1920240" cy="109728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 sz="2800"/>
          </a:p>
        </p:txBody>
      </p:sp>
      <p:sp>
        <p:nvSpPr>
          <p:cNvPr id="8" name="Text 6"/>
          <p:cNvSpPr/>
          <p:nvPr/>
        </p:nvSpPr>
        <p:spPr>
          <a:xfrm>
            <a:off x="365760" y="1417320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PROSTOR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65760" y="1984248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fizičko pristizanje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2286000" y="1920240"/>
            <a:ext cx="182880" cy="274320"/>
          </a:xfrm>
          <a:prstGeom prst="rect">
            <a:avLst/>
          </a:prstGeom>
          <a:solidFill>
            <a:srgbClr val="E8E2DA"/>
          </a:solidFill>
          <a:ln w="12700">
            <a:solidFill>
              <a:srgbClr val="E8E2DA"/>
            </a:solidFill>
            <a:prstDash val="solid"/>
          </a:ln>
        </p:spPr>
        <p:txBody>
          <a:bodyPr/>
          <a:lstStyle/>
          <a:p>
            <a:endParaRPr lang="en-150" sz="4000"/>
          </a:p>
        </p:txBody>
      </p:sp>
      <p:sp>
        <p:nvSpPr>
          <p:cNvPr id="11" name="Shape 9"/>
          <p:cNvSpPr/>
          <p:nvPr/>
        </p:nvSpPr>
        <p:spPr>
          <a:xfrm>
            <a:off x="2514600" y="1417320"/>
            <a:ext cx="1920240" cy="1097280"/>
          </a:xfrm>
          <a:prstGeom prst="rect">
            <a:avLst/>
          </a:prstGeom>
          <a:solidFill>
            <a:srgbClr val="8C4A62"/>
          </a:solidFill>
          <a:ln w="12700">
            <a:solidFill>
              <a:srgbClr val="8C4A62"/>
            </a:solidFill>
            <a:prstDash val="solid"/>
          </a:ln>
        </p:spPr>
        <p:txBody>
          <a:bodyPr/>
          <a:lstStyle/>
          <a:p>
            <a:endParaRPr lang="en-150" sz="2800"/>
          </a:p>
        </p:txBody>
      </p:sp>
      <p:sp>
        <p:nvSpPr>
          <p:cNvPr id="12" name="Text 10"/>
          <p:cNvSpPr/>
          <p:nvPr/>
        </p:nvSpPr>
        <p:spPr>
          <a:xfrm>
            <a:off x="2514600" y="1417320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VREME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514600" y="1984248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nastupanje trenutka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434840" y="1920240"/>
            <a:ext cx="182880" cy="274320"/>
          </a:xfrm>
          <a:prstGeom prst="rect">
            <a:avLst/>
          </a:prstGeom>
          <a:solidFill>
            <a:srgbClr val="E8E2DA"/>
          </a:solidFill>
          <a:ln w="12700">
            <a:solidFill>
              <a:srgbClr val="E8E2DA"/>
            </a:solidFill>
            <a:prstDash val="solid"/>
          </a:ln>
        </p:spPr>
        <p:txBody>
          <a:bodyPr/>
          <a:lstStyle/>
          <a:p>
            <a:endParaRPr lang="en-150" sz="4000"/>
          </a:p>
        </p:txBody>
      </p:sp>
      <p:sp>
        <p:nvSpPr>
          <p:cNvPr id="15" name="Shape 13"/>
          <p:cNvSpPr/>
          <p:nvPr/>
        </p:nvSpPr>
        <p:spPr>
          <a:xfrm>
            <a:off x="4663440" y="1417320"/>
            <a:ext cx="1920240" cy="109728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8C3D60"/>
            </a:solidFill>
            <a:prstDash val="solid"/>
          </a:ln>
        </p:spPr>
        <p:txBody>
          <a:bodyPr/>
          <a:lstStyle/>
          <a:p>
            <a:endParaRPr lang="en-150" sz="2800"/>
          </a:p>
        </p:txBody>
      </p:sp>
      <p:sp>
        <p:nvSpPr>
          <p:cNvPr id="16" name="Text 14"/>
          <p:cNvSpPr/>
          <p:nvPr/>
        </p:nvSpPr>
        <p:spPr>
          <a:xfrm>
            <a:off x="4663440" y="1417320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SITUACIJA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4663440" y="1984248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prelomna tačka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6583680" y="1920240"/>
            <a:ext cx="182880" cy="274320"/>
          </a:xfrm>
          <a:prstGeom prst="rect">
            <a:avLst/>
          </a:prstGeom>
          <a:solidFill>
            <a:srgbClr val="E8E2DA"/>
          </a:solidFill>
          <a:ln w="12700">
            <a:solidFill>
              <a:srgbClr val="E8E2DA"/>
            </a:solidFill>
            <a:prstDash val="solid"/>
          </a:ln>
        </p:spPr>
        <p:txBody>
          <a:bodyPr/>
          <a:lstStyle/>
          <a:p>
            <a:endParaRPr lang="en-150" sz="4000"/>
          </a:p>
        </p:txBody>
      </p:sp>
      <p:sp>
        <p:nvSpPr>
          <p:cNvPr id="19" name="Shape 17"/>
          <p:cNvSpPr/>
          <p:nvPr/>
        </p:nvSpPr>
        <p:spPr>
          <a:xfrm>
            <a:off x="6812280" y="1417320"/>
            <a:ext cx="1920240" cy="1097280"/>
          </a:xfrm>
          <a:prstGeom prst="rect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 sz="2800"/>
          </a:p>
        </p:txBody>
      </p:sp>
      <p:sp>
        <p:nvSpPr>
          <p:cNvPr id="20" name="Text 18"/>
          <p:cNvSpPr/>
          <p:nvPr/>
        </p:nvSpPr>
        <p:spPr>
          <a:xfrm>
            <a:off x="6812280" y="1417320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PSIHOLOGIJA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812280" y="1984248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unutrašnje stanje</a:t>
            </a: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365760" y="2743200"/>
            <a:ext cx="8412480" cy="1143000"/>
          </a:xfrm>
          <a:prstGeom prst="rect">
            <a:avLst/>
          </a:prstGeom>
          <a:solidFill>
            <a:srgbClr val="E8E2DA"/>
          </a:solidFill>
          <a:ln w="12700">
            <a:solidFill>
              <a:srgbClr val="E8E2DA"/>
            </a:solidFill>
            <a:prstDash val="solid"/>
          </a:ln>
        </p:spPr>
        <p:txBody>
          <a:bodyPr/>
          <a:lstStyle/>
          <a:p>
            <a:endParaRPr lang="en-150" sz="2800"/>
          </a:p>
        </p:txBody>
      </p:sp>
      <p:sp>
        <p:nvSpPr>
          <p:cNvPr id="23" name="Text 21"/>
          <p:cNvSpPr/>
          <p:nvPr/>
        </p:nvSpPr>
        <p:spPr>
          <a:xfrm>
            <a:off x="548640" y="2834640"/>
            <a:ext cx="80467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Zajednički model: </a:t>
            </a:r>
            <a:r>
              <a:rPr lang="en-US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ono što je u osnovnom značenju prostorni cilj, u sekundarnim značenjima postaje trenutak, događaj, stanje, posledica ili unutrašnji doživljaj. Prostorna </a:t>
            </a:r>
            <a:r>
              <a:rPr lang="en-U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sema </a:t>
            </a:r>
            <a:r>
              <a:rPr lang="sr-Latn-R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približavanja </a:t>
            </a:r>
            <a:r>
              <a:rPr lang="en-U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</a:t>
            </a:r>
            <a:r>
              <a:rPr lang="en-US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dostizanja krajnje tačke ostaje prepoznatljiva u svim realizacijama.</a:t>
            </a: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457200" y="40690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 romanu dolaze ljudi, ali dolaze i sloboda, poslednja vremena, crni petak, glas, žalost, bliskost</a:t>
            </a:r>
            <a:r>
              <a:rPr lang="en-US" i="1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oblikovani </a:t>
            </a:r>
            <a:r>
              <a:rPr lang="en-US" i="1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istim </a:t>
            </a:r>
            <a:r>
              <a:rPr lang="en-US" i="1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modelom </a:t>
            </a:r>
            <a:r>
              <a:rPr lang="sr-Latn-RS" i="1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približavanja </a:t>
            </a:r>
            <a:r>
              <a:rPr lang="en-US" i="1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</a:t>
            </a:r>
            <a:r>
              <a:rPr lang="en-US" i="1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dostizanja.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3" name="Text 1"/>
          <p:cNvSpPr/>
          <p:nvPr/>
        </p:nvSpPr>
        <p:spPr>
          <a:xfrm>
            <a:off x="182880" y="0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Eksplozivni „Gluvi barut" (1957) Branka Ćopića  |  Grac, 28–30. maj 2026.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0" y="4846320"/>
            <a:ext cx="365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256032"/>
            <a:ext cx="320040" cy="4887468"/>
          </a:xfrm>
          <a:prstGeom prst="rect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Zaključak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02920" y="1161288"/>
            <a:ext cx="347472" cy="347472"/>
          </a:xfrm>
          <a:prstGeom prst="ellipse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8" name="Text 6"/>
          <p:cNvSpPr/>
          <p:nvPr/>
        </p:nvSpPr>
        <p:spPr>
          <a:xfrm>
            <a:off x="502920" y="116128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05840" y="105156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Osnovno adlativno značenje glagola DOĆI nije ograničeno na </a:t>
            </a:r>
            <a:r>
              <a:rPr lang="en-US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fizičko pristizanje</a:t>
            </a:r>
            <a:r>
              <a:rPr lang="sr-Latn-RS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ostvaruje </a:t>
            </a:r>
            <a:r>
              <a:rPr lang="en-US" dirty="0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u više međusobno povezanih tipova.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02920" y="2093976"/>
            <a:ext cx="347472" cy="347472"/>
          </a:xfrm>
          <a:prstGeom prst="ellipse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11" name="Text 9"/>
          <p:cNvSpPr/>
          <p:nvPr/>
        </p:nvSpPr>
        <p:spPr>
          <a:xfrm>
            <a:off x="502920" y="209397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05840" y="1984248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 svim realizacijama prostorna </a:t>
            </a:r>
            <a:r>
              <a:rPr lang="en-US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sema </a:t>
            </a:r>
            <a:r>
              <a:rPr lang="sr-Latn-RS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približavanja</a:t>
            </a:r>
            <a:r>
              <a:rPr lang="en-US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dostizanja ciljne tačke ostaje prepoznatljiva.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502920" y="3026664"/>
            <a:ext cx="347472" cy="347472"/>
          </a:xfrm>
          <a:prstGeom prst="ellipse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14" name="Text 12"/>
          <p:cNvSpPr/>
          <p:nvPr/>
        </p:nvSpPr>
        <p:spPr>
          <a:xfrm>
            <a:off x="502920" y="302666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05840" y="2916936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Konstrukcije sa DOĆI javljaju se u ključnim </a:t>
            </a:r>
            <a:r>
              <a:rPr lang="en-US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narativnim tačkama</a:t>
            </a:r>
            <a:r>
              <a:rPr lang="sr-Latn-RS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  <a:r>
              <a:rPr lang="en-US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uvode promenu, signalizuju prelom, grade napetost.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502920" y="3959352"/>
            <a:ext cx="347472" cy="347472"/>
          </a:xfrm>
          <a:prstGeom prst="ellipse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17" name="Text 15"/>
          <p:cNvSpPr/>
          <p:nvPr/>
        </p:nvSpPr>
        <p:spPr>
          <a:xfrm>
            <a:off x="502920" y="39593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05840" y="3849624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Glagol DOĆI funkcioniše kao semantičko-stilistički mehanizam koji povezuje prostorne, vremenske, situacione i psihološke odnose u kohezivni narativni tok.</a:t>
            </a: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502920" y="4754880"/>
            <a:ext cx="8321040" cy="36576"/>
          </a:xfrm>
          <a:prstGeom prst="rect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20" name="Text 18"/>
          <p:cNvSpPr/>
          <p:nvPr/>
        </p:nvSpPr>
        <p:spPr>
          <a:xfrm>
            <a:off x="502920" y="4818888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400" i="1" dirty="0">
                <a:latin typeface="Arial" pitchFamily="34" charset="0"/>
                <a:ea typeface="Arial" pitchFamily="34" charset="-122"/>
                <a:cs typeface="Arial" pitchFamily="34" charset="-120"/>
              </a:rPr>
              <a:t>Hvala na pažnji.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iteratur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5C1F3B"/>
          </a:solidFill>
          <a:ln>
            <a:solidFill>
              <a:srgbClr val="5C1F3B"/>
            </a:solidFill>
          </a:ln>
        </p:spPr>
        <p:txBody>
          <a:bodyPr wrap="square" rtlCol="0" anchor="ctr"/>
          <a:lstStyle/>
          <a:p>
            <a:pPr algn="ctr">
              <a:buNone/>
            </a:pPr>
            <a:r>
              <a:rPr lang="sr-Latn-RS" sz="700" dirty="0">
                <a:solidFill>
                  <a:srgbClr val="D4B8C7"/>
                </a:solidFill>
                <a:latin typeface="Arial" pitchFamily="34" charset="0"/>
              </a:rPr>
              <a:t>Eksplozivni „Gluvi barut“ (1957) Branka Ćopića  |  Grac, 28–30. maj 2026.</a:t>
            </a:r>
          </a:p>
        </p:txBody>
      </p:sp>
      <p:sp>
        <p:nvSpPr>
          <p:cNvPr id="3" name="GA"/>
          <p:cNvSpPr/>
          <p:nvPr/>
        </p:nvSpPr>
        <p:spPr>
          <a:xfrm>
            <a:off x="274320" y="274320"/>
            <a:ext cx="54864" cy="530000"/>
          </a:xfrm>
          <a:prstGeom prst="rect">
            <a:avLst/>
          </a:prstGeom>
          <a:solidFill>
            <a:srgbClr val="B8964E"/>
          </a:solidFill>
          <a:ln>
            <a:solidFill>
              <a:srgbClr val="B8964E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4" name="T"/>
          <p:cNvSpPr/>
          <p:nvPr/>
        </p:nvSpPr>
        <p:spPr>
          <a:xfrm>
            <a:off x="457200" y="265000"/>
            <a:ext cx="8382960" cy="5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>
              <a:buNone/>
            </a:pPr>
            <a:r>
              <a:rPr lang="sr-Latn-RS" sz="2800" b="1" dirty="0">
                <a:solidFill>
                  <a:srgbClr val="3D1228"/>
                </a:solidFill>
                <a:latin typeface="Arial" pitchFamily="34" charset="0"/>
              </a:rPr>
              <a:t>Izvori i literatura</a:t>
            </a:r>
          </a:p>
        </p:txBody>
      </p:sp>
      <p:sp>
        <p:nvSpPr>
          <p:cNvPr id="5" name="S"/>
          <p:cNvSpPr/>
          <p:nvPr/>
        </p:nvSpPr>
        <p:spPr>
          <a:xfrm>
            <a:off x="274320" y="880000"/>
            <a:ext cx="8594880" cy="22860"/>
          </a:xfrm>
          <a:prstGeom prst="rect">
            <a:avLst/>
          </a:prstGeom>
          <a:solidFill>
            <a:srgbClr val="E8E8E8"/>
          </a:solidFill>
          <a:ln>
            <a:solidFill>
              <a:srgbClr val="E8E8E8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6" name="Lit"/>
          <p:cNvSpPr/>
          <p:nvPr/>
        </p:nvSpPr>
        <p:spPr>
          <a:xfrm>
            <a:off x="457200" y="920000"/>
            <a:ext cx="8686800" cy="410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>
              <a:buNone/>
            </a:pPr>
            <a:r>
              <a:rPr lang="sr-Latn-RS" sz="1400" b="1">
                <a:solidFill>
                  <a:srgbClr val="3D1228"/>
                </a:solidFill>
                <a:latin typeface="Arial" pitchFamily="34" charset="0"/>
              </a:rPr>
              <a:t>Ćopić 1957: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Ćopić, Branko. Gluvi barut. Beograd: Prosveta</a:t>
            </a:r>
            <a:r>
              <a:rPr lang="sr-Latn-RS" sz="1400">
                <a:solidFill>
                  <a:srgbClr val="444444"/>
                </a:solidFill>
                <a:latin typeface="Arial" pitchFamily="34" charset="0"/>
              </a:rPr>
              <a:t>, 1957.</a:t>
            </a:r>
            <a:endParaRPr lang="sr-Latn-RS" sz="1400" dirty="0">
              <a:solidFill>
                <a:srgbClr val="444444"/>
              </a:solidFill>
              <a:latin typeface="Arial" pitchFamily="34" charset="0"/>
            </a:endParaRPr>
          </a:p>
          <a:p>
            <a:pPr algn="l">
              <a:buNone/>
            </a:pPr>
            <a:r>
              <a:rPr lang="sr-Latn-RS" sz="1400" b="1" dirty="0">
                <a:solidFill>
                  <a:srgbClr val="3D1228"/>
                </a:solidFill>
                <a:latin typeface="Arial" pitchFamily="34" charset="0"/>
              </a:rPr>
              <a:t>Janda 1986: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Janda, Laura A. A Semantic Analysis of the Russian Verbal Prefixes za-, pere-, do-, </a:t>
            </a:r>
            <a:r>
              <a:rPr lang="sr-Latn-RS" sz="1400">
                <a:solidFill>
                  <a:srgbClr val="444444"/>
                </a:solidFill>
                <a:latin typeface="Arial" pitchFamily="34" charset="0"/>
              </a:rPr>
              <a:t>and   </a:t>
            </a:r>
          </a:p>
          <a:p>
            <a:pPr algn="l">
              <a:buNone/>
            </a:pPr>
            <a:r>
              <a:rPr lang="sr-Latn-RS" sz="1400">
                <a:solidFill>
                  <a:srgbClr val="444444"/>
                </a:solidFill>
                <a:latin typeface="Arial" pitchFamily="34" charset="0"/>
              </a:rPr>
              <a:t>	ot-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. München: Verlag Otto Sagner.</a:t>
            </a:r>
          </a:p>
          <a:p>
            <a:pPr algn="l">
              <a:buNone/>
            </a:pPr>
            <a:r>
              <a:rPr lang="sr-Latn-RS" sz="1400" b="1">
                <a:solidFill>
                  <a:srgbClr val="3D1228"/>
                </a:solidFill>
                <a:latin typeface="Arial" pitchFamily="34" charset="0"/>
              </a:rPr>
              <a:t>Lakoff–Johnson </a:t>
            </a:r>
            <a:r>
              <a:rPr lang="sr-Latn-RS" sz="1400" b="1" dirty="0">
                <a:solidFill>
                  <a:srgbClr val="3D1228"/>
                </a:solidFill>
                <a:latin typeface="Arial" pitchFamily="34" charset="0"/>
              </a:rPr>
              <a:t>1980: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Lakoff, George i Mark Johnson. Metaphors We Live By. Chicago: University </a:t>
            </a:r>
            <a:r>
              <a:rPr lang="sr-Latn-RS" sz="1400">
                <a:solidFill>
                  <a:srgbClr val="444444"/>
                </a:solidFill>
                <a:latin typeface="Arial" pitchFamily="34" charset="0"/>
              </a:rPr>
              <a:t>of </a:t>
            </a:r>
          </a:p>
          <a:p>
            <a:pPr algn="l">
              <a:buNone/>
            </a:pPr>
            <a:r>
              <a:rPr lang="sr-Latn-RS" sz="1400">
                <a:solidFill>
                  <a:srgbClr val="444444"/>
                </a:solidFill>
                <a:latin typeface="Arial" pitchFamily="34" charset="0"/>
              </a:rPr>
              <a:t>	Chicago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Press.</a:t>
            </a:r>
          </a:p>
          <a:p>
            <a:pPr algn="l">
              <a:buNone/>
            </a:pPr>
            <a:r>
              <a:rPr lang="sr-Latn-RS" sz="1400" b="1" dirty="0">
                <a:solidFill>
                  <a:srgbClr val="3D1228"/>
                </a:solidFill>
                <a:latin typeface="Arial" pitchFamily="34" charset="0"/>
              </a:rPr>
              <a:t>Piper 1997: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Piper, Predrag. Jezik i prostor. Beograd: Biblioteka XX vek.</a:t>
            </a:r>
          </a:p>
          <a:p>
            <a:pPr algn="l">
              <a:buNone/>
            </a:pPr>
            <a:r>
              <a:rPr lang="sr-Latn-RS" sz="1400" b="1" dirty="0">
                <a:solidFill>
                  <a:srgbClr val="3D1228"/>
                </a:solidFill>
                <a:latin typeface="Arial" pitchFamily="34" charset="0"/>
              </a:rPr>
              <a:t>RSKJ 1967–1976: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Rečnik srpskohrvatskoga književnog jezika I–VI. Novi Sad: Matica srpska.</a:t>
            </a:r>
          </a:p>
          <a:p>
            <a:pPr algn="l">
              <a:buNone/>
            </a:pPr>
            <a:r>
              <a:rPr lang="sr-Latn-RS" sz="1400" b="1">
                <a:solidFill>
                  <a:srgbClr val="3D1228"/>
                </a:solidFill>
                <a:latin typeface="Arial" pitchFamily="34" charset="0"/>
              </a:rPr>
              <a:t>Šarić–Tchizmarova </a:t>
            </a:r>
            <a:r>
              <a:rPr lang="sr-Latn-RS" sz="1400" b="1" dirty="0">
                <a:solidFill>
                  <a:srgbClr val="3D1228"/>
                </a:solidFill>
                <a:latin typeface="Arial" pitchFamily="34" charset="0"/>
              </a:rPr>
              <a:t>2013: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Šarić, Ljiljana i Ivelina Tchizmarova. Space and Metaphor in Verbs </a:t>
            </a:r>
            <a:r>
              <a:rPr lang="sr-Latn-RS" sz="1400">
                <a:solidFill>
                  <a:srgbClr val="444444"/>
                </a:solidFill>
                <a:latin typeface="Arial" pitchFamily="34" charset="0"/>
              </a:rPr>
              <a:t>Prefixed </a:t>
            </a:r>
          </a:p>
          <a:p>
            <a:pPr algn="l">
              <a:buNone/>
            </a:pPr>
            <a:r>
              <a:rPr lang="sr-Latn-RS" sz="1400">
                <a:solidFill>
                  <a:srgbClr val="444444"/>
                </a:solidFill>
                <a:latin typeface="Arial" pitchFamily="34" charset="0"/>
              </a:rPr>
              <a:t>	with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od-/ot-. In: Šarić, Ljiljana (ur.). Space in South Slavic. Oslo: University of Oslo. Str. 7–33.</a:t>
            </a:r>
          </a:p>
          <a:p>
            <a:pPr algn="l">
              <a:buNone/>
            </a:pPr>
            <a:r>
              <a:rPr lang="sr-Latn-RS" sz="1400" b="1" dirty="0">
                <a:solidFill>
                  <a:srgbClr val="3D1228"/>
                </a:solidFill>
                <a:latin typeface="Arial" pitchFamily="34" charset="0"/>
              </a:rPr>
              <a:t>Vujović 2019: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Vujović, Dušanka. Glagoli kretanja u savremenom srpskom jeziku. Novi Sad: </a:t>
            </a:r>
            <a:r>
              <a:rPr lang="sr-Latn-RS" sz="1400">
                <a:solidFill>
                  <a:srgbClr val="444444"/>
                </a:solidFill>
                <a:latin typeface="Arial" pitchFamily="34" charset="0"/>
              </a:rPr>
              <a:t>Filozofski 	fakultet </a:t>
            </a:r>
            <a:r>
              <a:rPr lang="sr-Latn-RS" sz="1400" dirty="0">
                <a:solidFill>
                  <a:srgbClr val="444444"/>
                </a:solidFill>
                <a:latin typeface="Arial" pitchFamily="34" charset="0"/>
              </a:rPr>
              <a:t>u Novom Sadu.</a:t>
            </a:r>
          </a:p>
        </p:txBody>
      </p:sp>
      <p:sp>
        <p:nvSpPr>
          <p:cNvPr id="7" name="Pg"/>
          <p:cNvSpPr/>
          <p:nvPr/>
        </p:nvSpPr>
        <p:spPr>
          <a:xfrm>
            <a:off x="8686080" y="4880000"/>
            <a:ext cx="365760" cy="20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>
              <a:buNone/>
            </a:pPr>
            <a:r>
              <a:rPr lang="sr-Latn-RS" sz="1000" b="1" dirty="0">
                <a:solidFill>
                  <a:srgbClr val="8C4A62"/>
                </a:solidFill>
                <a:latin typeface="Arial" pitchFamily="34" charset="0"/>
              </a:rPr>
              <a:t>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adrzaj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5C1F3B"/>
          </a:solidFill>
          <a:ln>
            <a:solidFill>
              <a:srgbClr val="5C1F3B"/>
            </a:solidFill>
          </a:ln>
        </p:spPr>
        <p:txBody>
          <a:bodyPr wrap="square" rtlCol="0" anchor="ctr"/>
          <a:lstStyle/>
          <a:p>
            <a:pPr algn="ctr">
              <a:buNone/>
            </a:pPr>
            <a:r>
              <a:rPr lang="sr-Latn-RS" sz="700" dirty="0">
                <a:solidFill>
                  <a:srgbClr val="D4B8C7"/>
                </a:solidFill>
                <a:latin typeface="Arial" pitchFamily="34" charset="0"/>
              </a:rPr>
              <a:t>Eksplozivni „Gluvi barut“ (1957) Branka Ćopića  |  Grac, 28–30. maj 2026.</a:t>
            </a:r>
          </a:p>
        </p:txBody>
      </p:sp>
      <p:sp>
        <p:nvSpPr>
          <p:cNvPr id="3" name="GoldAccent"/>
          <p:cNvSpPr/>
          <p:nvPr/>
        </p:nvSpPr>
        <p:spPr>
          <a:xfrm>
            <a:off x="274320" y="274320"/>
            <a:ext cx="54864" cy="530000"/>
          </a:xfrm>
          <a:prstGeom prst="rect">
            <a:avLst/>
          </a:prstGeom>
          <a:solidFill>
            <a:srgbClr val="B8964E"/>
          </a:solidFill>
          <a:ln>
            <a:solidFill>
              <a:srgbClr val="B8964E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4" name="Title"/>
          <p:cNvSpPr/>
          <p:nvPr/>
        </p:nvSpPr>
        <p:spPr>
          <a:xfrm>
            <a:off x="457200" y="265000"/>
            <a:ext cx="8382960" cy="5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>
              <a:buNone/>
            </a:pPr>
            <a:r>
              <a:rPr lang="sr-Latn-RS" sz="2800" b="1" dirty="0">
                <a:solidFill>
                  <a:srgbClr val="3D1228"/>
                </a:solidFill>
                <a:latin typeface="Arial" pitchFamily="34" charset="0"/>
              </a:rPr>
              <a:t>Sadržaj prezentacije</a:t>
            </a:r>
          </a:p>
        </p:txBody>
      </p:sp>
      <p:sp>
        <p:nvSpPr>
          <p:cNvPr id="5" name="Sep"/>
          <p:cNvSpPr/>
          <p:nvPr/>
        </p:nvSpPr>
        <p:spPr>
          <a:xfrm>
            <a:off x="274320" y="880000"/>
            <a:ext cx="8594880" cy="22860"/>
          </a:xfrm>
          <a:prstGeom prst="rect">
            <a:avLst/>
          </a:prstGeom>
          <a:solidFill>
            <a:srgbClr val="E8E8E8"/>
          </a:solidFill>
          <a:ln>
            <a:solidFill>
              <a:srgbClr val="E8E8E8"/>
            </a:solidFill>
          </a:ln>
        </p:spPr>
        <p:txBody>
          <a:bodyPr/>
          <a:lstStyle/>
          <a:p>
            <a:endParaRPr lang="sr-Latn-RS"/>
          </a:p>
        </p:txBody>
      </p:sp>
      <p:sp>
        <p:nvSpPr>
          <p:cNvPr id="6" name="Content"/>
          <p:cNvSpPr/>
          <p:nvPr/>
        </p:nvSpPr>
        <p:spPr>
          <a:xfrm>
            <a:off x="457200" y="920000"/>
            <a:ext cx="8230320" cy="400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>
              <a:buNone/>
            </a:pPr>
            <a:r>
              <a:rPr lang="sr-Latn-RS" sz="2200" dirty="0">
                <a:solidFill>
                  <a:srgbClr val="3D1228"/>
                </a:solidFill>
                <a:latin typeface="Arial" pitchFamily="34" charset="0"/>
              </a:rPr>
              <a:t>1)  Predmet istraživanja</a:t>
            </a:r>
          </a:p>
          <a:p>
            <a:pPr algn="l">
              <a:buNone/>
            </a:pPr>
            <a:r>
              <a:rPr lang="sr-Latn-RS" sz="2200" dirty="0">
                <a:solidFill>
                  <a:srgbClr val="3D1228"/>
                </a:solidFill>
                <a:latin typeface="Arial" pitchFamily="34" charset="0"/>
              </a:rPr>
              <a:t>2)  Teorijsko polazište i metodologija</a:t>
            </a:r>
          </a:p>
          <a:p>
            <a:pPr algn="l">
              <a:buNone/>
            </a:pPr>
            <a:r>
              <a:rPr lang="sr-Latn-RS" sz="2200" dirty="0">
                <a:solidFill>
                  <a:srgbClr val="3D1228"/>
                </a:solidFill>
                <a:latin typeface="Arial" pitchFamily="34" charset="0"/>
              </a:rPr>
              <a:t>3)  Prostorno-adlativno značenje</a:t>
            </a:r>
          </a:p>
          <a:p>
            <a:pPr algn="l">
              <a:buNone/>
            </a:pPr>
            <a:r>
              <a:rPr lang="sr-Latn-RS" sz="2200" dirty="0">
                <a:solidFill>
                  <a:srgbClr val="3D1228"/>
                </a:solidFill>
                <a:latin typeface="Arial" pitchFamily="34" charset="0"/>
              </a:rPr>
              <a:t>4)  Temporalna i situaciona značenja</a:t>
            </a:r>
          </a:p>
          <a:p>
            <a:pPr marL="457200" indent="-457200" algn="l">
              <a:buAutoNum type="arabicParenR" startAt="5"/>
            </a:pPr>
            <a:r>
              <a:rPr lang="sr-Latn-RS" sz="2200">
                <a:solidFill>
                  <a:srgbClr val="3D1228"/>
                </a:solidFill>
                <a:latin typeface="Arial" pitchFamily="34" charset="0"/>
              </a:rPr>
              <a:t>Unutrašnja </a:t>
            </a:r>
            <a:r>
              <a:rPr lang="sr-Latn-RS" sz="2200" dirty="0">
                <a:solidFill>
                  <a:srgbClr val="3D1228"/>
                </a:solidFill>
                <a:latin typeface="Arial" pitchFamily="34" charset="0"/>
              </a:rPr>
              <a:t>stanja i </a:t>
            </a:r>
            <a:r>
              <a:rPr lang="sr-Latn-RS" sz="2200">
                <a:solidFill>
                  <a:srgbClr val="3D1228"/>
                </a:solidFill>
                <a:latin typeface="Arial" pitchFamily="34" charset="0"/>
              </a:rPr>
              <a:t>subjektivna percepcija</a:t>
            </a:r>
          </a:p>
          <a:p>
            <a:pPr marL="457200" indent="-457200" algn="l">
              <a:buAutoNum type="arabicParenR" startAt="5"/>
            </a:pPr>
            <a:r>
              <a:rPr lang="sr-Latn-RS" sz="2200">
                <a:solidFill>
                  <a:srgbClr val="3D1228"/>
                </a:solidFill>
                <a:latin typeface="Arial" pitchFamily="34" charset="0"/>
              </a:rPr>
              <a:t>Narativno-organizaciona funkcija</a:t>
            </a:r>
          </a:p>
          <a:p>
            <a:pPr marL="457200" indent="-457200" algn="l">
              <a:buAutoNum type="arabicParenR" startAt="5"/>
            </a:pPr>
            <a:r>
              <a:rPr lang="sr-Latn-RS" sz="2200">
                <a:solidFill>
                  <a:srgbClr val="3D1228"/>
                </a:solidFill>
                <a:latin typeface="Arial" pitchFamily="34" charset="0"/>
              </a:rPr>
              <a:t>Zaključak</a:t>
            </a:r>
          </a:p>
          <a:p>
            <a:pPr marL="457200" indent="-457200" algn="l">
              <a:buAutoNum type="arabicParenR" startAt="5"/>
            </a:pPr>
            <a:r>
              <a:rPr lang="sr-Latn-RS" sz="2200">
                <a:solidFill>
                  <a:srgbClr val="3D1228"/>
                </a:solidFill>
                <a:latin typeface="Arial" pitchFamily="34" charset="0"/>
              </a:rPr>
              <a:t>Izvori </a:t>
            </a:r>
            <a:r>
              <a:rPr lang="sr-Latn-RS" sz="2200" dirty="0">
                <a:solidFill>
                  <a:srgbClr val="3D1228"/>
                </a:solidFill>
                <a:latin typeface="Arial" pitchFamily="34" charset="0"/>
              </a:rPr>
              <a:t>i literatura</a:t>
            </a:r>
          </a:p>
        </p:txBody>
      </p:sp>
      <p:sp>
        <p:nvSpPr>
          <p:cNvPr id="7" name="PageNum"/>
          <p:cNvSpPr/>
          <p:nvPr/>
        </p:nvSpPr>
        <p:spPr>
          <a:xfrm>
            <a:off x="8686080" y="4880000"/>
            <a:ext cx="365760" cy="20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>
              <a:buNone/>
            </a:pPr>
            <a:r>
              <a:rPr lang="sr-Latn-RS" sz="1000" b="1" dirty="0">
                <a:solidFill>
                  <a:srgbClr val="8C4A62"/>
                </a:solidFill>
                <a:latin typeface="Arial" pitchFamily="34" charset="0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3" name="Text 1"/>
          <p:cNvSpPr/>
          <p:nvPr/>
        </p:nvSpPr>
        <p:spPr>
          <a:xfrm>
            <a:off x="182880" y="0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Eksplozivni „Gluvi barut" (1957) Branka Ćopića  |  Grac, 28–30. maj 2026.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0" y="4846320"/>
            <a:ext cx="365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14400" y="641009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Predmet istraživanja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11480" y="1729183"/>
            <a:ext cx="43891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dirty="0">
                <a:solidFill>
                  <a:srgbClr val="3D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Naizgled sasvim običan i veoma frekventan glagol kretanja koji u Gluvom barutu ima znatno složeniju ulogu.</a:t>
            </a:r>
            <a:endParaRPr lang="en-US" dirty="0"/>
          </a:p>
          <a:p>
            <a:pPr marL="0" indent="0" algn="l">
              <a:buNone/>
            </a:pPr>
            <a:r>
              <a:rPr lang="en-US" dirty="0">
                <a:solidFill>
                  <a:srgbClr val="3D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dirty="0"/>
          </a:p>
          <a:p>
            <a:pPr marL="0" indent="0" algn="l">
              <a:buNone/>
            </a:pPr>
            <a:r>
              <a:rPr lang="en-US" b="1" dirty="0">
                <a:solidFill>
                  <a:srgbClr val="3D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Pitanje: </a:t>
            </a:r>
            <a:r>
              <a:rPr lang="en-US" dirty="0">
                <a:solidFill>
                  <a:srgbClr val="3D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osnovno prostorno značenje glagola DOĆI širi na druge domene iskustva i kako te realizacije učestvuju u organizaciji pripovednog toka?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5120640" y="1005840"/>
            <a:ext cx="3749040" cy="364793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12700">
            <a:solidFill>
              <a:srgbClr val="5C1F3B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150"/>
          </a:p>
        </p:txBody>
      </p:sp>
      <p:sp>
        <p:nvSpPr>
          <p:cNvPr id="8" name="Text 6"/>
          <p:cNvSpPr/>
          <p:nvPr/>
        </p:nvSpPr>
        <p:spPr>
          <a:xfrm>
            <a:off x="5257800" y="11430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 Gluvom barutu ne dolaze samo ljudi: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5257800" y="1600200"/>
            <a:ext cx="3611880" cy="30535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sloboda</a:t>
            </a:r>
            <a:endParaRPr lang="en-US" sz="2000" dirty="0"/>
          </a:p>
          <a:p>
            <a:pPr marL="342900" indent="-342900" algn="l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poslednja vremena</a:t>
            </a:r>
            <a:endParaRPr lang="en-US" sz="2000" dirty="0"/>
          </a:p>
          <a:p>
            <a:pPr marL="342900" indent="-342900" algn="l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crni petak</a:t>
            </a:r>
            <a:endParaRPr lang="en-US" sz="2000" dirty="0"/>
          </a:p>
          <a:p>
            <a:pPr marL="342900" indent="-342900" algn="l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 na nekoga</a:t>
            </a:r>
            <a:endParaRPr lang="en-US" sz="2000" dirty="0"/>
          </a:p>
          <a:p>
            <a:pPr marL="342900" indent="-342900" algn="l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</a:t>
            </a:r>
            <a:endParaRPr lang="en-US" sz="2000" dirty="0"/>
          </a:p>
          <a:p>
            <a:pPr marL="342900" indent="-342900" algn="l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žalost</a:t>
            </a:r>
            <a:endParaRPr lang="en-US" sz="2000" dirty="0"/>
          </a:p>
          <a:p>
            <a:pPr marL="342900" indent="-342900" algn="l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teškoća</a:t>
            </a:r>
            <a:endParaRPr lang="en-US" sz="2000" dirty="0"/>
          </a:p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bliskost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3" name="Text 1"/>
          <p:cNvSpPr/>
          <p:nvPr/>
        </p:nvSpPr>
        <p:spPr>
          <a:xfrm>
            <a:off x="182880" y="0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chemeClr val="bg1"/>
                </a:solidFill>
                <a:ea typeface="Arial" pitchFamily="34" charset="-122"/>
                <a:cs typeface="Arial" pitchFamily="34" charset="-120"/>
              </a:rPr>
              <a:t>Eksplozivni „Gluvi barut" (1957) Branka Ćopića  |  Grac, 28–30. maj 2026.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0" y="4846320"/>
            <a:ext cx="365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C4A62"/>
                </a:solidFill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657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1228"/>
                </a:solidFill>
                <a:ea typeface="Arial" pitchFamily="34" charset="-122"/>
                <a:cs typeface="Arial" pitchFamily="34" charset="-120"/>
              </a:rPr>
              <a:t>Teorijsko polazište i metodologija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2651760" cy="2560320"/>
          </a:xfrm>
          <a:prstGeom prst="rect">
            <a:avLst/>
          </a:prstGeom>
          <a:solidFill>
            <a:srgbClr val="FFFFFF"/>
          </a:solidFill>
          <a:ln w="19050">
            <a:solidFill>
              <a:srgbClr val="8C4A6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150" sz="3200"/>
          </a:p>
        </p:txBody>
      </p:sp>
      <p:sp>
        <p:nvSpPr>
          <p:cNvPr id="7" name="Shape 5"/>
          <p:cNvSpPr/>
          <p:nvPr/>
        </p:nvSpPr>
        <p:spPr>
          <a:xfrm>
            <a:off x="2517444" y="1031339"/>
            <a:ext cx="384048" cy="384048"/>
          </a:xfrm>
          <a:prstGeom prst="ellipse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8" name="Text 6"/>
          <p:cNvSpPr/>
          <p:nvPr/>
        </p:nvSpPr>
        <p:spPr>
          <a:xfrm>
            <a:off x="2517444" y="1031339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ea typeface="Arial" pitchFamily="34" charset="-122"/>
                <a:cs typeface="Arial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75488" y="1234440"/>
            <a:ext cx="243230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3D1228"/>
                </a:solidFill>
                <a:ea typeface="Arial" pitchFamily="34" charset="-122"/>
                <a:cs typeface="Arial" pitchFamily="34" charset="-120"/>
              </a:rPr>
              <a:t>Leksička semantika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475488" y="1737360"/>
            <a:ext cx="2432304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dirty="0">
                <a:solidFill>
                  <a:srgbClr val="6B6B6B"/>
                </a:solidFill>
                <a:ea typeface="Arial" pitchFamily="34" charset="-122"/>
                <a:cs typeface="Arial" pitchFamily="34" charset="-120"/>
              </a:rPr>
              <a:t>Rečnik srpskohrvatskog književnog jezika MS — polazna klasifikacija značenja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3200400" y="1143000"/>
            <a:ext cx="2651760" cy="256032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9050">
            <a:solidFill>
              <a:srgbClr val="8C4A6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150" sz="3200"/>
          </a:p>
        </p:txBody>
      </p:sp>
      <p:sp>
        <p:nvSpPr>
          <p:cNvPr id="12" name="Shape 10"/>
          <p:cNvSpPr/>
          <p:nvPr/>
        </p:nvSpPr>
        <p:spPr>
          <a:xfrm>
            <a:off x="5392544" y="1042416"/>
            <a:ext cx="384048" cy="384048"/>
          </a:xfrm>
          <a:prstGeom prst="ellipse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13" name="Text 11"/>
          <p:cNvSpPr/>
          <p:nvPr/>
        </p:nvSpPr>
        <p:spPr>
          <a:xfrm>
            <a:off x="5392544" y="104241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3310128" y="1234440"/>
            <a:ext cx="243230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ea typeface="Arial" pitchFamily="34" charset="-122"/>
                <a:cs typeface="Arial" pitchFamily="34" charset="-120"/>
              </a:rPr>
              <a:t>Kognitivna lingvistika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310128" y="1737360"/>
            <a:ext cx="2432304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dirty="0">
                <a:solidFill>
                  <a:srgbClr val="D4B8C7"/>
                </a:solidFill>
                <a:ea typeface="Arial" pitchFamily="34" charset="-122"/>
                <a:cs typeface="Arial" pitchFamily="34" charset="-120"/>
              </a:rPr>
              <a:t>Teorija konceptualnih metafora (Lakoff &amp; Johnson 1980) — TIME IS A MOVING OBJECT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6035040" y="1143000"/>
            <a:ext cx="2651760" cy="2560320"/>
          </a:xfrm>
          <a:prstGeom prst="rect">
            <a:avLst/>
          </a:prstGeom>
          <a:solidFill>
            <a:srgbClr val="FFFFFF"/>
          </a:solidFill>
          <a:ln w="19050">
            <a:solidFill>
              <a:srgbClr val="8C4A6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150" sz="3200"/>
          </a:p>
        </p:txBody>
      </p:sp>
      <p:sp>
        <p:nvSpPr>
          <p:cNvPr id="17" name="Shape 15"/>
          <p:cNvSpPr/>
          <p:nvPr/>
        </p:nvSpPr>
        <p:spPr>
          <a:xfrm>
            <a:off x="8227184" y="1014873"/>
            <a:ext cx="384048" cy="384048"/>
          </a:xfrm>
          <a:prstGeom prst="ellipse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18" name="Text 16"/>
          <p:cNvSpPr/>
          <p:nvPr/>
        </p:nvSpPr>
        <p:spPr>
          <a:xfrm>
            <a:off x="8243056" y="99896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144768" y="1234440"/>
            <a:ext cx="243230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3D1228"/>
                </a:solidFill>
                <a:ea typeface="Arial" pitchFamily="34" charset="-122"/>
                <a:cs typeface="Arial" pitchFamily="34" charset="-120"/>
              </a:rPr>
              <a:t>Teorija semantičkih lokalizacija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144768" y="2020824"/>
            <a:ext cx="2432304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dirty="0">
                <a:solidFill>
                  <a:srgbClr val="6B6B6B"/>
                </a:solidFill>
                <a:ea typeface="Arial" pitchFamily="34" charset="-122"/>
                <a:cs typeface="Arial" pitchFamily="34" charset="-120"/>
              </a:rPr>
              <a:t>Piper (1997) — neprostorne kategorije oblikovane na osnovu prostornih odnosa</a:t>
            </a:r>
            <a:endParaRPr lang="en-US" dirty="0"/>
          </a:p>
        </p:txBody>
      </p:sp>
      <p:sp>
        <p:nvSpPr>
          <p:cNvPr id="21" name="Shape 19"/>
          <p:cNvSpPr/>
          <p:nvPr/>
        </p:nvSpPr>
        <p:spPr>
          <a:xfrm>
            <a:off x="365760" y="3931920"/>
            <a:ext cx="8412480" cy="868680"/>
          </a:xfrm>
          <a:prstGeom prst="rect">
            <a:avLst/>
          </a:prstGeom>
          <a:solidFill>
            <a:srgbClr val="E8E2DA"/>
          </a:solidFill>
          <a:ln w="12700">
            <a:solidFill>
              <a:srgbClr val="E8E2DA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22" name="Text 20"/>
          <p:cNvSpPr/>
          <p:nvPr/>
        </p:nvSpPr>
        <p:spPr>
          <a:xfrm>
            <a:off x="457200" y="4005072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8C4A62"/>
                </a:solidFill>
                <a:ea typeface="Arial" pitchFamily="34" charset="-122"/>
                <a:cs typeface="Arial" pitchFamily="34" charset="-120"/>
              </a:rPr>
              <a:t>Šarić &amp; Tchizmarova (2013)  ·  Janda (1986) — prefiks do- u slovenskim jezicima  ·  Vujović (2019) — srpski glagoli kretanja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57200" y="437083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B6B6B"/>
                </a:solidFill>
                <a:ea typeface="Arial" pitchFamily="34" charset="-122"/>
                <a:cs typeface="Arial" pitchFamily="34" charset="-120"/>
              </a:rPr>
              <a:t>Građa: 99 konkordanci glagola DOĆI ekscerpiranih iz romana Gluvi barut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3" name="Text 1"/>
          <p:cNvSpPr/>
          <p:nvPr/>
        </p:nvSpPr>
        <p:spPr>
          <a:xfrm>
            <a:off x="182880" y="0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Eksplozivni „Gluvi barut" (1957) Branka Ćopića  |  Grac, 28–30. maj 2026.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0" y="4846320"/>
            <a:ext cx="365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3657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 semantičke grupe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640080" cy="1005840"/>
          </a:xfrm>
          <a:prstGeom prst="rect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 sz="1600"/>
          </a:p>
        </p:txBody>
      </p:sp>
      <p:sp>
        <p:nvSpPr>
          <p:cNvPr id="7" name="Text 5"/>
          <p:cNvSpPr/>
          <p:nvPr/>
        </p:nvSpPr>
        <p:spPr>
          <a:xfrm>
            <a:off x="457200" y="1097280"/>
            <a:ext cx="640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3.1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1188720" y="1097280"/>
            <a:ext cx="749808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8C4A62"/>
            </a:solidFill>
            <a:prstDash val="solid"/>
          </a:ln>
        </p:spPr>
        <p:txBody>
          <a:bodyPr/>
          <a:lstStyle/>
          <a:p>
            <a:endParaRPr lang="en-150" sz="1600"/>
          </a:p>
        </p:txBody>
      </p:sp>
      <p:sp>
        <p:nvSpPr>
          <p:cNvPr id="9" name="Text 7"/>
          <p:cNvSpPr/>
          <p:nvPr/>
        </p:nvSpPr>
        <p:spPr>
          <a:xfrm>
            <a:off x="1371600" y="1170432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Prostorno-adlativno značenje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371600" y="1600200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Fizičko pristizanje, dolazak lica u određeni prostor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852160" y="141732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i="1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„Došao je pravo iz akcije"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57200" y="2359152"/>
            <a:ext cx="640080" cy="1005840"/>
          </a:xfrm>
          <a:prstGeom prst="rect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 sz="1600"/>
          </a:p>
        </p:txBody>
      </p:sp>
      <p:sp>
        <p:nvSpPr>
          <p:cNvPr id="13" name="Text 11"/>
          <p:cNvSpPr/>
          <p:nvPr/>
        </p:nvSpPr>
        <p:spPr>
          <a:xfrm>
            <a:off x="457200" y="2359152"/>
            <a:ext cx="640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3.2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1188720" y="2359152"/>
            <a:ext cx="7498080" cy="1005840"/>
          </a:xfrm>
          <a:prstGeom prst="rect">
            <a:avLst/>
          </a:prstGeom>
          <a:solidFill>
            <a:srgbClr val="5C1F3B"/>
          </a:solidFill>
          <a:ln w="6350">
            <a:solidFill>
              <a:srgbClr val="8C4A62"/>
            </a:solidFill>
            <a:prstDash val="solid"/>
          </a:ln>
        </p:spPr>
        <p:txBody>
          <a:bodyPr/>
          <a:lstStyle/>
          <a:p>
            <a:endParaRPr lang="en-150" sz="1600"/>
          </a:p>
        </p:txBody>
      </p:sp>
      <p:sp>
        <p:nvSpPr>
          <p:cNvPr id="15" name="Text 13"/>
          <p:cNvSpPr/>
          <p:nvPr/>
        </p:nvSpPr>
        <p:spPr>
          <a:xfrm>
            <a:off x="1371600" y="2432304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Temporalna i situaciona značenja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71600" y="2770632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Nastupanje vremena, prelomnih okolnosti, dostizanje kritične tačke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852160" y="267919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i="1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„Kad jednog dana sloboda dođe"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57200" y="3621024"/>
            <a:ext cx="640080" cy="1005840"/>
          </a:xfrm>
          <a:prstGeom prst="rect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 sz="1600"/>
          </a:p>
        </p:txBody>
      </p:sp>
      <p:sp>
        <p:nvSpPr>
          <p:cNvPr id="19" name="Text 17"/>
          <p:cNvSpPr/>
          <p:nvPr/>
        </p:nvSpPr>
        <p:spPr>
          <a:xfrm>
            <a:off x="457200" y="3621024"/>
            <a:ext cx="640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3.3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188720" y="3621024"/>
            <a:ext cx="7498080" cy="100584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6350">
            <a:solidFill>
              <a:srgbClr val="8C4A62"/>
            </a:solidFill>
            <a:prstDash val="solid"/>
          </a:ln>
        </p:spPr>
        <p:txBody>
          <a:bodyPr/>
          <a:lstStyle/>
          <a:p>
            <a:endParaRPr lang="en-150" sz="1600"/>
          </a:p>
        </p:txBody>
      </p:sp>
      <p:sp>
        <p:nvSpPr>
          <p:cNvPr id="21" name="Text 19"/>
          <p:cNvSpPr/>
          <p:nvPr/>
        </p:nvSpPr>
        <p:spPr>
          <a:xfrm>
            <a:off x="1371600" y="3694176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Unutrašnja stanja i subjektivna percepcija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371600" y="4032504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Emotivne reakcije, psihološke promene, nova procena situacije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852160" y="3941064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i="1" dirty="0">
                <a:solidFill>
                  <a:srgbClr val="F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„Dođe sebi · dođe mu blizak"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3" name="Text 1"/>
          <p:cNvSpPr/>
          <p:nvPr/>
        </p:nvSpPr>
        <p:spPr>
          <a:xfrm>
            <a:off x="182880" y="0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Eksplozivni „Gluvi barut" (1957) Branka Ćopića  |  Grac, 28–30. maj 2026.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0" y="4846320"/>
            <a:ext cx="365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256032"/>
            <a:ext cx="320040" cy="4887468"/>
          </a:xfrm>
          <a:prstGeom prst="rect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6" name="Text 4"/>
          <p:cNvSpPr/>
          <p:nvPr/>
        </p:nvSpPr>
        <p:spPr>
          <a:xfrm>
            <a:off x="502920" y="36576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500" b="1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Prostorno-adlativno </a:t>
            </a:r>
            <a:r>
              <a:rPr lang="en-US" sz="25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značenje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02920" y="96012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i="1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Osnovna semantička struktura: nosilac kretanja → ciljna tačka (dostizanje)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502920" y="1417320"/>
            <a:ext cx="832104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E8E2D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150" sz="2800"/>
          </a:p>
        </p:txBody>
      </p:sp>
      <p:sp>
        <p:nvSpPr>
          <p:cNvPr id="9" name="Text 7"/>
          <p:cNvSpPr/>
          <p:nvPr/>
        </p:nvSpPr>
        <p:spPr>
          <a:xfrm>
            <a:off x="685800" y="149047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b="1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„Došao je pravo iz akcije"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937760" y="150876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6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prostorno premeštanje + narativna promena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02920" y="2221992"/>
            <a:ext cx="8321040" cy="713232"/>
          </a:xfrm>
          <a:prstGeom prst="rect">
            <a:avLst/>
          </a:prstGeom>
          <a:solidFill>
            <a:srgbClr val="E8E2DA"/>
          </a:solidFill>
          <a:ln w="6350">
            <a:solidFill>
              <a:srgbClr val="E8E2D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150" sz="2800"/>
          </a:p>
        </p:txBody>
      </p:sp>
      <p:sp>
        <p:nvSpPr>
          <p:cNvPr id="12" name="Text 10"/>
          <p:cNvSpPr/>
          <p:nvPr/>
        </p:nvSpPr>
        <p:spPr>
          <a:xfrm>
            <a:off x="685800" y="2295144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b="1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„Došli nam partizani u goste"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937760" y="2313432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6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dolazak kao uvođenje novog aktera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02920" y="3026664"/>
            <a:ext cx="832104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E8E2D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150" sz="2800"/>
          </a:p>
        </p:txBody>
      </p:sp>
      <p:sp>
        <p:nvSpPr>
          <p:cNvPr id="15" name="Text 13"/>
          <p:cNvSpPr/>
          <p:nvPr/>
        </p:nvSpPr>
        <p:spPr>
          <a:xfrm>
            <a:off x="685800" y="3099816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b="1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„Došla sam tebi"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937760" y="311810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6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uspostavljanje novog prostornog </a:t>
            </a:r>
            <a:r>
              <a:rPr lang="en-US" sz="160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</a:t>
            </a:r>
            <a:r>
              <a:rPr lang="sr-Latn-RS" sz="160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situacionog</a:t>
            </a:r>
            <a:r>
              <a:rPr lang="en-US" sz="160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sr-Latn-RS" sz="160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okvira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02920" y="3831336"/>
            <a:ext cx="8321040" cy="713232"/>
          </a:xfrm>
          <a:prstGeom prst="rect">
            <a:avLst/>
          </a:prstGeom>
          <a:solidFill>
            <a:srgbClr val="E8E2DA"/>
          </a:solidFill>
          <a:ln w="6350">
            <a:solidFill>
              <a:srgbClr val="E8E2D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150" sz="2800"/>
          </a:p>
        </p:txBody>
      </p:sp>
      <p:sp>
        <p:nvSpPr>
          <p:cNvPr id="18" name="Text 16"/>
          <p:cNvSpPr/>
          <p:nvPr/>
        </p:nvSpPr>
        <p:spPr>
          <a:xfrm>
            <a:off x="685800" y="390448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b="1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„Samo da živ dođe"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937760" y="3922776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6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prostorno + egzistencijalna dimenzija (ratni kontekst)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71500" y="4617720"/>
            <a:ext cx="8321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Dolazak u romanu retko je neutralno </a:t>
            </a:r>
            <a:r>
              <a:rPr lang="en-US" sz="1600" i="1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prostorno premeštanje</a:t>
            </a:r>
            <a:r>
              <a:rPr lang="sr-Latn-RS" sz="1600" i="1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  <a:r>
              <a:rPr lang="en-US" sz="1600" i="1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i="1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gotovo uvek označava promenu situacije ili uvođenje novog događaja.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3" name="Text 1"/>
          <p:cNvSpPr/>
          <p:nvPr/>
        </p:nvSpPr>
        <p:spPr>
          <a:xfrm>
            <a:off x="182880" y="0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C1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Eksplozivni „Gluvi barut" (1957) Branka Ćopića  |  Grac, 28–30. maj 2026.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8686800" y="4846320"/>
            <a:ext cx="365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256032"/>
            <a:ext cx="320040" cy="4887468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6" name="Text 4"/>
          <p:cNvSpPr/>
          <p:nvPr/>
        </p:nvSpPr>
        <p:spPr>
          <a:xfrm>
            <a:off x="502920" y="36576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500" b="1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Temporalna </a:t>
            </a:r>
            <a:r>
              <a:rPr lang="en-US" sz="25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situaciona značenja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02920" y="96012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IS A MOVING OBJECT (Lakoff &amp; Johnson 1980: 42–43</a:t>
            </a:r>
            <a:r>
              <a:rPr lang="en-US" sz="1400" i="1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  </a:t>
            </a:r>
            <a:r>
              <a:rPr lang="en-US" sz="1400" i="1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vreme i događaji kreću se prema posmatraču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1371600"/>
            <a:ext cx="3931920" cy="347472"/>
          </a:xfrm>
          <a:prstGeom prst="rect">
            <a:avLst/>
          </a:prstGeom>
          <a:solidFill>
            <a:srgbClr val="5C1F3B"/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9" name="Text 7"/>
          <p:cNvSpPr/>
          <p:nvPr/>
        </p:nvSpPr>
        <p:spPr>
          <a:xfrm>
            <a:off x="502920" y="137160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TEMPORALNA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48639" y="1783080"/>
            <a:ext cx="4179477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„Kad jednog dana sloboda dođe"</a:t>
            </a:r>
            <a:endParaRPr lang="en-US" dirty="0"/>
          </a:p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„Kad kraj kraju dođe"</a:t>
            </a:r>
            <a:endParaRPr lang="en-US" dirty="0"/>
          </a:p>
          <a:p>
            <a:pPr marL="342900" indent="-342900" algn="l">
              <a:buSzPct val="100000"/>
              <a:buChar char="•"/>
            </a:pPr>
            <a:r>
              <a:rPr lang="en-US" i="1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</a:t>
            </a: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Uplašio se onoga što tek ima da dođe"</a:t>
            </a:r>
            <a:endParaRPr lang="en-US" dirty="0"/>
          </a:p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„A kad će doći red na nas?"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800600" y="1371600"/>
            <a:ext cx="3931920" cy="347472"/>
          </a:xfrm>
          <a:prstGeom prst="rect">
            <a:avLst/>
          </a:prstGeom>
          <a:solidFill>
            <a:srgbClr val="8C4A62"/>
          </a:solidFill>
          <a:ln w="12700">
            <a:solidFill>
              <a:srgbClr val="8C4A62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12" name="Text 10"/>
          <p:cNvSpPr/>
          <p:nvPr/>
        </p:nvSpPr>
        <p:spPr>
          <a:xfrm>
            <a:off x="4800600" y="137160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SITUACIONA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846320" y="1783080"/>
            <a:ext cx="384048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„Da dođe do gustog, do bježanja"</a:t>
            </a:r>
            <a:endParaRPr lang="en-US" dirty="0"/>
          </a:p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„Doći kraj svakoj familijarnosti"</a:t>
            </a:r>
            <a:endParaRPr lang="en-US" dirty="0"/>
          </a:p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„Eto do čega smo došli"</a:t>
            </a:r>
            <a:endParaRPr lang="en-US" dirty="0"/>
          </a:p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„Kad još dođe i do ovoga guranja"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02920" y="4160520"/>
            <a:ext cx="8229600" cy="685800"/>
          </a:xfrm>
          <a:prstGeom prst="rect">
            <a:avLst/>
          </a:prstGeom>
          <a:solidFill>
            <a:srgbClr val="E8E2DA"/>
          </a:solidFill>
          <a:ln w="12700">
            <a:solidFill>
              <a:srgbClr val="E8E2DA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15" name="Text 13"/>
          <p:cNvSpPr/>
          <p:nvPr/>
        </p:nvSpPr>
        <p:spPr>
          <a:xfrm>
            <a:off x="640080" y="4206240"/>
            <a:ext cx="7955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Zajednički mehanizam: prostorni model dostizanja ciljne tačke prenosi se na domen vremena, situacionih promena i međuljudskih odnosa. Adlativna komponenta ostaje prepoznatljiva.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3" name="Text 1"/>
          <p:cNvSpPr/>
          <p:nvPr/>
        </p:nvSpPr>
        <p:spPr>
          <a:xfrm>
            <a:off x="182880" y="0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Eksplozivni „Gluvi barut" (1957) Branka Ćopića  |  Grac, 28–30. maj 2026.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0" y="4846320"/>
            <a:ext cx="365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256032"/>
            <a:ext cx="320040" cy="4887468"/>
          </a:xfrm>
          <a:prstGeom prst="rect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6" name="Text 4"/>
          <p:cNvSpPr/>
          <p:nvPr/>
        </p:nvSpPr>
        <p:spPr>
          <a:xfrm>
            <a:off x="502920" y="36576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Unutrašnja </a:t>
            </a:r>
            <a:r>
              <a:rPr lang="en-US" sz="20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stanja i subjektivna percepcija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02920" y="1024128"/>
            <a:ext cx="4114800" cy="1737360"/>
          </a:xfrm>
          <a:prstGeom prst="rect">
            <a:avLst/>
          </a:prstGeom>
          <a:solidFill>
            <a:srgbClr val="FFFFFF"/>
          </a:solidFill>
          <a:ln w="25400">
            <a:solidFill>
              <a:srgbClr val="5C1F3B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150" sz="3200"/>
          </a:p>
        </p:txBody>
      </p:sp>
      <p:sp>
        <p:nvSpPr>
          <p:cNvPr id="8" name="Shape 6"/>
          <p:cNvSpPr/>
          <p:nvPr/>
        </p:nvSpPr>
        <p:spPr>
          <a:xfrm>
            <a:off x="502920" y="1024128"/>
            <a:ext cx="4114800" cy="329184"/>
          </a:xfrm>
          <a:prstGeom prst="rect">
            <a:avLst/>
          </a:prstGeom>
          <a:solidFill>
            <a:srgbClr val="5C1F3B"/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9" name="Text 7"/>
          <p:cNvSpPr/>
          <p:nvPr/>
        </p:nvSpPr>
        <p:spPr>
          <a:xfrm>
            <a:off x="594360" y="1024128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Emocionalna stanja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94360" y="1408176"/>
            <a:ext cx="393192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„Došlo mi nemilo"</a:t>
            </a:r>
            <a:endParaRPr lang="en-US" dirty="0"/>
          </a:p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„Dođe mi teško"</a:t>
            </a:r>
            <a:endParaRPr lang="en-US" dirty="0"/>
          </a:p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„Nešto mu dođe žao toga mladića"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502920" y="2944368"/>
            <a:ext cx="4114800" cy="1737360"/>
          </a:xfrm>
          <a:prstGeom prst="rect">
            <a:avLst/>
          </a:prstGeom>
          <a:solidFill>
            <a:srgbClr val="FFFFFF"/>
          </a:solidFill>
          <a:ln w="25400">
            <a:solidFill>
              <a:srgbClr val="8C4A62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150" sz="3200"/>
          </a:p>
        </p:txBody>
      </p:sp>
      <p:sp>
        <p:nvSpPr>
          <p:cNvPr id="12" name="Shape 10"/>
          <p:cNvSpPr/>
          <p:nvPr/>
        </p:nvSpPr>
        <p:spPr>
          <a:xfrm>
            <a:off x="502920" y="2944368"/>
            <a:ext cx="4114800" cy="329184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rgbClr val="8C4A62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13" name="Text 11"/>
          <p:cNvSpPr/>
          <p:nvPr/>
        </p:nvSpPr>
        <p:spPr>
          <a:xfrm>
            <a:off x="594360" y="2944368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Psihološka stabilizacija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94360" y="3328416"/>
            <a:ext cx="393192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</a:t>
            </a:r>
            <a:r>
              <a:rPr lang="en-US" i="1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Dođe sebi</a:t>
            </a:r>
            <a:r>
              <a:rPr lang="sr-Latn-RS" i="1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 </a:t>
            </a:r>
            <a:r>
              <a:rPr lang="en-US" i="1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povratak unutrašnje ravnoteže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800600" y="1024128"/>
            <a:ext cx="4114800" cy="1737360"/>
          </a:xfrm>
          <a:prstGeom prst="rect">
            <a:avLst/>
          </a:prstGeom>
          <a:solidFill>
            <a:srgbClr val="FFFFFF"/>
          </a:solidFill>
          <a:ln w="25400">
            <a:solidFill>
              <a:srgbClr val="7A305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150" sz="3200"/>
          </a:p>
        </p:txBody>
      </p:sp>
      <p:sp>
        <p:nvSpPr>
          <p:cNvPr id="16" name="Shape 14"/>
          <p:cNvSpPr/>
          <p:nvPr/>
        </p:nvSpPr>
        <p:spPr>
          <a:xfrm>
            <a:off x="4800600" y="1024128"/>
            <a:ext cx="4114800" cy="32918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7A3050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17" name="Text 15"/>
          <p:cNvSpPr/>
          <p:nvPr/>
        </p:nvSpPr>
        <p:spPr>
          <a:xfrm>
            <a:off x="4892040" y="1024128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Ugroženost i strah</a:t>
            </a: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892040" y="1408176"/>
            <a:ext cx="393192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„Njima je danas došao crni petak"</a:t>
            </a:r>
            <a:endParaRPr lang="en-US" dirty="0"/>
          </a:p>
          <a:p>
            <a:pPr marL="342900" indent="-3429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„Uplašio se onoga što tek ima </a:t>
            </a:r>
            <a:r>
              <a:rPr lang="en-US" i="1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 dođe"</a:t>
            </a: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709160" y="2980944"/>
            <a:ext cx="4114800" cy="1737360"/>
          </a:xfrm>
          <a:prstGeom prst="rect">
            <a:avLst/>
          </a:prstGeom>
          <a:solidFill>
            <a:srgbClr val="FFFFFF"/>
          </a:solidFill>
          <a:ln w="25400">
            <a:solidFill>
              <a:srgbClr val="4A6741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150" sz="3200"/>
          </a:p>
        </p:txBody>
      </p:sp>
      <p:sp>
        <p:nvSpPr>
          <p:cNvPr id="20" name="Shape 18"/>
          <p:cNvSpPr/>
          <p:nvPr/>
        </p:nvSpPr>
        <p:spPr>
          <a:xfrm>
            <a:off x="4800600" y="2944368"/>
            <a:ext cx="4023360" cy="329184"/>
          </a:xfrm>
          <a:prstGeom prst="rect">
            <a:avLst/>
          </a:prstGeom>
          <a:solidFill>
            <a:srgbClr val="4A6741"/>
          </a:solidFill>
          <a:ln w="12700">
            <a:solidFill>
              <a:srgbClr val="4A6741"/>
            </a:solidFill>
            <a:prstDash val="solid"/>
          </a:ln>
        </p:spPr>
        <p:txBody>
          <a:bodyPr/>
          <a:lstStyle/>
          <a:p>
            <a:endParaRPr lang="en-150" sz="3200"/>
          </a:p>
        </p:txBody>
      </p:sp>
      <p:sp>
        <p:nvSpPr>
          <p:cNvPr id="21" name="Text 19"/>
          <p:cNvSpPr/>
          <p:nvPr/>
        </p:nvSpPr>
        <p:spPr>
          <a:xfrm>
            <a:off x="4892040" y="2944368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Subjektivna percepcija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709160" y="3364992"/>
            <a:ext cx="4653404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„Dođe Urošu odjednom blizak"</a:t>
            </a:r>
            <a:endParaRPr lang="en-US" dirty="0"/>
          </a:p>
          <a:p>
            <a:pPr marL="177800" indent="-1778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„Jovandeka dođe domaćici kao saveznik"</a:t>
            </a:r>
            <a:endParaRPr lang="en-US" dirty="0"/>
          </a:p>
          <a:p>
            <a:pPr marL="177800" indent="-177800" algn="l">
              <a:buSzPct val="100000"/>
              <a:buChar char="•"/>
            </a:pPr>
            <a:r>
              <a:rPr lang="en-US" i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„Razgovor mu dođe kao ispit"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502920" y="4828032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 </a:t>
            </a:r>
            <a:r>
              <a:rPr lang="en-US" sz="1200" i="1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Granični primer: </a:t>
            </a:r>
            <a:r>
              <a:rPr lang="en-US" sz="1200" i="1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aktivira i temporalnu i psihološku dimenziju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3" name="Text 1"/>
          <p:cNvSpPr/>
          <p:nvPr/>
        </p:nvSpPr>
        <p:spPr>
          <a:xfrm>
            <a:off x="182880" y="0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Eksplozivni „Gluvi barut" (1957) Branka Ćopića  |  Grac, 28–30. maj 2026.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0" y="4846320"/>
            <a:ext cx="365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C4A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57200" y="3657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Narativno-organizaciona </a:t>
            </a:r>
            <a:r>
              <a:rPr lang="en-US" sz="2600" b="1" dirty="0">
                <a:solidFill>
                  <a:srgbClr val="3D12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funkcija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2651760" cy="2286000"/>
          </a:xfrm>
          <a:prstGeom prst="rect">
            <a:avLst/>
          </a:prstGeom>
          <a:solidFill>
            <a:srgbClr val="FFFFFF"/>
          </a:solidFill>
          <a:ln w="25400">
            <a:solidFill>
              <a:srgbClr val="5C1F3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150" sz="280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2651760" cy="457200"/>
          </a:xfrm>
          <a:prstGeom prst="rect">
            <a:avLst/>
          </a:prstGeom>
          <a:solidFill>
            <a:srgbClr val="5C1F3B"/>
          </a:solidFill>
          <a:ln w="12700">
            <a:solidFill>
              <a:srgbClr val="5C1F3B"/>
            </a:solidFill>
            <a:prstDash val="solid"/>
          </a:ln>
        </p:spPr>
        <p:txBody>
          <a:bodyPr/>
          <a:lstStyle/>
          <a:p>
            <a:endParaRPr lang="en-150" sz="2800"/>
          </a:p>
        </p:txBody>
      </p:sp>
      <p:sp>
        <p:nvSpPr>
          <p:cNvPr id="8" name="Text 6"/>
          <p:cNvSpPr/>
          <p:nvPr/>
        </p:nvSpPr>
        <p:spPr>
          <a:xfrm>
            <a:off x="457200" y="11430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Uvođenje novog aktera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57200" y="1691640"/>
            <a:ext cx="246888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Dolazak lica u pripovedni svet uspostavlja novi odnos i menja </a:t>
            </a:r>
            <a:r>
              <a:rPr lang="en-U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situacioni okvir</a:t>
            </a:r>
            <a:r>
              <a:rPr lang="sr-Latn-R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200400" y="1143000"/>
            <a:ext cx="2651760" cy="2286000"/>
          </a:xfrm>
          <a:prstGeom prst="rect">
            <a:avLst/>
          </a:prstGeom>
          <a:solidFill>
            <a:srgbClr val="FFFFFF"/>
          </a:solidFill>
          <a:ln w="25400">
            <a:solidFill>
              <a:srgbClr val="8C4A62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150" sz="2800"/>
          </a:p>
        </p:txBody>
      </p:sp>
      <p:sp>
        <p:nvSpPr>
          <p:cNvPr id="11" name="Shape 9"/>
          <p:cNvSpPr/>
          <p:nvPr/>
        </p:nvSpPr>
        <p:spPr>
          <a:xfrm>
            <a:off x="3200400" y="1143000"/>
            <a:ext cx="2651760" cy="457200"/>
          </a:xfrm>
          <a:prstGeom prst="rect">
            <a:avLst/>
          </a:prstGeom>
          <a:solidFill>
            <a:srgbClr val="8C4A62"/>
          </a:solidFill>
          <a:ln w="12700">
            <a:solidFill>
              <a:srgbClr val="8C4A62"/>
            </a:solidFill>
            <a:prstDash val="solid"/>
          </a:ln>
        </p:spPr>
        <p:txBody>
          <a:bodyPr/>
          <a:lstStyle/>
          <a:p>
            <a:endParaRPr lang="en-150" sz="2800"/>
          </a:p>
        </p:txBody>
      </p:sp>
      <p:sp>
        <p:nvSpPr>
          <p:cNvPr id="12" name="Text 10"/>
          <p:cNvSpPr/>
          <p:nvPr/>
        </p:nvSpPr>
        <p:spPr>
          <a:xfrm>
            <a:off x="3291840" y="11430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Signaliz</a:t>
            </a:r>
            <a:r>
              <a:rPr lang="sr-Latn-RS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iranje</a:t>
            </a:r>
            <a:r>
              <a:rPr lang="en-US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preloma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3291840" y="1691640"/>
            <a:ext cx="246888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Konstrukcije sa DOĆI obeležavaju tačke promene: kraj</a:t>
            </a:r>
            <a:r>
              <a:rPr lang="en-U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eskalacij</a:t>
            </a:r>
            <a:r>
              <a:rPr lang="sr-Latn-R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</a:t>
            </a:r>
            <a:r>
              <a:rPr lang="en-U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nov</a:t>
            </a:r>
            <a:r>
              <a:rPr lang="sr-Latn-R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</a:t>
            </a:r>
            <a:r>
              <a:rPr lang="en-U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etap</a:t>
            </a:r>
            <a:r>
              <a:rPr lang="sr-Latn-R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6035040" y="1143000"/>
            <a:ext cx="2651760" cy="2286000"/>
          </a:xfrm>
          <a:prstGeom prst="rect">
            <a:avLst/>
          </a:prstGeom>
          <a:solidFill>
            <a:srgbClr val="FFFFFF"/>
          </a:solidFill>
          <a:ln w="25400">
            <a:solidFill>
              <a:srgbClr val="B8964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150" sz="2800"/>
          </a:p>
        </p:txBody>
      </p:sp>
      <p:sp>
        <p:nvSpPr>
          <p:cNvPr id="15" name="Shape 13"/>
          <p:cNvSpPr/>
          <p:nvPr/>
        </p:nvSpPr>
        <p:spPr>
          <a:xfrm>
            <a:off x="6035040" y="1143000"/>
            <a:ext cx="2651760" cy="457200"/>
          </a:xfrm>
          <a:prstGeom prst="rect">
            <a:avLst/>
          </a:prstGeom>
          <a:solidFill>
            <a:srgbClr val="B8964E"/>
          </a:solidFill>
          <a:ln w="12700">
            <a:solidFill>
              <a:srgbClr val="B8964E"/>
            </a:solidFill>
            <a:prstDash val="solid"/>
          </a:ln>
        </p:spPr>
        <p:txBody>
          <a:bodyPr/>
          <a:lstStyle/>
          <a:p>
            <a:endParaRPr lang="en-150" sz="2800"/>
          </a:p>
        </p:txBody>
      </p:sp>
      <p:sp>
        <p:nvSpPr>
          <p:cNvPr id="16" name="Text 14"/>
          <p:cNvSpPr/>
          <p:nvPr/>
        </p:nvSpPr>
        <p:spPr>
          <a:xfrm>
            <a:off x="6126480" y="11430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Gradnja napetosti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126480" y="1691640"/>
            <a:ext cx="246888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Atmosfera neizbežnosti</a:t>
            </a:r>
            <a:r>
              <a:rPr lang="sr-Latn-R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događaji </a:t>
            </a:r>
            <a:r>
              <a:rPr lang="en-US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ne zbivaju, već dolaze i </a:t>
            </a:r>
            <a:r>
              <a:rPr lang="en-U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zahvataju likove</a:t>
            </a:r>
            <a:r>
              <a:rPr lang="sr-Latn-RS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365760" y="3657600"/>
            <a:ext cx="8412480" cy="118872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3D1228"/>
            </a:solidFill>
            <a:prstDash val="solid"/>
          </a:ln>
        </p:spPr>
        <p:txBody>
          <a:bodyPr/>
          <a:lstStyle/>
          <a:p>
            <a:endParaRPr lang="en-150"/>
          </a:p>
        </p:txBody>
      </p:sp>
      <p:sp>
        <p:nvSpPr>
          <p:cNvPr id="19" name="Text 17"/>
          <p:cNvSpPr/>
          <p:nvPr/>
        </p:nvSpPr>
        <p:spPr>
          <a:xfrm>
            <a:off x="594360" y="3749040"/>
            <a:ext cx="8046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Konstrukcije sa glagolom DOĆI javljaju se u tačkama promene: kada dolazi novi akter, kada nastupa nova istorijska okolnost, kada se situacija približava kritičnoj granici ili kada lik počinje drugačije da doživljava okolinu i sopstveni položaj.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1252</Words>
  <Application>Microsoft Office PowerPoint</Application>
  <PresentationFormat>On-screen Show (16:9)</PresentationFormat>
  <Paragraphs>167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Semantički potencijal glagola doći</dc:title>
  <dc:subject>PptxGenJS Presentation</dc:subject>
  <dc:creator>PptxGenJS</dc:creator>
  <cp:lastModifiedBy>Tina .</cp:lastModifiedBy>
  <cp:revision>2</cp:revision>
  <dcterms:created xsi:type="dcterms:W3CDTF">2026-05-25T18:59:56Z</dcterms:created>
  <dcterms:modified xsi:type="dcterms:W3CDTF">2026-05-25T21:24:18Z</dcterms:modified>
</cp:coreProperties>
</file>