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208" d="100"/>
          <a:sy n="208" d="100"/>
        </p:scale>
        <p:origin x="44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114800"/>
            <a:ext cx="9144000" cy="102870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0"/>
            <a:ext cx="8229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Биљана Солеша (Крушевац)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627632"/>
            <a:ext cx="82296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Медицинска школа Крушевац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1993392"/>
            <a:ext cx="82296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8909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solasabilja@gmail.com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395728"/>
            <a:ext cx="8229600" cy="1554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Револуционарни жар и паљевина рата:</a:t>
            </a:r>
            <a:endParaRPr lang="en-US" sz="2600" dirty="0">
              <a:solidFill>
                <a:schemeClr val="accent4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ватра као поетички знак у </a:t>
            </a:r>
            <a:r>
              <a:rPr lang="en-US" sz="2600" b="1" i="1" dirty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Глувом баруту</a:t>
            </a:r>
            <a:r>
              <a:rPr lang="en-US" sz="2600" b="1" dirty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Бранка Ћопића</a:t>
            </a:r>
            <a:endParaRPr lang="en-US" sz="2600" dirty="0">
              <a:solidFill>
                <a:schemeClr val="accent4"/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457200" y="4160520"/>
            <a:ext cx="822960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sr-Cyrl-RS" sz="16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Експлозивни „</a:t>
            </a:r>
            <a:r>
              <a:rPr lang="en-US" sz="1600" b="1" dirty="0" err="1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Глуви</a:t>
            </a:r>
            <a:r>
              <a:rPr lang="en-US" sz="16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барут</a:t>
            </a:r>
            <a:r>
              <a:rPr lang="sr-Cyrl-RS" sz="16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“ (1957) Бранка Ћопића / 11. Симпозијум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Грац, 28–30. мај 2026.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"/>
            <a:ext cx="8229600" cy="8046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Закључак: ватра као поетички знак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8046720" cy="38862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2000" b="1" dirty="0">
                <a:solidFill>
                  <a:srgbClr val="D486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Семиотичка вишесложност:</a:t>
            </a:r>
            <a:endParaRPr lang="en-US" sz="20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800" dirty="0">
                <a:solidFill>
                  <a:srgbClr val="E8D8C8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 Индекс  →  траг стварне катастрофе (дим, пепео, згаришта)</a:t>
            </a:r>
            <a:endParaRPr lang="en-US" sz="20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800" dirty="0">
                <a:solidFill>
                  <a:srgbClr val="E8D8C8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 Икона  →  унутрашње стање ликова (Тигар, Влада, Јања)</a:t>
            </a:r>
            <a:endParaRPr lang="en-US" sz="20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1800" dirty="0">
                <a:solidFill>
                  <a:srgbClr val="E8D8C8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 Симбол  →  митско наслеђе: чисти и уништава, ослобађа и поробљује</a:t>
            </a:r>
            <a:endParaRPr lang="en-US" sz="20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2000" b="1" dirty="0">
                <a:solidFill>
                  <a:srgbClr val="D486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Ватра није метафора – она је организациони принцип целокупне структуре романа</a:t>
            </a:r>
            <a:endParaRPr lang="en-US" sz="2000" dirty="0"/>
          </a:p>
          <a:p>
            <a:pPr marL="0" indent="0">
              <a:buNone/>
            </a:pPr>
            <a:r>
              <a:rPr lang="en-US" sz="1800" dirty="0">
                <a:solidFill>
                  <a:srgbClr val="E8D8C8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Ћопићева антидогматска хуманистичка порука: непрестано упозорење на разорне моћи идеолошког заслепљења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605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Извори и литература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"/>
            <a:ext cx="8229600" cy="7132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Извори и литература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605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" y="1005840"/>
            <a:ext cx="8138160" cy="384048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b="1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0"/>
              </a:rPr>
              <a:t>Ћопић 1957: </a:t>
            </a:r>
            <a:r>
              <a:rPr lang="en-US" sz="18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0"/>
              </a:rPr>
              <a:t>Ћопић, Бранко. </a:t>
            </a:r>
            <a:r>
              <a:rPr lang="en-US" sz="1800" i="1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0"/>
              </a:rPr>
              <a:t>Глуви барут</a:t>
            </a:r>
            <a:r>
              <a:rPr lang="en-US" sz="18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0"/>
              </a:rPr>
              <a:t>. Сарајево: </a:t>
            </a:r>
            <a:r>
              <a:rPr lang="en-US" sz="18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0"/>
              </a:rPr>
              <a:t>Svjetlost</a:t>
            </a:r>
            <a:r>
              <a:rPr lang="en-US" sz="18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0"/>
              </a:rPr>
              <a:t>.</a:t>
            </a:r>
            <a:endParaRPr lang="sr-Cyrl-RS" sz="1800" dirty="0">
              <a:solidFill>
                <a:srgbClr val="1A0A0A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Bašlar 1996: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Bašlar, Gaston. </a:t>
            </a:r>
            <a:r>
              <a:rPr lang="sr-Latn-RS" i="1" dirty="0">
                <a:latin typeface="Arial" panose="020B0604020202020204" pitchFamily="34" charset="0"/>
                <a:cs typeface="Arial" panose="020B0604020202020204" pitchFamily="34" charset="0"/>
              </a:rPr>
              <a:t>Psihoanaliza vatre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. Gradac: Alef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Cyrl-RS" sz="1800" b="1" dirty="0">
              <a:solidFill>
                <a:srgbClr val="1A0A0A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0"/>
              </a:rPr>
              <a:t>GRALIS-</a:t>
            </a:r>
            <a:r>
              <a:rPr lang="en-US" sz="1800" b="1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0"/>
              </a:rPr>
              <a:t>korpus</a:t>
            </a:r>
            <a:r>
              <a:rPr lang="en-US" sz="1800" b="1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0"/>
              </a:rPr>
              <a:t>: </a:t>
            </a:r>
            <a:r>
              <a:rPr lang="en-US" sz="18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0"/>
              </a:rPr>
              <a:t>http://www-gewi.kfunigraz.ac.at/gralis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Садржај излагања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"/>
            <a:ext cx="8229600" cy="7132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 err="1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Садржај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605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960120"/>
            <a:ext cx="7772400" cy="39776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1.  Увод</a:t>
            </a:r>
            <a:endParaRPr lang="en-US" sz="22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2.  Деструктивни ратни хронотоп</a:t>
            </a:r>
            <a:endParaRPr lang="en-US" sz="22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3.  Идеологизација пламена</a:t>
            </a:r>
            <a:endParaRPr lang="en-US" sz="22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4.  Унутрашње самосагоревање</a:t>
            </a:r>
            <a:endParaRPr lang="en-US" sz="22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5.  Два модела </a:t>
            </a:r>
            <a:r>
              <a:rPr lang="en-US" sz="22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револуционарног</a:t>
            </a:r>
            <a:r>
              <a:rPr lang="en-U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</a:t>
            </a:r>
            <a:r>
              <a:rPr lang="sr-Cyrl-R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из</a:t>
            </a:r>
            <a:r>
              <a:rPr lang="en-U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г</a:t>
            </a:r>
            <a:r>
              <a:rPr lang="sr-Cyrl-R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а</a:t>
            </a:r>
            <a:r>
              <a:rPr lang="en-U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р</a:t>
            </a:r>
            <a:r>
              <a:rPr lang="sr-Cyrl-R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а</a:t>
            </a:r>
            <a:r>
              <a:rPr lang="en-US" sz="22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ња</a:t>
            </a:r>
            <a:r>
              <a:rPr lang="en-U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: Тигар и Влада</a:t>
            </a:r>
            <a:endParaRPr lang="en-US" sz="22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6.  Семантичка амбивалентност и антидогматска поетика</a:t>
            </a:r>
            <a:endParaRPr lang="en-US" sz="2200" dirty="0"/>
          </a:p>
          <a:p>
            <a:pPr marL="0" indent="0">
              <a:buNone/>
            </a:pPr>
            <a:r>
              <a:rPr lang="en-US" sz="22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7.  Закључак: ватра као поетички знак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Увод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"/>
            <a:ext cx="8229600" cy="7132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Увод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605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1470392"/>
            <a:ext cx="8778240" cy="332676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Ћопић у колективном памћењу: писац ведрог духа, хроничар завичаја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i="1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Глуви барут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: радикалан заокрет ка трагичној, демитиологизованој визији историје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Централни мотив: </a:t>
            </a:r>
            <a:r>
              <a:rPr lang="en-US" sz="2000" b="1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ватра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у свим облицима (пламен, жар, пожар, дим, пепео)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Циљ: </a:t>
            </a:r>
            <a:r>
              <a:rPr lang="en-US" sz="2000" b="1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ватра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не као украс, него као </a:t>
            </a:r>
            <a:r>
              <a:rPr lang="en-US" sz="2000" b="1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поетички знак 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– семантички, психолошки и идејни организациони принцип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1. Деструктивни ратни хронотоп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"/>
            <a:ext cx="8229600" cy="7132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1. Деструктивни ратни хронотоп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605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" y="960120"/>
            <a:ext cx="8138160" cy="201168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Ватра дефинише примарни ратни хронотоп Босанске Крајине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Паљевина брише границу дома и ратишта – свети простор сеоске куће нестаје у пепелу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Пожар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</a:t>
            </a:r>
            <a:r>
              <a:rPr lang="sr-Cyrl-R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– </a:t>
            </a:r>
            <a:r>
              <a:rPr lang="en-US" sz="20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знак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цивилизацијског и </a:t>
            </a:r>
            <a:r>
              <a:rPr lang="en-US" sz="20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моралног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</a:t>
            </a:r>
            <a:r>
              <a:rPr lang="en-US" sz="20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суноврата</a:t>
            </a:r>
            <a:r>
              <a:rPr lang="sr-Cyrl-R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,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не само материјална штета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94360" y="3108960"/>
            <a:ext cx="8046720" cy="822960"/>
          </a:xfrm>
          <a:prstGeom prst="rect">
            <a:avLst/>
          </a:prstGeom>
          <a:solidFill>
            <a:srgbClr val="F0E8E8"/>
          </a:solidFill>
          <a:ln w="12700">
            <a:solidFill>
              <a:srgbClr val="E0D0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3154680"/>
            <a:ext cx="786384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B1A1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„Остаће све спепељено, задимљено и чађаво, а кроз црну пустош чуће се само лелек безимене матере.“</a:t>
            </a:r>
            <a:r>
              <a:rPr lang="en-US" sz="1400" dirty="0">
                <a:solidFill>
                  <a:srgbClr val="6B605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2. Идеологизација пламена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"/>
            <a:ext cx="8229600" cy="7132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2. Идеологизација пламена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605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" y="960120"/>
            <a:ext cx="8138160" cy="201168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Ватра постаје унутрашњи покретач промена: револуционарни жар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Идеолошки пламен, </a:t>
            </a:r>
            <a:r>
              <a:rPr lang="en-US" sz="20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лишен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</a:t>
            </a:r>
            <a:r>
              <a:rPr lang="en-US" sz="20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хуманистичк</a:t>
            </a:r>
            <a:r>
              <a:rPr lang="sr-Cyrl-R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е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</a:t>
            </a:r>
            <a:r>
              <a:rPr lang="sr-Cyrl-R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димензије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, губи ослободилачку функцију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Ћопић одбија тријумфалистички кључ соцреализма – револуционарна ватра дегенерише у репресију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48640" y="3558578"/>
            <a:ext cx="8046720" cy="822960"/>
          </a:xfrm>
          <a:prstGeom prst="rect">
            <a:avLst/>
          </a:prstGeom>
          <a:solidFill>
            <a:srgbClr val="F0E8E8"/>
          </a:solidFill>
          <a:ln w="12700">
            <a:solidFill>
              <a:srgbClr val="E0D0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96139" y="3558578"/>
            <a:ext cx="786384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„И ти ватром мораш њега изгонити из његове јаме као и сваку другу звијерку. Ватром, чујеш ли.“</a:t>
            </a: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</a:t>
            </a:r>
            <a:endParaRPr lang="en-US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3. Унутрашње самосагоревање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"/>
            <a:ext cx="8229600" cy="7132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3. Унутрашње самосагоревање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605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" y="960120"/>
            <a:ext cx="8138160" cy="34747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Спољашњи пожар налази трагични одраз у унутрашњем простору јунака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Трајно стање: егзистенцијална криза, страх, осећање кривице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Сагорети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</a:t>
            </a:r>
            <a:r>
              <a:rPr lang="sr-Cyrl-R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није само физичка смрт него и </a:t>
            </a:r>
            <a:r>
              <a:rPr lang="en-US" sz="20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постепени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губитак </a:t>
            </a:r>
            <a:r>
              <a:rPr lang="en-US" sz="20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моралне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</a:t>
            </a:r>
            <a:r>
              <a:rPr lang="en-US" sz="20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суштине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Спољашња ватра </a:t>
            </a:r>
            <a:r>
              <a:rPr lang="en-US" sz="20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историје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</a:t>
            </a:r>
            <a:r>
              <a:rPr lang="sr-Cyrl-R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преобликује се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се у ватру савести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4. Два модела револуционарног горења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"/>
            <a:ext cx="8229600" cy="7132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4. Два модела револуционарног горења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605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960120"/>
            <a:ext cx="3840480" cy="3291840"/>
          </a:xfrm>
          <a:prstGeom prst="rect">
            <a:avLst/>
          </a:prstGeom>
          <a:solidFill>
            <a:srgbClr val="F5EEEE"/>
          </a:solidFill>
          <a:ln w="12700">
            <a:solidFill>
              <a:srgbClr val="E0D0D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960120"/>
            <a:ext cx="3840480" cy="41148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960120"/>
            <a:ext cx="384048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ТИГАР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48640" y="1417320"/>
            <a:ext cx="3657600" cy="27432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7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Шпански добровољац – човек акције</a:t>
            </a:r>
            <a:endParaRPr lang="en-US" sz="17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7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У Крајини: принудна пасивност, немоћ, дезоријентација</a:t>
            </a:r>
            <a:endParaRPr lang="en-US" sz="17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7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Гори изнутра: жар без употребе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Људскост очувана (Јања: еротска ватра која не разара)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4846320" y="960120"/>
            <a:ext cx="3840480" cy="3291840"/>
          </a:xfrm>
          <a:prstGeom prst="rect">
            <a:avLst/>
          </a:prstGeom>
          <a:solidFill>
            <a:srgbClr val="F5EEEE"/>
          </a:solidFill>
          <a:ln w="12700">
            <a:solidFill>
              <a:srgbClr val="E0D0D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846320" y="960120"/>
            <a:ext cx="3840480" cy="4114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960120"/>
            <a:ext cx="384048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ВЛАДА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937760" y="1417320"/>
            <a:ext cx="3657600" cy="27432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7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Хладни, догматски пламен фанатика</a:t>
            </a:r>
            <a:endParaRPr lang="en-US" sz="17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7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Сељаци: материјал за обликовање силом и терором</a:t>
            </a:r>
            <a:endParaRPr lang="en-US" sz="17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7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Та ватра не сагорева Владу – сагорева друге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Људскост потпуно предата идеологији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57200" y="4315968"/>
            <a:ext cx="82296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Радекић: „То је отров, човјече божји... нема ту душе.“ </a:t>
            </a:r>
            <a:endParaRPr lang="en-U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4б. Еротска ватра: Тигар и Јања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"/>
            <a:ext cx="8229600" cy="7132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4б. Еротска ватра: Тигар и Јања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605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" y="960120"/>
            <a:ext cx="8138160" cy="21031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Еротска привлачност није у првом плану – функционише као тихи контрапункт ратном хаосу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Сцена код огњишта: Тигар није борац нити изгубљени револуционар – он је просто човек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Једина ватра у роману која не разара – враћа јунака себи самом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Хуманистичка функција: доказ да Тигарова људскост и даље постоји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726006" y="3678737"/>
            <a:ext cx="8046720" cy="822960"/>
          </a:xfrm>
          <a:prstGeom prst="rect">
            <a:avLst/>
          </a:prstGeom>
          <a:solidFill>
            <a:srgbClr val="F0E8E8"/>
          </a:solidFill>
          <a:ln w="12700">
            <a:solidFill>
              <a:srgbClr val="E0D0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26006" y="3931920"/>
            <a:ext cx="7823634" cy="45719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B1A1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„Ватра-чаробна птица весело лепеће златним крилима... Пламти Тигар, туђ и далек читавој Врановини али и пак сав њезин.“</a:t>
            </a:r>
            <a:r>
              <a:rPr lang="en-US" sz="1400" dirty="0">
                <a:solidFill>
                  <a:srgbClr val="6B605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 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5. Семантичка амбивалентност и антидогматска поетика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6B1A1A"/>
          </a:solidFill>
          <a:ln w="12700">
            <a:solidFill>
              <a:srgbClr val="6B1A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"/>
            <a:ext cx="8229600" cy="7132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5. Семантичка амбивалентност и антидогматска поетика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605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" y="960120"/>
            <a:ext cx="8138160" cy="37490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Башлар: ватра поседује дубоку митску, архетипску двојност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Истовремено: извор светлости и живота / инструмент уништења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Знак прочишћења / апокалиптични наговештај краја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Ћопић уместо манихејске, </a:t>
            </a:r>
            <a:r>
              <a:rPr lang="sr-Cyrl-R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црно-беле </a:t>
            </a:r>
            <a:r>
              <a:rPr lang="en-US" sz="2000" dirty="0" err="1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слике</a:t>
            </a: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уноси модернистичку сложеност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A0A0A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Ватра повезује: природне стихије → макроисторију → психолошке ломове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695</Words>
  <Application>Microsoft Office PowerPoint</Application>
  <PresentationFormat>Projekcija na ekranu (16:9)</PresentationFormat>
  <Paragraphs>102</Paragraphs>
  <Slides>11</Slides>
  <Notes>11</Notes>
  <HiddenSlides>0</HiddenSlides>
  <MMClips>0</MMClips>
  <ScaleCrop>false</ScaleCrop>
  <HeadingPairs>
    <vt:vector size="6" baseType="variant">
      <vt:variant>
        <vt:lpstr>Korišćeni fontovi</vt:lpstr>
      </vt:variant>
      <vt:variant>
        <vt:i4>1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Револуционарни жар и паљевина рата</dc:title>
  <dc:subject>PptxGenJS Presentation</dc:subject>
  <dc:creator>Биљана Солеша</dc:creator>
  <cp:lastModifiedBy>Petar Solesa</cp:lastModifiedBy>
  <cp:revision>6</cp:revision>
  <dcterms:created xsi:type="dcterms:W3CDTF">2026-05-19T23:13:00Z</dcterms:created>
  <dcterms:modified xsi:type="dcterms:W3CDTF">2026-05-25T22:01:27Z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9785400943F24CED884C01D372454C9F_12</vt:lpwstr>
  </property>
  <property fmtid="{D5CDD505-2E9C-101B-9397-08002B2CF9AE}" pid="3" name="KSOProductBuildVer">
    <vt:lpwstr>1033-12.1.0.26372</vt:lpwstr>
  </property>
</Properties>
</file>