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2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83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79" r:id="rId41"/>
    <p:sldId id="299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E9481-D9EF-4A97-B8F2-AA833085A918}" type="datetimeFigureOut">
              <a:rPr lang="en-US" smtClean="0"/>
              <a:pPr/>
              <a:t>5/26/2026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B461A-305F-46F7-BD6E-D5C2773198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7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B461A-305F-46F7-BD6E-D5C2773198A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6521-E6F9-4103-8BDA-0AEAF11C2E4E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5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0873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677450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0254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286574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5526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0B68-4FF4-4525-AFBA-3BC3D3ACD6C9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39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410B9-39F5-48DA-A13E-6059B56F791E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7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EA56-99EF-4990-B081-A60340330081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9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2ED6-2D90-40F3-80B0-8131A97E79FD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97955-A25E-4FBA-9C1A-3FBA2369C3AC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422-7C9C-4A1C-A8AE-FBF608EAC402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05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0F6-28E2-423E-8A7B-9D31724F9E80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6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592-05A8-4A50-A19D-DEE3EA752C8F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3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37F1-DAD9-420E-876E-EB4A6D6F8EAE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5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81D6-B709-4C41-BD9F-DF00DF9740D4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9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308AF-77B8-4FFD-A4C7-9E0E2FFBC624}" type="datetime1">
              <a:rPr lang="en-US" smtClean="0"/>
              <a:pPr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B644D2D-D9C1-44B7-83FC-232B40270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5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Маја Крстић (Нови Сад)</a:t>
            </a:r>
            <a:br>
              <a:rPr lang="sr-Cyrl-RS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Дарја Војводић (Нови Сад)</a:t>
            </a:r>
            <a:r>
              <a:rPr lang="sr-Cyrl-RS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Cyrl-RS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2200" b="1" cap="non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Cyrl-RS" sz="22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1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Филозофски факултет</a:t>
            </a:r>
            <a:br>
              <a:rPr lang="sr-Cyrl-RS" sz="1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1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Универзитет у Новом Саду</a:t>
            </a:r>
            <a:br>
              <a:rPr lang="sr-Cyrl-RS" sz="1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1600" b="1" cap="non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Cyrl-RS" sz="16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maja.krstic@ff.uns.ac.rs</a:t>
            </a:r>
            <a:r>
              <a:rPr lang="sr-Cyrl-RS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Cyrl-RS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darja.vojvodic@ff.uns.ac.rs</a:t>
            </a:r>
            <a:r>
              <a:rPr lang="en-US" sz="1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5300" b="1" dirty="0">
                <a:latin typeface="Arial" panose="020B0604020202020204" pitchFamily="34" charset="0"/>
                <a:cs typeface="Arial" panose="020B0604020202020204" pitchFamily="34" charset="0"/>
              </a:rPr>
              <a:t>Искази са компонентама „бог“ и „ђаво“ у дијалозима у роману Бранка Ћопића „Глуви барут“</a:t>
            </a:r>
            <a:r>
              <a:rPr lang="en-US" sz="48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29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11. симпозијум</a:t>
            </a:r>
            <a:r>
              <a:rPr lang="en-U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Екслозивни „Глуви барут“ </a:t>
            </a:r>
            <a:r>
              <a:rPr lang="sr-Cyrl-RS" sz="2900" b="1" dirty="0">
                <a:latin typeface="Arial" panose="020B0604020202020204" pitchFamily="34" charset="0"/>
                <a:cs typeface="Arial" panose="020B0604020202020204" pitchFamily="34" charset="0"/>
              </a:rPr>
              <a:t>(1957) </a:t>
            </a:r>
            <a:r>
              <a:rPr lang="sr-Cyrl-RS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Бранка Ћопића</a:t>
            </a:r>
            <a:r>
              <a:rPr lang="sr-Cyrl-R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Cyrl-R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2600" b="1" cap="small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Cyrl-RS" sz="2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27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Грац, 28–30.5.2026.</a:t>
            </a:r>
            <a:endParaRPr lang="en-US" sz="27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61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24691" y="227390"/>
            <a:ext cx="1184563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Заклетве, потврдне </a:t>
            </a:r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формулације, истинитост</a:t>
            </a:r>
          </a:p>
          <a:p>
            <a:endParaRPr lang="sr-Cyrl-R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Важну целину представљају заклетвене и потврдне формуле, у којима је сакрална компонента делимично очувана. Изрази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„бога ми“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„богме“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„господа ми бога“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„убио ме бог“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служе као гаранција истинитости исказа, појачавање уверења или наглашавање личног става. Иако су ове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формулације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 великој мери десакрализоване, у њима се ипак препознаје остатак старе заклетвене функције, односно призивање више силе као сведока истинитости.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42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16673" y="168625"/>
            <a:ext cx="1178136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Cyrl-R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Cyrl-R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3.1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Гаранција, потврда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Он?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ми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ће се бранити.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Убио ме бог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Лазија, ако сам икад за то чуо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3.2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Молба - заклетва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Дедер,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бога ти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Стево, још једном оно… оно за колону.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Пусти ти мене с миром,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бог ти дао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 Болестан сам ја човјек, стар, сиромах, ујела ме овца. - молба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98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8655" y="196334"/>
            <a:ext cx="1170709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Благослови, добре жеље, заштитне формуле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тексту су присутне и благословне, заштитне и молитвене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формулације.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 изразима попут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дај боже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не дај боже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Боже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мој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 заклони и сачувај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Господе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боже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опрости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спаси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заштити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сакрална семантика остаје очувана: бог се јавља као заштитник, помоћник и врховна сила која управља људском судбином. С друге стране, неки благословни облици су десемантизовани и добијају функцију одбијања или прекида комуникације, као у примерима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Ајд с милим богом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! или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Нек иде с милим богом и ова работа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!.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Овде се може издвојити неколико семантичких подгрупа: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68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7927" y="237898"/>
            <a:ext cx="1159625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sr-Cyrl-R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Cyrl-R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4.1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Захвалност богу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 зависности од контекста може бити делимично десематизовано и тада је то израз олакшања или позитивног става: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олакшање</a:t>
            </a:r>
            <a:endParaRPr lang="en-U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Бојане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жив си?!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Хвала богу.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Већ сам свашта мислио.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позитиван став</a:t>
            </a:r>
            <a:endParaRPr lang="en-U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то, то,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хвала богу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што признајеш да сте се сачахурили.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позитивне емоције поводом остварења оног што се дуго чекало</a:t>
            </a:r>
            <a:endParaRPr lang="en-U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То, то, Радекићу!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Хвала богу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што си најзад и ти нешто увидео.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55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7701" y="1152907"/>
            <a:ext cx="1159625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4.2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Пожељност/непожељност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(бог)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не дај боже да дође до густог, до бјежања, куда би – само у свој батаљон, уз Тигра.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4.3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Десемантизовани благослов/клетва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са значењем – отпуштање, терање, удаљавање неког или нечег од себе. Користе се обе лексеме –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ђаво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враг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 Почетна семантика у свим изразима је да бог или ђаво треба да „склоне“ (тј. да однесу са овог света) од говорника неког/нешто. Број примера са лексемом бог је 2, док је са лексемом ђаво/враг неупоредиво већи – 16.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43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49381" y="224043"/>
            <a:ext cx="1172094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Cyrl-R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Cyrl-R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Нек иде с милим богом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 ова работа!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Шта ћемо сад,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 вас мазо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ђаво/враг</a:t>
            </a:r>
            <a:endParaRPr lang="en-U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Ај'те к врагу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 ви и коментарисање!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4.4.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Поздрав при сусрету/растанку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(бог)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збогом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остај стара.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28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6613" y="0"/>
            <a:ext cx="1194007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Сакрално као средство агресивне експресије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Значајна је и група псовки и агресивно експресивних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формулација.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 њима религијске компоненте постају средство испољавања беса, агресије, нервозе, напетости, незадовољства.  Посебно су бројне конструкције типа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му/ти/им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Па то и радимо, бога му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знаш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као и варијанте са придевима: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му боговског/божјег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им бандитског/номадског/шпекулантског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Овде сакрално више нема религијску функцију, већ служи искључиво као појачивач агресивне експресије. </a:t>
            </a:r>
          </a:p>
        </p:txBody>
      </p:sp>
    </p:spTree>
    <p:extLst>
      <p:ext uri="{BB962C8B-B14F-4D97-AF65-F5344CB8AC3E}">
        <p14:creationId xmlns:p14="http://schemas.microsoft.com/office/powerpoint/2010/main" val="98567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6285" y="168671"/>
            <a:ext cx="117348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Интересантно је да се уместо компоненте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понекад јављају и космички елементи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сунце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), што упућује на архаичнији слој народне псовке –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Да ти бога и сунце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!;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ту ли сте већ стигли, сунце вам ваше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Такође се на том месту могу наћи и други „узвишени“ појмови: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матер/мајка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божја матер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оченаш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закон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света неђеља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 сл. На пример: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Ето вам врућа крушка,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мајку вам влашку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Их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божију ти куварицу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да ми је сад што сабље!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где су ти буржови по нашим селима,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оченаш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им?!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Е,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закон му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 Шта сте сад ово ту натоварили!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Па шта горе ради,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убила га света неђеља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94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9383" y="193964"/>
            <a:ext cx="1177636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Изворна представа о богу и </a:t>
            </a:r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ђаволу</a:t>
            </a:r>
          </a:p>
          <a:p>
            <a:pPr algn="ctr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мањем броју примера очувана је изворна народна представа о богу и ђаволу као реалним силама које управљају светом. Бог се јавља као уредитељ света, заштитник, давалац живота и правде, док је ђаво повезан са хаосом, пропашћу и несрећом.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6.1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Бог уређује свет, влада њиме, даје</a:t>
            </a:r>
            <a:endParaRPr lang="en-U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… кад је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драги бог одредио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да се зими сједи код куће?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Хајде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брате, кад можеш и кад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је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дао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а ми ћемо...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58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86423" y="1274204"/>
            <a:ext cx="1173479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6.2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Бог је заштитник – молитвене </a:t>
            </a:r>
            <a:r>
              <a:rPr lang="sr-Cyrl-R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формулације</a:t>
            </a:r>
            <a:endParaRPr lang="en-U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Господе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боже, господе… опрости, спаси, заштити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6.3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Бог је оличење праведности</a:t>
            </a:r>
            <a:endParaRPr lang="en-U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Готово је, људи, изгибосмо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на правди бога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6.4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Бог даје/одузима, помаже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– искази су делимично десемантизовани, а са значењем: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Моли само бога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што ти овај мој гардиста зна кућу и фамилију, а друкчије бих ја теби одговорио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(„буди захвалан“</a:t>
            </a:r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7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545" y="0"/>
            <a:ext cx="12053455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Садржај презентације:</a:t>
            </a:r>
          </a:p>
          <a:p>
            <a:pPr algn="just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1. Увод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Анализа (семантички аспекат):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2.1. Појачавање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емоција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Значење неодређености, непознатог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Заклетве, потврдне формуле, гаранција истинитости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Благослови, добре жеље, заштитне формуле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Сакрално као средство агресивне експресије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Изворна представа о богу и ђаволу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Поређење са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богом/ђаволом</a:t>
            </a: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 Анализа (морфосинтаксички аспекат)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Закључак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Извори и литература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5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3236" y="99352"/>
            <a:ext cx="1179021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6.5.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Ђаво је хаос, носилац лошег, непријатног </a:t>
            </a:r>
            <a:endParaRPr lang="sr-Cyrl-R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sr-Cyrl-R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изненађења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, доноси невоље, пропаст</a:t>
            </a:r>
            <a:endParaRPr lang="en-US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 анализираним примерима ђаво се јавља као носилац хаоса,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пропасти.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За разлику од Бога, који у народној слици света уређује поредак и штити човека, ђаво је повезан са нарушавањем тог поретка, опасношћу и деструкцијом. У многим примерима ова представа је делимично десемантизована, па се име ђавола употребљава више као појачивач негативне емоције или као фразеолошки елемент, међутим, основна симболика остаје препознатљива: ђаво је повезан са хаосом, пропашћу, страхом, немиром и негативним силама које угрожавају човеков свет и поредак.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17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14605" y="153300"/>
            <a:ext cx="1197739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1) У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мањем броју примера очувана је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традиционална </a:t>
            </a:r>
            <a:endParaRPr lang="sr-Cyrl-RS" sz="32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sr-Cyrl-RS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представа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о ђаволу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као стварној демонској сили која се везује за патњу и свет мртвих (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То се доље отима и мучи душа убијенога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свезана с ђаволом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). Такође је ђаво и покретач немира, ратова и страдања, он ремети мит и уноси хаос у свет: …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ђаво ипак не сједи с миром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Узвије тамо негдје 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туђини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прашину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покрене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земље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народе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Много су чешћи примери у којима је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значење делимично десемантизовано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 У конструкцијама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однесе нас ђаво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оде устанак до ђавола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однесе ђаво сву нашу борбу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ђаво више не означава конкретно демонско биће, већ служи као симбол пропасти и крајње негативног исхода.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97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5274" y="137244"/>
            <a:ext cx="1198672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Такви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изрази функционишу као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упозорења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наглашавају</a:t>
            </a: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страх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од неуспеха и уништења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sr-Cyrl-R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Али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ако своје радове благовремено не очистимо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однесе нас ђаво</a:t>
            </a:r>
            <a:r>
              <a:rPr lang="sr-Cyrl-R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sr-Cyrl-RS" sz="3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 појединим примерима ђаво је носилац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непријатног изненађења или нелагоде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Ево ти га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ђаволе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шта је сад нашао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?!.</a:t>
            </a: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Посебну групу чине примери у којима се име ђавола јавља у контексту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кајања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огорчења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негативне оцене ситуације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r-Cyrl-R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Куд ме црни ђаво натента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 да се овога примим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? – јунак кроз лик ђавола изражава покајање због сопственог поступка, пребацујући кривицу на неку спољашњу, негативну силу.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63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9914" y="0"/>
            <a:ext cx="1210208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Поређење са богом/ђаволом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У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оквиру поређења и метафоричких израза, лексеме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ђаво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у роману функционишу као носиоци народних представа, али и као експресивна средства карактеризације људи и ситуација. У овим примерима семантика је делимично очувана: сакрални појмови више не означавају директно религијске фигуре, већ служе за појачавање особина, емоција и утиска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Например: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насадио се кô липов бог“ – присутна је народна представа о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липовом богу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односно дрвеном, непокретном идолу. Израз се употребљава за човека који укочено и важно седи, па поређење има подсмешљив и ироничан карактер.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25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0946" y="1609590"/>
            <a:ext cx="118108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Мрзе их наши, ко ђавола“ – ђаво представља највиши степен одбојности и страха. Поређење је засновано на традиционалној представи о ђаволу као оличењу зла, па се њиме интензивира емоција мржње.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– „осећа дивљење према томе неугледном ђаволу зелених очију“ – показује пренос значења са демонског бића на човека необичне, снажне, енергичне или опасне природе.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32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33265" y="0"/>
            <a:ext cx="1195873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Морфосинтаксичке карактеристике</a:t>
            </a:r>
          </a:p>
          <a:p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Анализирани изрази се налазе у саставу различитих конструкција: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	предлошлко-падежне конструкције (вокативне, конструкције са дативом и етичким дативом, генитивне, конструкције са инструменталом)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2)	безличне конструкције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3)	императивне конструкције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4)	компаративне конструкције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5)	фрезеологизоване конструкције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6)	елиптичне реченице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7)	узвичне реченице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8)	реченице које садрже клетве и заклетве.</a:t>
            </a:r>
          </a:p>
        </p:txBody>
      </p:sp>
    </p:spTree>
    <p:extLst>
      <p:ext uri="{BB962C8B-B14F-4D97-AF65-F5344CB8AC3E}">
        <p14:creationId xmlns:p14="http://schemas.microsoft.com/office/powerpoint/2010/main" val="117645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5943" y="127338"/>
            <a:ext cx="1199605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Поред наведених, које су најфреквентнији, корпус садржи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друге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типове: именичке и придевске синтагме и конструкције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ђаволу зелених очију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некако нечист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), зависне реченице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куд је врагу пут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), срасле облике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богзна колико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), сакралну лексику и изразе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оченаш им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слава тебје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sr-Cyrl-RS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Предлошко-падежне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конструкције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Вокативне конструкције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су један од најучесталијих облика који садрже исказе са компонентама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ђаво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Господе боже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Боже мој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Људи божји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О, ђаволе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Човјече божји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 сл.).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Оне представљају један од најтипичнијих облика експресивног обраћања у народном и књижевном језику.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49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14604" y="0"/>
            <a:ext cx="1197739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 роману 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Глуви барут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имају снажну стилску и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емоционалну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функцију, јер дочаравају говорну непосредност, народни менталитет и психолошко стање ликова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Дате конструкције су углавном фразеологизоване и припадају разговорном и народном стилу, а потичу из хришћанске језичке традиције.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Иако је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вокатив падеж обраћања, у оваквим конструкцијама често превазилази своју основну граматичку функцију и постаје средство: узвика, чуђења, молбе, прекора, страха или појачане емоционалности. Без обзира на то што представљају формално обраћање богу, у говору се губи право молитвено значење и постају општи емоционални узвици.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Такође, представљају обраћање сакралним или демонским силама и имају функцију драматизације и осликавања емоционалног набоја.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43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2771" y="75689"/>
            <a:ext cx="1191519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Искази са компонентом бог су знатно фреквентнији од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оних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који садрже компоненту ђаво (80% – 20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%).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Конструкције са дативом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К врагу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К врагу ти и Тигар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Ај'те к врагу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sr-Cyrl-RS" sz="3200" u="sng" dirty="0">
                <a:latin typeface="Arial" panose="020B0604020202020204" pitchFamily="34" charset="0"/>
                <a:cs typeface="Arial" panose="020B0604020202020204" pitchFamily="34" charset="0"/>
              </a:rPr>
              <a:t>и етичким дативом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ти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му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ми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им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ли му боговског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Да ти бога и сунце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ти твога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) су такође врло фреквентне у роману, јер су веома заступљене у народном говору. Употреба етичког датива у конструкцијама овог типа не подразумева употребу правог објекта, већ упућује на емоционалну укљученост говорника. Коришћењем конструкција са етичким дативом говорник не додаје нову информацију у реченицу, већ показује свој лични однос, емоцију, блискост или заинтересованост за оно о чему се говори.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03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1338285"/>
            <a:ext cx="11887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Генитивне конструкције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љепоте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божје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божју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ти матер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греота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у бога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првади бога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вражију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матер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господа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ми бога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бога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ти оца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су углавном конструкције експресивног, узвичног и фразеолошког типа, често архаичне или дијалекатске, типичне за ћопићевски тип крајишког говора. Оне не врше само синтаксичку функцију него имају и јаку емоционалну, стилску и фолклорну вредност. Такви облици припадају народном говору и усменој традицији, а најчешће се јављају као клетве, заклетве, узвици, псовке или појачивачи исказа.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7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8214" y="113855"/>
            <a:ext cx="11912251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УВОД</a:t>
            </a:r>
          </a:p>
          <a:p>
            <a:endParaRPr lang="en-US" sz="3200" dirty="0" smtClean="0"/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Роман </a:t>
            </a:r>
            <a:r>
              <a:rPr lang="sr-Cyrl-RS" sz="3200" cap="small" dirty="0">
                <a:latin typeface="Arial" pitchFamily="34" charset="0"/>
                <a:cs typeface="Arial" pitchFamily="34" charset="0"/>
              </a:rPr>
              <a:t>Глуви барут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садржи велики број исказа који садрже компоненте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ђаво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Укупно 274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примера са оваквим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исказима су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нам послужили као материјал за анализу са различитих аспеката, првенствено семантичког и морфосинтаксичког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Религијска лексика и фразеологија у роману јављају се изузетно често и обухватају широк распон значења – од очуваних сакралних представа до потпуно десемантизованих разговорних 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формула.</a:t>
            </a:r>
            <a:r>
              <a:rPr lang="sr-Cyrl-R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Анализа 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се заснива на класификацији датих израза у неколико основних семантичких група, у зависности од степена очуваности религијског значења и њихове функције у говору ликова.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04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1256" y="856357"/>
            <a:ext cx="1181255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Конструкције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попут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божју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ти матер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вражију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матер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представљају остатке старијих синтаксичких образаца у којима је генитив означавао припадност или порекло. Иако израз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божју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матер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формално представља акузатив придева, цела конструкција потиче из сакралног модела: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мајку божју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У народном говору долази до инверзије и редукције, па израз добија улогу псовке и узвичну функцију. Придев вражију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вражију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матер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„ђавољу“) има експресивну функцију, а конструкција је фразеологизована и више се не осећа као обична синтагма, већ као узвик. Израз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правди бога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је стара фразеолошка конструцкија, а генитив је у саставу окамењене синтагме.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86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5274" y="1390777"/>
            <a:ext cx="1186853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Конструкције са инструменталом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милим богом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бог с тобом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имају стилску и емоционалну улогу, јер осликавају народни говор, патријархалну средину и односе међу ликовима. Инструментал је у овим примерима употребљен уз предлог с(а) и означава друштво или заједништво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 тобом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), начин или пратњу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 милим Богом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), понекад и благослов, опроштај или жељу за срећним путем.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Инструментал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 роману није само граматичка категорија, већ и средство за изградњу атмосфере, карактеризацију ликова и истицање народног духа.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85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33265" y="196459"/>
            <a:ext cx="1195873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Безличне конструкције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бог те пита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ђаво зна куда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враг </a:t>
            </a:r>
          </a:p>
          <a:p>
            <a:pPr algn="just"/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зна куд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однесе нас ђаво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ђаво да га зна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бог те видио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нек сам ђаво зна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припадају народском, разговорном језику и служе да дочарају атмосферу страха, неизвесности и ратног хаоса. Ове конструкције су безличне јер у њима није важан конкретан вршилац радње, већ осећање немоћи и несигурности. Ликови не могу јасно да објасне догађаје нити да контролишу судбину, па се обраћају вишим силама – богу, ђаволу (врагу). Такви изрази показују да људи у тешким временима покушавају да објасне оно што је необјашњиво. У роману ови изрази имају и стилску улогу: појачавају дрматичност и емоционалну напетост и осликавају мрачну атмосферу рата.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38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5943" y="1419341"/>
            <a:ext cx="1199605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Императивне конструкције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ајд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к врагу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иди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к врагу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дај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боже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дај боже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носи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те ђаво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боже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ти сачувај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моли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само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бога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имају снажну стилску и емоционалну улогу у роману.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су устаљени изрази који често немају само право значење заповести, већ изражавају емоције, ставове и психолошко стање ликова. Оне доприносе динамици дијалога, појачавају емоционалност и откривају унутрашња стања ликова.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98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33265" y="1152907"/>
            <a:ext cx="1195873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Компаративне конструкције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мрзе их наши ко ђавола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кô липов бог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ко ђавола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имају важну улогу у обликовању језика и атмосфере дела. Ћопић често користи народна поређења како би дочарао осећања ликова, њихов однос према рату, страху и идеологији.  Компаративне конструкције су језичке конструкције у којима се нека особина појачава поређењем, а код Ћопића су оне углавном преузете из народног говора, па делују природно, уверљиво и снажно. Примери као што су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мрзе их наши ко ђавола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кô липов бог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бјеже ко ђаво од крста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показују како Ћопић користи поређења да нагласи емоције и односе међу људима.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79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0629" y="787782"/>
            <a:ext cx="1196806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5. </a:t>
            </a:r>
            <a:r>
              <a:rPr lang="ru-RU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Фрезеологизоване конструкције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откуд сад ти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побогу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хвала богу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побогу брате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дај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бога ти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смири се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ђаво га зна шта ће бити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су веома честе у роману, нарочито оне са компонентом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Такви изрази потичу из народног говора, а Ћопић преко њих приказује менталитет људи, њихову блискост са народном традицијом и начин на који изражавају осећања у свакодневном говору. Фразеологизми су устаљени изрази који имају посебно, често пренесено значење. У роману конструкције са компонентом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најчешће имају узвичну или емоционалну функцију. Такође, немају увек право религијско значење, већ служе да изразе чуђење, уверење, молбу и сл.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16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14604" y="1410010"/>
            <a:ext cx="119773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Елиптичне реченице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божију вам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...,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побогу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бога ти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хвала богу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ђаво га зна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који га је ђаво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да ти бога и сунце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итд.) су веома фреквентне у роману и служе да убрзају говор, појачају емоцију, прикажу природни дијалошки народни говор или да дочарају психолошку напетост ликова.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Израз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побогу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(изостављен је предикат) означава чуђење, неверицу или прекор, где се изоставља остатак изараза како би се истакла јачина емоције.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18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3935" y="0"/>
            <a:ext cx="1196806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Узвичне реченице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највећи део описаних конструкција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компонентама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бог и ђаво у роману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су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узвичне конструкције. Оне припадају веома важном слоју народног, разговорног језика и представљају средство којим се појачава емоција, открива став говорника и гради уверљива слика сеоског ратног окружења. Такође, оне чине један од најважнијих елемената Ћопићевог стила јер повезују књижевни текст са народним говором.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Реченице које садрже клетве и заклетве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тако ми бога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живота ми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бога ми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носе емоционалну експресивност, појачавају истинитост исказа, чине говор уверљивијим. Овакве конструкције су често елиптичне или фразеологизоване и имају важну стилску улогу јер појачавају драматичност и појачавају емоције ликова у роману.</a:t>
            </a:r>
          </a:p>
        </p:txBody>
      </p:sp>
    </p:spTree>
    <p:extLst>
      <p:ext uri="{BB962C8B-B14F-4D97-AF65-F5344CB8AC3E}">
        <p14:creationId xmlns:p14="http://schemas.microsoft.com/office/powerpoint/2010/main" val="65491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77281" y="41333"/>
            <a:ext cx="1189653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Закључак</a:t>
            </a:r>
          </a:p>
          <a:p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основу анализе може се закључити да су лексеме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ђаво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роману ГЛУВИ БАРУТ изузетно продуктивне и стилски функционалне. Оне се јављају у широком распону значења – од очуваних религијских и митолошких представа до потпуно десемантизованих разговорних формула које служе као појачивачи емоције, експресије и говорне динамике. Анализа показује да је процес десемантизације најизраженији у свакодневном говору ликова, где сакралне компоненте губе првобитно религијско значење и постају део фразеолошког фонда народног језика.</a:t>
            </a:r>
          </a:p>
        </p:txBody>
      </p:sp>
    </p:spTree>
    <p:extLst>
      <p:ext uri="{BB962C8B-B14F-4D97-AF65-F5344CB8AC3E}">
        <p14:creationId xmlns:p14="http://schemas.microsoft.com/office/powerpoint/2010/main" val="117959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39485" y="1411471"/>
            <a:ext cx="1187787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Истовремено, и у таквим примерима често остаје препознатљив траг традиционалне народне слике света: Бог се углавном повезује са поретком, правдом, заштитом и судбином, док је ђаво носилац хаоса, опасности, пропасти и негативних сила. Управо тај спој архаичне религијско-митолошке представе и живог народног говора омогућава Ћопићу да кроз сакралну лексику снажно обликује емоционалност, психологију и аутентичност својих јунака.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04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17714" y="-128529"/>
            <a:ext cx="11974286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Cyrl-RS" sz="3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1.</a:t>
            </a:r>
            <a:r>
              <a:rPr kumimoji="0" lang="en-US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Појачавање</a:t>
            </a:r>
            <a:r>
              <a:rPr kumimoji="0" lang="en-US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емоција</a:t>
            </a:r>
            <a:endParaRPr kumimoji="0" lang="sr-Cyrl-RS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3603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indent="360363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sr-Cyrl-RS" sz="3200" dirty="0" smtClean="0">
                <a:latin typeface="Arial" pitchFamily="34" charset="0"/>
                <a:cs typeface="Arial" pitchFamily="34" charset="0"/>
              </a:rPr>
              <a:t>Најбројнију групу чине примери у којима су изрази са компонентом </a:t>
            </a:r>
            <a:r>
              <a:rPr lang="sr-Cyrl-RS" sz="3200" i="1" dirty="0" smtClean="0">
                <a:latin typeface="Arial" pitchFamily="34" charset="0"/>
                <a:cs typeface="Arial" pitchFamily="34" charset="0"/>
              </a:rPr>
              <a:t>бог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 (и </a:t>
            </a:r>
            <a:r>
              <a:rPr lang="sr-Cyrl-RS" sz="3200" i="1" dirty="0" smtClean="0">
                <a:latin typeface="Arial" pitchFamily="34" charset="0"/>
                <a:cs typeface="Arial" pitchFamily="34" charset="0"/>
              </a:rPr>
              <a:t>враг 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– само један пример) десемантизовани и функционишу пре свега као експресивна средства. У тим случајевима религијско значење је потиснуто, а у први план доспева емоционална функција. Такви изрази служе за појачавање следећих стања и емоција човека:</a:t>
            </a:r>
          </a:p>
          <a:p>
            <a:pPr indent="360363" algn="just" defTabSz="914400" fontAlgn="base">
              <a:spcBef>
                <a:spcPct val="0"/>
              </a:spcBef>
              <a:spcAft>
                <a:spcPct val="0"/>
              </a:spcAft>
            </a:pPr>
            <a:endParaRPr kumimoji="0" lang="sr-Cyrl-RS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1.1. </a:t>
            </a:r>
            <a:r>
              <a:rPr lang="sr-Cyrl-RS" sz="3200" b="1" u="sng" dirty="0" smtClean="0">
                <a:latin typeface="Arial" pitchFamily="34" charset="0"/>
                <a:cs typeface="Arial" pitchFamily="34" charset="0"/>
              </a:rPr>
              <a:t>Чуђење, неверица, недоумица </a:t>
            </a: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(бог, враг):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Боже мој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, свакакве ли будале живе на свијету.</a:t>
            </a:r>
          </a:p>
          <a:p>
            <a:pPr algn="ctr"/>
            <a:r>
              <a:rPr lang="sr-Cyrl-RS" sz="3200" dirty="0" smtClean="0">
                <a:latin typeface="Arial" pitchFamily="34" charset="0"/>
                <a:cs typeface="Arial" pitchFamily="34" charset="0"/>
              </a:rPr>
              <a:t>Па шта нас то траже, </a:t>
            </a: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побогу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?</a:t>
            </a:r>
            <a:endParaRPr lang="sr-Cyrl-RS" sz="32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3603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37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2251" y="0"/>
            <a:ext cx="1207974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Литература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Ćopić 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1991: Ћопић, Бранко. </a:t>
            </a:r>
            <a:r>
              <a:rPr lang="sr-Latn-RS" sz="3200" i="1" dirty="0">
                <a:latin typeface="Arial" panose="020B0604020202020204" pitchFamily="34" charset="0"/>
                <a:cs typeface="Arial" panose="020B0604020202020204" pitchFamily="34" charset="0"/>
              </a:rPr>
              <a:t>Глуви барут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. Београд, 1991.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Pečurova 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2018: Печурова, Е. А. Фразеологизмы с компонентом бог, божий в текстах поздних произведений Л. Н. Толстого. In: </a:t>
            </a:r>
            <a:r>
              <a:rPr lang="sr-Latn-RS" sz="3200" i="1" dirty="0">
                <a:latin typeface="Arial" panose="020B0604020202020204" pitchFamily="34" charset="0"/>
                <a:cs typeface="Arial" panose="020B0604020202020204" pitchFamily="34" charset="0"/>
              </a:rPr>
              <a:t>Полипарадигмальные контексты фразеологии в XXI веке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. Материалы международной научной конференции. Тула, 17–19 мая 2018 года. Тула, 2018. С. 282–287.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Pivovarčik 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2009: Пивоварчик, Тамара Анатольевна. Речевые формулы с именем Бога в повседневной коммуникации. In: </a:t>
            </a:r>
            <a:r>
              <a:rPr lang="sr-Latn-RS" sz="3200" i="1" dirty="0">
                <a:latin typeface="Arial" panose="020B0604020202020204" pitchFamily="34" charset="0"/>
                <a:cs typeface="Arial" panose="020B0604020202020204" pitchFamily="34" charset="0"/>
              </a:rPr>
              <a:t>Вісник Дніпропетровського університету. Сер. Мовознавство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. Т. 17, № 11. Днепропетровск, 2009. С. 224–232.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63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0586" y="1399221"/>
            <a:ext cx="1180322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4. Толстой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1995–2012: Толстой, Никита Ильич (ред.). Славянские древности: Этнолингвистический словарь: в 5 т. Москва: Международные отношения, 1995–2012.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5. Švedova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2004: Шведова, Наталья Владимировна. Фразеологизмы с компонентами «бог» и «черт». Автореферат диссертации на соискание ученой степени кандидата филологических наук. Тюмень, 2004.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27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7818" y="237898"/>
            <a:ext cx="11845637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1.2. </a:t>
            </a:r>
            <a:r>
              <a:rPr lang="sr-Cyrl-RS" sz="3200" b="1" u="sng" dirty="0" smtClean="0">
                <a:latin typeface="Arial" pitchFamily="34" charset="0"/>
                <a:cs typeface="Arial" pitchFamily="34" charset="0"/>
              </a:rPr>
              <a:t>Чежња</a:t>
            </a: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 (бог)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r-Cyrl-RS" sz="3200" dirty="0" smtClean="0">
                <a:latin typeface="Arial" pitchFamily="34" charset="0"/>
                <a:cs typeface="Arial" pitchFamily="34" charset="0"/>
              </a:rPr>
              <a:t>           А село Јаруге, Ћулумача, Гага – ех, </a:t>
            </a: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боже мој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! – мораш се понекад и растужити, без тога не иде.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sr-Cyrl-RS" sz="3200" dirty="0" smtClean="0">
                <a:latin typeface="Arial" pitchFamily="34" charset="0"/>
                <a:cs typeface="Arial" pitchFamily="34" charset="0"/>
              </a:rPr>
              <a:t>Далеко ли си, Подгорино, </a:t>
            </a: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бог те не убиће.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1.3. </a:t>
            </a:r>
            <a:r>
              <a:rPr lang="sr-Cyrl-RS" sz="3200" b="1" u="sng" dirty="0" smtClean="0">
                <a:latin typeface="Arial" pitchFamily="34" charset="0"/>
                <a:cs typeface="Arial" pitchFamily="34" charset="0"/>
              </a:rPr>
              <a:t>Жаљење, кајање </a:t>
            </a: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(бог)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r-Cyrl-RS" sz="3200" dirty="0" smtClean="0">
                <a:latin typeface="Arial" pitchFamily="34" charset="0"/>
                <a:cs typeface="Arial" pitchFamily="34" charset="0"/>
              </a:rPr>
              <a:t>Изгинуше, </a:t>
            </a: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бог их убио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! – клетва, али као израз јаког жаљења, емоционални узвик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Убио ме драги бог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, у шта сам гледо! – кајање, иако клетва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1.4. </a:t>
            </a:r>
            <a:r>
              <a:rPr lang="sr-Cyrl-RS" sz="3200" b="1" u="sng" dirty="0" smtClean="0">
                <a:latin typeface="Arial" pitchFamily="34" charset="0"/>
                <a:cs typeface="Arial" pitchFamily="34" charset="0"/>
              </a:rPr>
              <a:t>Прекор</a:t>
            </a:r>
            <a:r>
              <a:rPr lang="sr-Cyrl-RS" sz="3200" b="1" u="sng" dirty="0">
                <a:latin typeface="Arial" pitchFamily="34" charset="0"/>
                <a:cs typeface="Arial" pitchFamily="34" charset="0"/>
              </a:rPr>
              <a:t>, неодобравање, негодовање </a:t>
            </a: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бог)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Боже ти </a:t>
            </a:r>
            <a:r>
              <a:rPr lang="sr-Cyrl-RS" sz="3200" b="1" dirty="0">
                <a:latin typeface="Arial" pitchFamily="34" charset="0"/>
                <a:cs typeface="Arial" pitchFamily="34" charset="0"/>
              </a:rPr>
              <a:t>сачувај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, то није лијепо ни чути – забрунда Јовандека.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r-Cyrl-RS" sz="3200" b="1" dirty="0" smtClean="0">
                <a:latin typeface="Arial" pitchFamily="34" charset="0"/>
                <a:cs typeface="Arial" pitchFamily="34" charset="0"/>
              </a:rPr>
              <a:t>Бог с тобом</a:t>
            </a:r>
            <a:r>
              <a:rPr lang="sr-Cyrl-RS" sz="3200" dirty="0" smtClean="0">
                <a:latin typeface="Arial" pitchFamily="34" charset="0"/>
                <a:cs typeface="Arial" pitchFamily="34" charset="0"/>
              </a:rPr>
              <a:t>, Лука, како то гледаш?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33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3236" y="445946"/>
            <a:ext cx="116655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Одлучност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(бог)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Чујеш ли ти, Милане, нека со земље буде ко год хоће и ко може, а ја, вала, не могу,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па бог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Одушевљење/понос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(бог)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Бога ли ти ћаћина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па ми смо права војска! – одушевљење и понос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(Их,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љепоте божје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! – оте се Веселици.)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99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49381" y="236913"/>
            <a:ext cx="1180407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Значење неодређености, непознатог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Посебну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групу чине конструкције које изражавају неодређеност и непознатост. У овим примерима религијска семантика је готово потпуно изгубљена, а изрази функционишу као фразеологизми народног језика. У њима су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бог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ђаво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враг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носиоци значења „непознато“, „неодређено“, „немогуће сазнати“: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2.1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какав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(бог)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Нит је мене брига за савезнике, нит ја своју војску мислим да прекрштавам и надјевам јој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 те пита каква имена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3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31568" y="1152907"/>
            <a:ext cx="1183178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колико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(бог)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богзна колико ће пута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сама у ноћној тами...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2.3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ко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(бог)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Шта ја знам! Данас ти избије на конак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 те пита ко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Одоше наши.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Богзна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ко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ће нам сад овамо доћи.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2.4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куда/одакле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(бог/ђаво/враг)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Богзна куд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ли је тај већ отишао.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Сад га, ево, долази поново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бог те пита откуда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јавља се из њезина закоровљена сјећања.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45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49382" y="1220048"/>
            <a:ext cx="1194261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2.5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шта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(ђаво)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(…) а овај само те пријеча очима кô вук, а шта мисли, 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ђаво да га зна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2.6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непозната (лоша) будућност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(ђаво)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Нек сам ђаво зна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шта ће од свега овога испасти.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Нек ђаво зна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у шта ћемо се још уплести.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2.7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непредвидив стицај околности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 (ђаво)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Да их ђаво нанесе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па да бар једном запуцају – безнадно прижељкује Бојан.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1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679</TotalTime>
  <Words>3882</Words>
  <Application>Microsoft Office PowerPoint</Application>
  <PresentationFormat>Widescreen</PresentationFormat>
  <Paragraphs>253</Paragraphs>
  <Slides>41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Calibri</vt:lpstr>
      <vt:lpstr>Century Gothic</vt:lpstr>
      <vt:lpstr>Wingdings 3</vt:lpstr>
      <vt:lpstr>Wisp</vt:lpstr>
      <vt:lpstr>Маја Крстић (Нови Сад) Дарја Војводић (Нови Сад)  Филозофски факултет Универзитет у Новом Саду  maja.krstic@ff.uns.ac.rs darja.vojvodic@ff.uns.ac.rs  Искази са компонентама „бог“ и „ђаво“ у дијалозима у роману Бранка Ћопића „Глуви барут“  11. симпозијум Екслозивни „Глуви барут“ (1957) Бранка Ћопића  Грац, 28–30.5.2026.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„ЛУДИЛО“ КОД АНДРИЋЕВИХ ЈУНАКА ИЗ ПЕРСПЕКТИВЕ ВЕШТАЧКЕ ИНТЕЛИГЕНЦИЈЕ</dc:title>
  <dc:creator>HP</dc:creator>
  <cp:lastModifiedBy>HP</cp:lastModifiedBy>
  <cp:revision>93</cp:revision>
  <dcterms:created xsi:type="dcterms:W3CDTF">2025-09-21T17:17:37Z</dcterms:created>
  <dcterms:modified xsi:type="dcterms:W3CDTF">2026-05-26T18:32:13Z</dcterms:modified>
</cp:coreProperties>
</file>