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9" r:id="rId4"/>
    <p:sldId id="271" r:id="rId5"/>
    <p:sldId id="272" r:id="rId6"/>
    <p:sldId id="273" r:id="rId7"/>
    <p:sldId id="274" r:id="rId8"/>
    <p:sldId id="275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F12E0E6-04ED-49DE-899C-5FCF19B3E335}">
          <p14:sldIdLst>
            <p14:sldId id="257"/>
            <p14:sldId id="266"/>
            <p14:sldId id="259"/>
            <p14:sldId id="271"/>
            <p14:sldId id="272"/>
            <p14:sldId id="273"/>
            <p14:sldId id="274"/>
          </p14:sldIdLst>
        </p14:section>
        <p14:section name="Sección sin título" id="{D79104D1-41CF-4586-832C-0CE96E9CFB5E}">
          <p14:sldIdLst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754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4601C7-8560-05BD-52F0-8AB4D3430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CB2BF0-1A11-09D7-97C6-E9FD1A572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77B07C-CDD5-D72C-4525-9884E9889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8750-B387-4698-B45A-3B5245BB1996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6807E-1874-8996-2835-F3CD90A7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C3434-46E7-59EB-1901-25C0EEF8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B7E4-32E7-4CDB-A1DF-7CABC3D552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79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C8905-03DF-4F24-8B4F-DDF5EAA9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2ED249-83E2-8DDE-ABEF-42617DEE5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E14157-E9B2-C583-986C-674035D57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8750-B387-4698-B45A-3B5245BB1996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500928-7E9C-C527-A63E-0E7E1258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DD99FD-BA4C-FCC8-951B-06BEB3700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B7E4-32E7-4CDB-A1DF-7CABC3D552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87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FBDC96A-DE22-BA8E-C47D-C090C2426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36C3E6-EDEE-7C3F-0581-E38DA7021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D844B4-1050-A989-644E-A9CDE9071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8750-B387-4698-B45A-3B5245BB1996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403D45-8C9F-F4FB-6CA8-0FABA1AE8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767B8F-C7CF-4081-D2C6-7EC2021A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B7E4-32E7-4CDB-A1DF-7CABC3D552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18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646B42-6B36-9EE5-2B98-9B06573B5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69770B-6239-53F9-518B-8670A5F7E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8267D1-2A7F-E67F-0492-1BDA4ED6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8750-B387-4698-B45A-3B5245BB1996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0FB4DF-FB1E-FEC9-53CB-4086E1BAC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103EFF-40A7-FB7A-7B51-1FF28E889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B7E4-32E7-4CDB-A1DF-7CABC3D552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118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833A9-E0E2-6EC6-A20F-37B2C778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9C540D-6AFF-AE77-B670-F33AF305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3BA849-ECC1-D3F7-4067-875ECCDD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8750-B387-4698-B45A-3B5245BB1996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698363-277C-3AFE-651C-D8C2193A7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2074A0-1CBD-F4C6-B267-36D4A136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B7E4-32E7-4CDB-A1DF-7CABC3D552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013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8397E-CA83-055B-50D3-6446E36D5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64DC50-1434-5AF8-14B0-54DED29E4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92CBF3-3A14-B4A2-C856-F57E11FCD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ECAB94-C1FB-FF0A-9C47-22DFE7EE0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8750-B387-4698-B45A-3B5245BB1996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D40399-C266-F230-33FD-CC08A7226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D4C0E0-3FFD-89EE-15D1-43227B05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B7E4-32E7-4CDB-A1DF-7CABC3D552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631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1F981-79FB-5B0B-0219-7564D5C7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BA6B4A-0BB5-0E71-D44E-6340A5379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6F2C9C-F9ED-ACCC-652E-46E76DDFC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689CA2-15EB-5BF7-9799-D18A08B8B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945A2BA-87EB-BA40-8A0F-B2BB23B25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8091C5D-E338-28A6-EC24-99C96E7F9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8750-B387-4698-B45A-3B5245BB1996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F267A5-CE8E-B7DB-1456-A66E8304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20F1BE-3AC1-D6BB-DC3E-FAA2454C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B7E4-32E7-4CDB-A1DF-7CABC3D552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039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ADA7A-B2A1-1B17-5EBE-F5F115E2F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138CAB-3F0B-8B85-AD51-4F6BA766C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8750-B387-4698-B45A-3B5245BB1996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4563FCF-2910-D13D-D178-F0593430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E2D51D-FE62-3CF3-B544-BA6680F0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B7E4-32E7-4CDB-A1DF-7CABC3D552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46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CC09A39-CD6C-16D1-C93B-CA05C8F7A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8750-B387-4698-B45A-3B5245BB1996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95F698A-E281-99C3-9BFB-3B93B9B69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4A7ADB-210A-F550-2976-770B562C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B7E4-32E7-4CDB-A1DF-7CABC3D552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41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AB931-F784-9CC2-A3D0-EDB25AF0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7E332E-AAA5-334E-8C3F-B56E09DBC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22A170-8B9D-83BA-AC8B-A7E14610D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F34C15-8EDA-5A18-27D2-176CF5E1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8750-B387-4698-B45A-3B5245BB1996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E46E2F-BA43-3F24-BF24-0F3DF6EE9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97E719-5E78-9A3D-CE31-B9DCCA6A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B7E4-32E7-4CDB-A1DF-7CABC3D552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03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7937D7-0285-E624-E8DD-30B153A3E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8672B0-0F8F-A9C3-54AF-8E54FDE9A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53694B-639C-541B-CEB8-B146F22A0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8AC705-E4B2-B35C-5D67-901B302D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8750-B387-4698-B45A-3B5245BB1996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D5E959-0ECC-590F-9299-B9A1B7763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BE26C0-0DBE-B79B-8A06-00516922D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B7E4-32E7-4CDB-A1DF-7CABC3D552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884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403B96-575E-4367-2848-454A50D8C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4CB407-461E-91D6-7744-9587F0D00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6115EF-A7F6-EDB7-D728-E948C43EF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48750-B387-4698-B45A-3B5245BB1996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AC54C4-29A2-6D34-D6A8-49E005F9C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70C86A-21D5-4E00-719E-A042C6E0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2B7E4-32E7-4CDB-A1DF-7CABC3D552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34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0CE153-930F-8410-82C9-D24845755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26477"/>
          </a:xfrm>
        </p:spPr>
        <p:txBody>
          <a:bodyPr>
            <a:normAutofit fontScale="90000"/>
          </a:bodyPr>
          <a:lstStyle/>
          <a:p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Francisco Javier Juez Gálvez</a:t>
            </a:r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  <a:t>(Madrid)</a:t>
            </a:r>
            <a:b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Universidad Complutense de Madrid</a:t>
            </a:r>
            <a:b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juezgalvez@filol.ucm.es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F6FBD8-C5BB-8BAB-9434-60854EC20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16480"/>
            <a:ext cx="9144000" cy="2941320"/>
          </a:xfrm>
        </p:spPr>
        <p:txBody>
          <a:bodyPr>
            <a:normAutofit fontScale="55000" lnSpcReduction="20000"/>
          </a:bodyPr>
          <a:lstStyle/>
          <a:p>
            <a:endParaRPr lang="es-ES" dirty="0"/>
          </a:p>
          <a:p>
            <a:r>
              <a:rPr lang="es-ES" sz="77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Ćopićev</a:t>
            </a:r>
            <a:r>
              <a:rPr lang="es-ES" sz="77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hr-HR" sz="77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Gluvi barut</a:t>
            </a:r>
            <a:r>
              <a:rPr lang="es-ES" sz="77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hr-HR" sz="77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španjolskom (Buenos Aires, 1963.)</a:t>
            </a:r>
            <a:endParaRPr lang="es-ES" sz="77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r-HR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Simpozij</a:t>
            </a:r>
            <a:r>
              <a:rPr lang="hr-HR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Eksplozivni „Gluvi barut” (1957) Branka Ćopića</a:t>
            </a:r>
            <a:endParaRPr lang="es-ES" sz="4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3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</a:t>
            </a:r>
            <a:r>
              <a:rPr lang="es-ES" sz="3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lang="hr-HR" sz="3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ES" sz="3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</a:t>
            </a:r>
            <a:r>
              <a:rPr lang="hr-HR" sz="3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s-ES" sz="3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5. 202</a:t>
            </a:r>
            <a:r>
              <a:rPr lang="hr-HR" sz="3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endParaRPr lang="es-E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72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EAD8D8-9E97-5F74-4BE1-017BFC9C9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0E8F16-FBD4-6313-C028-315487013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1. Branko Ćopić, </a:t>
            </a:r>
            <a:r>
              <a:rPr lang="hr-HR" i="1" dirty="0"/>
              <a:t>Gluvi barut. Roman. </a:t>
            </a:r>
            <a:r>
              <a:rPr lang="hr-HR" dirty="0"/>
              <a:t>Prosveta, Beograd, 1957.</a:t>
            </a:r>
          </a:p>
          <a:p>
            <a:r>
              <a:rPr lang="hr-HR" dirty="0"/>
              <a:t>2. </a:t>
            </a:r>
            <a:r>
              <a:rPr lang="hr-HR" i="1" dirty="0"/>
              <a:t>Studia Croatica</a:t>
            </a:r>
            <a:r>
              <a:rPr lang="hr-HR" dirty="0"/>
              <a:t> (Buenos Aires, 1960-)</a:t>
            </a:r>
            <a:r>
              <a:rPr lang="es-ES" dirty="0"/>
              <a:t>. </a:t>
            </a:r>
            <a:r>
              <a:rPr lang="hr-HR" dirty="0"/>
              <a:t>„Posebno izdanje” časopisa (br.</a:t>
            </a:r>
            <a:r>
              <a:rPr lang="es-ES" dirty="0"/>
              <a:t> </a:t>
            </a:r>
            <a:r>
              <a:rPr lang="hr-HR" dirty="0"/>
              <a:t>10-13), 1963.: </a:t>
            </a:r>
            <a:r>
              <a:rPr lang="hr-HR" i="1" dirty="0"/>
              <a:t>La tragedia de Bleiburg </a:t>
            </a:r>
            <a:r>
              <a:rPr lang="hr-HR" dirty="0"/>
              <a:t>(392 str.).</a:t>
            </a:r>
          </a:p>
          <a:p>
            <a:r>
              <a:rPr lang="es-ES" dirty="0"/>
              <a:t>3</a:t>
            </a:r>
            <a:r>
              <a:rPr lang="hr-HR" dirty="0"/>
              <a:t>. </a:t>
            </a:r>
            <a:r>
              <a:rPr lang="es-ES" dirty="0"/>
              <a:t>„Branko </a:t>
            </a:r>
            <a:r>
              <a:rPr lang="es-ES" dirty="0" err="1"/>
              <a:t>Ćopić</a:t>
            </a:r>
            <a:r>
              <a:rPr lang="es-ES" dirty="0"/>
              <a:t>, </a:t>
            </a:r>
            <a:r>
              <a:rPr lang="es-ES" dirty="0" err="1"/>
              <a:t>srpski</a:t>
            </a:r>
            <a:r>
              <a:rPr lang="es-ES" dirty="0"/>
              <a:t> </a:t>
            </a:r>
            <a:r>
              <a:rPr lang="es-ES" dirty="0" err="1"/>
              <a:t>komunistički</a:t>
            </a:r>
            <a:r>
              <a:rPr lang="es-ES" dirty="0"/>
              <a:t> </a:t>
            </a:r>
            <a:r>
              <a:rPr lang="es-ES" dirty="0" err="1"/>
              <a:t>pisac</a:t>
            </a:r>
            <a:r>
              <a:rPr lang="es-ES" dirty="0"/>
              <a:t>, </a:t>
            </a:r>
            <a:r>
              <a:rPr lang="es-ES" dirty="0" err="1"/>
              <a:t>opisuje</a:t>
            </a:r>
            <a:r>
              <a:rPr lang="es-ES" dirty="0"/>
              <a:t> </a:t>
            </a:r>
            <a:r>
              <a:rPr lang="es-ES" dirty="0" err="1"/>
              <a:t>uništenje</a:t>
            </a:r>
            <a:r>
              <a:rPr lang="es-ES" dirty="0"/>
              <a:t> </a:t>
            </a:r>
            <a:r>
              <a:rPr lang="es-ES" dirty="0" err="1"/>
              <a:t>muslimankoga</a:t>
            </a:r>
            <a:r>
              <a:rPr lang="es-ES" dirty="0"/>
              <a:t> </a:t>
            </a:r>
            <a:r>
              <a:rPr lang="es-ES" dirty="0" err="1"/>
              <a:t>sela</a:t>
            </a:r>
            <a:r>
              <a:rPr lang="es-ES" dirty="0"/>
              <a:t> u </a:t>
            </a:r>
            <a:r>
              <a:rPr lang="es-ES" dirty="0" err="1"/>
              <a:t>Bosni</a:t>
            </a:r>
            <a:r>
              <a:rPr lang="es-ES" dirty="0"/>
              <a:t>“</a:t>
            </a:r>
            <a:r>
              <a:rPr lang="hr-HR" dirty="0"/>
              <a:t> (str. 200-204</a:t>
            </a:r>
            <a:r>
              <a:rPr lang="es-ES"/>
              <a:t>): </a:t>
            </a:r>
            <a:r>
              <a:rPr lang="hr-HR" dirty="0"/>
              <a:t>Uzor</a:t>
            </a:r>
            <a:r>
              <a:rPr lang="es-ES" dirty="0" err="1"/>
              <a:t>ak</a:t>
            </a:r>
            <a:r>
              <a:rPr lang="hr-HR" dirty="0"/>
              <a:t> fragmentarnoga prijevoda.</a:t>
            </a:r>
          </a:p>
          <a:p>
            <a:r>
              <a:rPr lang="es-ES" dirty="0"/>
              <a:t>4</a:t>
            </a:r>
            <a:r>
              <a:rPr lang="hr-HR" dirty="0"/>
              <a:t>. Hrvatsko izdanje</a:t>
            </a:r>
            <a:r>
              <a:rPr lang="es-ES" dirty="0"/>
              <a:t>, 1976.</a:t>
            </a:r>
            <a:endParaRPr lang="hr-HR" dirty="0"/>
          </a:p>
          <a:p>
            <a:r>
              <a:rPr lang="es-ES" dirty="0"/>
              <a:t>6</a:t>
            </a:r>
            <a:r>
              <a:rPr lang="hr-HR" dirty="0"/>
              <a:t>. Izvori i literatura.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91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5D04E6B-C513-BEDD-A29D-2AA325EF9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0"/>
            <a:ext cx="9725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50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07E86-B1D0-95C0-7C8A-D37D27D1B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Uredio Ivo Bogdan.</a:t>
            </a:r>
            <a:br>
              <a:rPr lang="es-ES" dirty="0"/>
            </a:br>
            <a:r>
              <a:rPr lang="es-ES" dirty="0"/>
              <a:t>Preveo Branko Kadi</a:t>
            </a:r>
            <a:r>
              <a:rPr lang="hr-HR" dirty="0"/>
              <a:t>ć.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27051B-0B62-AF28-11BA-31AC1BD8AF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i="1" dirty="0"/>
              <a:t>Studia Croatica</a:t>
            </a:r>
            <a:r>
              <a:rPr lang="hr-HR" dirty="0"/>
              <a:t> br. 10-13.</a:t>
            </a:r>
            <a:endParaRPr lang="hr-HR" i="1" dirty="0"/>
          </a:p>
          <a:p>
            <a:pPr marL="0" indent="0">
              <a:buNone/>
            </a:pPr>
            <a:r>
              <a:rPr lang="hr-HR" dirty="0"/>
              <a:t>Buenos Aires, 1963.</a:t>
            </a:r>
          </a:p>
          <a:p>
            <a:pPr marL="0" indent="0">
              <a:buNone/>
            </a:pPr>
            <a:r>
              <a:rPr lang="hr-HR" dirty="0"/>
              <a:t>392 str.</a:t>
            </a:r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FFA6C24-3859-87BA-8841-EA018679B7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49997" y="133350"/>
            <a:ext cx="4803877" cy="667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22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09E5D-0EF7-8793-0CEF-82469FECF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Studia Croatica</a:t>
            </a:r>
            <a:r>
              <a:rPr lang="hr-HR" dirty="0"/>
              <a:t> br. 151</a:t>
            </a:r>
            <a:endParaRPr lang="es-ES" i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4C6BF5-F38D-DC73-0659-74E7A30AC6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i="1" dirty="0"/>
              <a:t>Povijest časopisa Studia Croatica 1960-2018.</a:t>
            </a:r>
          </a:p>
          <a:p>
            <a:pPr marL="0" indent="0">
              <a:buNone/>
            </a:pPr>
            <a:r>
              <a:rPr lang="hr-HR" dirty="0"/>
              <a:t>   Urednik: Joza Vrljičak.</a:t>
            </a:r>
          </a:p>
          <a:p>
            <a:pPr marL="0" indent="0">
              <a:buNone/>
            </a:pPr>
            <a:r>
              <a:rPr lang="hr-HR" dirty="0"/>
              <a:t>   Instituto Studia Croatica</a:t>
            </a:r>
          </a:p>
          <a:p>
            <a:pPr marL="0" indent="0">
              <a:buNone/>
            </a:pPr>
            <a:r>
              <a:rPr lang="hr-HR" dirty="0"/>
              <a:t>   Buenos Aires, 2020.</a:t>
            </a:r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845319D-2E8A-DA7F-A86D-240A202565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42514" y="155076"/>
            <a:ext cx="5106611" cy="65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9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C8FBD-B9D5-A61C-0530-B10F2188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„Branko </a:t>
            </a:r>
            <a:r>
              <a:rPr lang="es-ES" dirty="0" err="1"/>
              <a:t>Ćopić</a:t>
            </a:r>
            <a:r>
              <a:rPr lang="es-ES" dirty="0"/>
              <a:t>, </a:t>
            </a:r>
            <a:r>
              <a:rPr lang="es-ES" dirty="0" err="1"/>
              <a:t>srpski</a:t>
            </a:r>
            <a:r>
              <a:rPr lang="es-ES" dirty="0"/>
              <a:t> </a:t>
            </a:r>
            <a:r>
              <a:rPr lang="es-ES" dirty="0" err="1"/>
              <a:t>komunistički</a:t>
            </a:r>
            <a:r>
              <a:rPr lang="es-ES" dirty="0"/>
              <a:t> </a:t>
            </a:r>
            <a:r>
              <a:rPr lang="es-ES" dirty="0" err="1"/>
              <a:t>pisac</a:t>
            </a:r>
            <a:r>
              <a:rPr lang="es-ES" dirty="0"/>
              <a:t>, </a:t>
            </a:r>
            <a:r>
              <a:rPr lang="es-ES" dirty="0" err="1"/>
              <a:t>opisuje</a:t>
            </a:r>
            <a:r>
              <a:rPr lang="es-ES" dirty="0"/>
              <a:t> </a:t>
            </a:r>
            <a:r>
              <a:rPr lang="es-ES" dirty="0" err="1"/>
              <a:t>uništenje</a:t>
            </a:r>
            <a:r>
              <a:rPr lang="es-ES" dirty="0"/>
              <a:t> </a:t>
            </a:r>
            <a:r>
              <a:rPr lang="es-ES" dirty="0" err="1"/>
              <a:t>muslimankoga</a:t>
            </a:r>
            <a:r>
              <a:rPr lang="es-ES" dirty="0"/>
              <a:t> </a:t>
            </a:r>
            <a:r>
              <a:rPr lang="es-ES" dirty="0" err="1"/>
              <a:t>sela</a:t>
            </a:r>
            <a:r>
              <a:rPr lang="es-ES" dirty="0"/>
              <a:t> u </a:t>
            </a:r>
            <a:r>
              <a:rPr lang="es-ES" dirty="0" err="1"/>
              <a:t>Bosni</a:t>
            </a:r>
            <a:r>
              <a:rPr lang="es-ES" dirty="0"/>
              <a:t>“</a:t>
            </a:r>
            <a:r>
              <a:rPr lang="hr-HR" dirty="0"/>
              <a:t> (str. 200-204)</a:t>
            </a:r>
            <a:r>
              <a:rPr lang="es-ES" dirty="0"/>
              <a:t>[</a:t>
            </a:r>
            <a:r>
              <a:rPr lang="es-ES" dirty="0" err="1"/>
              <a:t>Uvod</a:t>
            </a:r>
            <a:r>
              <a:rPr lang="es-ES" dirty="0"/>
              <a:t>, </a:t>
            </a:r>
            <a:r>
              <a:rPr lang="es-ES" dirty="0" err="1"/>
              <a:t>prijevod</a:t>
            </a:r>
            <a:r>
              <a:rPr lang="es-ES" dirty="0"/>
              <a:t>, </a:t>
            </a:r>
            <a:r>
              <a:rPr lang="es-ES" dirty="0" err="1"/>
              <a:t>bilje</a:t>
            </a:r>
            <a:r>
              <a:rPr lang="hr-HR" dirty="0"/>
              <a:t>ške</a:t>
            </a:r>
            <a:r>
              <a:rPr lang="es-ES" dirty="0"/>
              <a:t>]</a:t>
            </a:r>
            <a:r>
              <a:rPr lang="hr-HR" dirty="0"/>
              <a:t> </a:t>
            </a:r>
            <a:r>
              <a:rPr lang="hr-HR" i="1" dirty="0"/>
              <a:t>Gb</a:t>
            </a:r>
            <a:r>
              <a:rPr lang="hr-HR" dirty="0"/>
              <a:t> 1957 str. 48-111.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AF471D-251B-7DA8-6DCA-3BB6C6EECC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Тек пошто изиђоше на бљештаву пољану, </a:t>
            </a:r>
            <a:r>
              <a:rPr lang="ru-RU" sz="4500" b="1" dirty="0">
                <a:latin typeface="Arial" panose="020B0604020202020204" pitchFamily="34" charset="0"/>
                <a:cs typeface="Arial" panose="020B0604020202020204" pitchFamily="34" charset="0"/>
              </a:rPr>
              <a:t>тишина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 се распрсну у разигран митраљески рафал. Тигар затегну узде и </a:t>
            </a:r>
            <a:r>
              <a:rPr lang="ru-RU" sz="4500" b="1" dirty="0">
                <a:latin typeface="Arial" panose="020B0604020202020204" pitchFamily="34" charset="0"/>
                <a:cs typeface="Arial" panose="020B0604020202020204" pitchFamily="34" charset="0"/>
              </a:rPr>
              <a:t>љутито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500" b="1" dirty="0">
                <a:latin typeface="Arial" panose="020B0604020202020204" pitchFamily="34" charset="0"/>
                <a:cs typeface="Arial" panose="020B0604020202020204" pitchFamily="34" charset="0"/>
              </a:rPr>
              <a:t>гракну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-А шта </a:t>
            </a:r>
            <a:r>
              <a:rPr lang="ru-RU" sz="4500" b="1" dirty="0">
                <a:latin typeface="Arial" panose="020B0604020202020204" pitchFamily="34" charset="0"/>
                <a:cs typeface="Arial" panose="020B0604020202020204" pitchFamily="34" charset="0"/>
              </a:rPr>
              <a:t>вам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 је сад ово, </a:t>
            </a:r>
            <a:r>
              <a:rPr lang="ru-RU" sz="4500" b="1" dirty="0">
                <a:latin typeface="Arial" panose="020B0604020202020204" pitchFamily="34" charset="0"/>
                <a:cs typeface="Arial" panose="020B0604020202020204" pitchFamily="34" charset="0"/>
              </a:rPr>
              <a:t>Милошу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-Т</a:t>
            </a:r>
            <a:r>
              <a:rPr lang="bg-BG" sz="45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500" b="1" dirty="0"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 је оно чувено Демирово. Дивље усташе, муслимани.</a:t>
            </a:r>
          </a:p>
          <a:p>
            <a:pPr marL="0" indent="0" algn="just">
              <a:buNone/>
            </a:pP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Тигар пажљиво загледа обијељен </a:t>
            </a:r>
            <a:r>
              <a:rPr lang="ru-RU" sz="4500" b="1" dirty="0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 бријег с мрљама кућа по врху.</a:t>
            </a:r>
          </a:p>
          <a:p>
            <a:pPr marL="0" indent="0" algn="just">
              <a:buNone/>
            </a:pP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-Пази, молим те! И ви оно </a:t>
            </a:r>
            <a:r>
              <a:rPr lang="ru-RU" sz="4500" b="1" dirty="0">
                <a:latin typeface="Arial" panose="020B0604020202020204" pitchFamily="34" charset="0"/>
                <a:cs typeface="Arial" panose="020B0604020202020204" pitchFamily="34" charset="0"/>
              </a:rPr>
              <a:t>трпите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 на тој вашој развиканој слободној територији? Колико њих може горе бити?</a:t>
            </a:r>
          </a:p>
          <a:p>
            <a:pPr marL="0" indent="0" algn="just">
              <a:buNone/>
            </a:pP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-Око седамдесет, никако више.</a:t>
            </a:r>
          </a:p>
          <a:p>
            <a:pPr marL="0" indent="0" algn="just">
              <a:buNone/>
            </a:pP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-Хм, седамдесет. Е, свака им част. Пола године пркосе толиком одреду… Чује</a:t>
            </a:r>
            <a:r>
              <a:rPr lang="bg-BG" sz="4500" dirty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>, Радекићу, да ти ја сад кажем: нисте ви партизани, него најобичније сеоске патролџије као што сте ви, официри, имали обичај да кажете. </a:t>
            </a:r>
          </a:p>
          <a:p>
            <a:pPr marL="0" indent="0" algn="just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0C85D9-841A-2C17-A491-DAF6ABD48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57850" cy="4803775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es-ES" sz="4500" dirty="0">
                <a:latin typeface="Arial" panose="020B0604020202020204" pitchFamily="34" charset="0"/>
                <a:cs typeface="Arial" panose="020B0604020202020204" pitchFamily="34" charset="0"/>
              </a:rPr>
              <a:t>Apenas llegaron al campo resplandeciente de nieve, una alegre ráfaga de ametralladora rasgó </a:t>
            </a:r>
            <a:r>
              <a:rPr lang="es-ES" sz="4500" b="1" dirty="0">
                <a:latin typeface="Arial" panose="020B0604020202020204" pitchFamily="34" charset="0"/>
                <a:cs typeface="Arial" panose="020B0604020202020204" pitchFamily="34" charset="0"/>
              </a:rPr>
              <a:t>la calma</a:t>
            </a:r>
            <a:r>
              <a:rPr lang="es-ES" sz="4500" dirty="0">
                <a:latin typeface="Arial" panose="020B0604020202020204" pitchFamily="34" charset="0"/>
                <a:cs typeface="Arial" panose="020B0604020202020204" pitchFamily="34" charset="0"/>
              </a:rPr>
              <a:t>. El Tigre contuvo las riendas y </a:t>
            </a:r>
            <a:r>
              <a:rPr lang="es-ES" sz="4500" b="1" dirty="0">
                <a:latin typeface="Arial" panose="020B0604020202020204" pitchFamily="34" charset="0"/>
                <a:cs typeface="Arial" panose="020B0604020202020204" pitchFamily="34" charset="0"/>
              </a:rPr>
              <a:t>furioso</a:t>
            </a:r>
            <a:r>
              <a:rPr lang="es-E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500" b="1" dirty="0">
                <a:latin typeface="Arial" panose="020B0604020202020204" pitchFamily="34" charset="0"/>
                <a:cs typeface="Arial" panose="020B0604020202020204" pitchFamily="34" charset="0"/>
              </a:rPr>
              <a:t>chilló</a:t>
            </a:r>
            <a:r>
              <a:rPr lang="es-ES" sz="4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r-HR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4500" dirty="0">
                <a:latin typeface="Arial" panose="020B0604020202020204" pitchFamily="34" charset="0"/>
                <a:cs typeface="Arial" panose="020B0604020202020204" pitchFamily="34" charset="0"/>
              </a:rPr>
              <a:t>-¿Qué es eso ahora?</a:t>
            </a:r>
          </a:p>
          <a:p>
            <a:pPr marL="0" indent="0" algn="just">
              <a:buNone/>
            </a:pPr>
            <a:r>
              <a:rPr lang="es-ES" sz="4500" dirty="0">
                <a:latin typeface="Arial" panose="020B0604020202020204" pitchFamily="34" charset="0"/>
                <a:cs typeface="Arial" panose="020B0604020202020204" pitchFamily="34" charset="0"/>
              </a:rPr>
              <a:t>-Eso es la célebre </a:t>
            </a:r>
            <a:r>
              <a:rPr lang="es-ES" sz="4500" dirty="0" err="1">
                <a:latin typeface="Arial" panose="020B0604020202020204" pitchFamily="34" charset="0"/>
                <a:cs typeface="Arial" panose="020B0604020202020204" pitchFamily="34" charset="0"/>
              </a:rPr>
              <a:t>Demirovo</a:t>
            </a:r>
            <a:r>
              <a:rPr lang="es-ES" sz="4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4500" b="1" dirty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s-E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500" dirty="0" err="1">
                <a:latin typeface="Arial" panose="020B0604020202020204" pitchFamily="34" charset="0"/>
                <a:cs typeface="Arial" panose="020B0604020202020204" pitchFamily="34" charset="0"/>
              </a:rPr>
              <a:t>ustachi</a:t>
            </a:r>
            <a:r>
              <a:rPr lang="es-ES" sz="4500" dirty="0">
                <a:latin typeface="Arial" panose="020B0604020202020204" pitchFamily="34" charset="0"/>
                <a:cs typeface="Arial" panose="020B0604020202020204" pitchFamily="34" charset="0"/>
              </a:rPr>
              <a:t> salvajes, musulmanes.</a:t>
            </a:r>
          </a:p>
          <a:p>
            <a:pPr marL="0" indent="0" algn="just">
              <a:buNone/>
            </a:pPr>
            <a:r>
              <a:rPr lang="es-ES" sz="4500" dirty="0">
                <a:latin typeface="Arial" panose="020B0604020202020204" pitchFamily="34" charset="0"/>
                <a:cs typeface="Arial" panose="020B0604020202020204" pitchFamily="34" charset="0"/>
              </a:rPr>
              <a:t>El Tigre miró con atención el cerro blanqueado con manchas de casas en lo alto.</a:t>
            </a:r>
          </a:p>
          <a:p>
            <a:pPr marL="0" indent="0" algn="just">
              <a:buNone/>
            </a:pPr>
            <a:r>
              <a:rPr lang="es-ES" sz="4500" dirty="0">
                <a:latin typeface="Arial" panose="020B0604020202020204" pitchFamily="34" charset="0"/>
                <a:cs typeface="Arial" panose="020B0604020202020204" pitchFamily="34" charset="0"/>
              </a:rPr>
              <a:t>-Vaya, vaya. ¡Y vosotros lo </a:t>
            </a:r>
            <a:r>
              <a:rPr lang="es-ES" sz="4500" b="1" dirty="0">
                <a:latin typeface="Arial" panose="020B0604020202020204" pitchFamily="34" charset="0"/>
                <a:cs typeface="Arial" panose="020B0604020202020204" pitchFamily="34" charset="0"/>
              </a:rPr>
              <a:t>admitís</a:t>
            </a:r>
            <a:r>
              <a:rPr lang="es-ES" sz="4500" dirty="0">
                <a:latin typeface="Arial" panose="020B0604020202020204" pitchFamily="34" charset="0"/>
                <a:cs typeface="Arial" panose="020B0604020202020204" pitchFamily="34" charset="0"/>
              </a:rPr>
              <a:t> en vuestro tan cacareado territorio libre! ¿Cuántos puede haber arriba?</a:t>
            </a:r>
          </a:p>
          <a:p>
            <a:pPr marL="0" indent="0" algn="just">
              <a:buNone/>
            </a:pPr>
            <a:r>
              <a:rPr lang="es-ES" sz="4500" dirty="0">
                <a:latin typeface="Arial" panose="020B0604020202020204" pitchFamily="34" charset="0"/>
                <a:cs typeface="Arial" panose="020B0604020202020204" pitchFamily="34" charset="0"/>
              </a:rPr>
              <a:t>-Unos setenta, no más.</a:t>
            </a:r>
          </a:p>
          <a:p>
            <a:pPr marL="0" indent="0" algn="just">
              <a:buNone/>
            </a:pPr>
            <a:r>
              <a:rPr lang="es-ES" sz="4500" dirty="0">
                <a:latin typeface="Arial" panose="020B0604020202020204" pitchFamily="34" charset="0"/>
                <a:cs typeface="Arial" panose="020B0604020202020204" pitchFamily="34" charset="0"/>
              </a:rPr>
              <a:t>-Hum, setenta. Vaya que son valientes. Ya hace medio año que vienen desafiando a tantos... Oyes, </a:t>
            </a:r>
            <a:r>
              <a:rPr lang="es-ES" sz="4500" dirty="0" err="1">
                <a:latin typeface="Arial" panose="020B0604020202020204" pitchFamily="34" charset="0"/>
                <a:cs typeface="Arial" panose="020B0604020202020204" pitchFamily="34" charset="0"/>
              </a:rPr>
              <a:t>Radekic</a:t>
            </a:r>
            <a:r>
              <a:rPr lang="es-E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(ex oficial real)</a:t>
            </a:r>
            <a:r>
              <a:rPr lang="es-ES" sz="4500" dirty="0">
                <a:latin typeface="Arial" panose="020B0604020202020204" pitchFamily="34" charset="0"/>
                <a:cs typeface="Arial" panose="020B0604020202020204" pitchFamily="34" charset="0"/>
              </a:rPr>
              <a:t>, voy a decirte algo: ustedes no son partisanos sino una patrulla campesina vulgar y silvestre como solían expresarse ustedes los oficiales.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8359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E7D9F-F73E-8898-B4F8-44A7FD35D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i="1" dirty="0"/>
              <a:t>Bleiburška tragedija hrvatskoga naroda</a:t>
            </a:r>
            <a:r>
              <a:rPr lang="hr-HR" dirty="0"/>
              <a:t>, KHR 8, M</a:t>
            </a:r>
            <a:r>
              <a:rPr lang="es-ES" dirty="0"/>
              <a:t>ü</a:t>
            </a:r>
            <a:r>
              <a:rPr lang="hr-HR" dirty="0"/>
              <a:t>nchen-Barcelona, 1976. (496 </a:t>
            </a:r>
            <a:r>
              <a:rPr lang="es-ES" dirty="0"/>
              <a:t>+ 16 </a:t>
            </a:r>
            <a:r>
              <a:rPr lang="hr-HR" dirty="0"/>
              <a:t>str.)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46B986-47D3-4722-2FE6-678DB4E6B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„Srpski komunistički književnik opisuje razaranje jednoga naselja”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str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244-249)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26172D1-A9AD-6035-0012-357438C45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3307" y="301625"/>
            <a:ext cx="5239518" cy="649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2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F98654-A57D-DFE6-4C85-12DA57C40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Izvori i literatura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D31EB8-21F7-5757-9A36-E1732C07C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Ћопић, Бранко, </a:t>
            </a:r>
            <a:r>
              <a:rPr lang="ru-RU" i="1" dirty="0"/>
              <a:t>Глуви барут. Роман</a:t>
            </a:r>
            <a:r>
              <a:rPr lang="ru-RU" dirty="0"/>
              <a:t>. Просвета: Издавачко предузеће. Бразде: Библиотека савремених југословенских писаца, коло </a:t>
            </a:r>
            <a:r>
              <a:rPr lang="hr-HR" dirty="0"/>
              <a:t>III</a:t>
            </a:r>
            <a:r>
              <a:rPr lang="ru-RU" dirty="0"/>
              <a:t>, књига 13. Београд, 1957. </a:t>
            </a:r>
            <a:endParaRPr lang="hr-HR" dirty="0"/>
          </a:p>
          <a:p>
            <a:r>
              <a:rPr lang="es-ES" i="1" dirty="0" err="1"/>
              <a:t>Bleibur</a:t>
            </a:r>
            <a:r>
              <a:rPr lang="hr-HR" i="1" dirty="0"/>
              <a:t>ška tragedija hrvatskoga naroda</a:t>
            </a:r>
            <a:r>
              <a:rPr lang="hr-HR" dirty="0"/>
              <a:t>. Predgovor: Frano Nevistić, Vinko Nikolić. Knjižnica Hrvatske revije: Redovita izdanja. </a:t>
            </a:r>
            <a:r>
              <a:rPr lang="es-ES" dirty="0" err="1"/>
              <a:t>Kn</a:t>
            </a:r>
            <a:r>
              <a:rPr lang="hr-HR" dirty="0"/>
              <a:t>jiga osma. </a:t>
            </a:r>
            <a:r>
              <a:rPr lang="es-ES" dirty="0" err="1"/>
              <a:t>München</a:t>
            </a:r>
            <a:r>
              <a:rPr lang="es-ES" dirty="0"/>
              <a:t> – Barcelona, 1976.</a:t>
            </a:r>
            <a:endParaRPr lang="es-ES" i="1" dirty="0"/>
          </a:p>
          <a:p>
            <a:r>
              <a:rPr lang="hr-HR" dirty="0"/>
              <a:t>Bogdan, Ivo (ur.), </a:t>
            </a:r>
            <a:r>
              <a:rPr lang="hr-HR" i="1" dirty="0"/>
              <a:t>La tragedia </a:t>
            </a:r>
            <a:r>
              <a:rPr lang="es-ES" i="1" dirty="0"/>
              <a:t>de </a:t>
            </a:r>
            <a:r>
              <a:rPr lang="es-ES" i="1" dirty="0" err="1"/>
              <a:t>Bleiburg</a:t>
            </a:r>
            <a:r>
              <a:rPr lang="es-ES" i="1" dirty="0"/>
              <a:t>. Documentos sobre las matanzas en masa de los croatas en Yugoeslavia comunista en 1945.</a:t>
            </a:r>
            <a:r>
              <a:rPr lang="es-ES" dirty="0"/>
              <a:t> </a:t>
            </a:r>
            <a:r>
              <a:rPr lang="es-ES" dirty="0" err="1"/>
              <a:t>Studia</a:t>
            </a:r>
            <a:r>
              <a:rPr lang="es-ES" dirty="0"/>
              <a:t> Croatica. Edición especial. Buenos Aires, 1963. (Año IV. Vol. 1-4 (10-13))</a:t>
            </a:r>
            <a:endParaRPr lang="hr-HR" dirty="0"/>
          </a:p>
          <a:p>
            <a:r>
              <a:rPr lang="hr-HR" dirty="0"/>
              <a:t>Vrljićak, Joza (ur.), </a:t>
            </a:r>
            <a:r>
              <a:rPr lang="hr-HR" i="1" dirty="0"/>
              <a:t>Povijest časopisa </a:t>
            </a:r>
            <a:r>
              <a:rPr lang="hr-HR" dirty="0"/>
              <a:t>Studia Croatica</a:t>
            </a:r>
            <a:r>
              <a:rPr lang="hr-HR" i="1" dirty="0"/>
              <a:t> 1960-2018</a:t>
            </a:r>
            <a:r>
              <a:rPr lang="hr-HR" dirty="0"/>
              <a:t> </a:t>
            </a:r>
            <a:r>
              <a:rPr lang="hr-HR" i="1" dirty="0"/>
              <a:t>(Studia Croatica </a:t>
            </a:r>
            <a:r>
              <a:rPr lang="hr-HR" dirty="0"/>
              <a:t>br. 151)</a:t>
            </a:r>
            <a:r>
              <a:rPr lang="hr-HR" i="1" dirty="0"/>
              <a:t>,</a:t>
            </a:r>
            <a:r>
              <a:rPr lang="hr-HR" dirty="0"/>
              <a:t> Instituto Studia Croatica; Buenos Aires, 2020.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13081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686</Words>
  <Application>Microsoft Office PowerPoint</Application>
  <PresentationFormat>Panorámica</PresentationFormat>
  <Paragraphs>44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Francisco Javier Juez Gálvez (Madrid)  Universidad Complutense de Madrid  juezgalvez@filol.ucm.es</vt:lpstr>
      <vt:lpstr>Sadržaj</vt:lpstr>
      <vt:lpstr>Presentación de PowerPoint</vt:lpstr>
      <vt:lpstr>Uredio Ivo Bogdan. Preveo Branko Kadić.</vt:lpstr>
      <vt:lpstr>Studia Croatica br. 151</vt:lpstr>
      <vt:lpstr>„Branko Ćopić, srpski komunistički pisac, opisuje uništenje muslimankoga sela u Bosni“ (str. 200-204)[Uvod, prijevod, bilješke] Gb 1957 str. 48-111.</vt:lpstr>
      <vt:lpstr>Bleiburška tragedija hrvatskoga naroda, KHR 8, München-Barcelona, 1976. (496 + 16 str.)</vt:lpstr>
      <vt:lpstr>Izvori i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FRANCISCO JAVIER JUEZ GALVEZ</dc:creator>
  <cp:lastModifiedBy>FRANCISCO JAVIER JUEZ GALVEZ</cp:lastModifiedBy>
  <cp:revision>25</cp:revision>
  <dcterms:created xsi:type="dcterms:W3CDTF">2026-05-20T19:31:01Z</dcterms:created>
  <dcterms:modified xsi:type="dcterms:W3CDTF">2026-05-21T20:35:01Z</dcterms:modified>
</cp:coreProperties>
</file>