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76" r:id="rId16"/>
    <p:sldId id="272" r:id="rId17"/>
    <p:sldId id="273" r:id="rId18"/>
    <p:sldId id="274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sz="1800" b="0" strike="noStrike" spc="-1">
                <a:solidFill>
                  <a:srgbClr val="000000"/>
                </a:solidFill>
                <a:latin typeface="Aptos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14424D3F-3F1D-4F0C-87BD-F87C08DD5EB1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F6A246D-69B5-4AC8-BE32-6528013EC660}" type="slidenum">
              <a:rPr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672DC0-93A8-44C7-9900-9A214A5FFED4}" type="slidenum">
              <a:rPr sz="1200" b="0" strike="noStrike" spc="-1">
                <a:latin typeface="Times New Roman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DFABEE-F6B7-437E-96FC-F97248DBD72C}" type="slidenum">
              <a:rPr sz="1200" b="0" strike="noStrike" spc="-1">
                <a:latin typeface="Times New Roman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0415A0-101B-4893-9CBB-CDB916EFBB36}" type="slidenum">
              <a:rPr sz="1200" b="0" strike="noStrike" spc="-1">
                <a:latin typeface="Times New Roman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68B2D51-CF53-490C-8B63-385D57B20D73}" type="slidenum">
              <a:rPr sz="1200" b="0" strike="noStrike" spc="-1">
                <a:latin typeface="Times New Roman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1213D6D-650B-49F1-846D-2C3E4989774C}" type="slidenum">
              <a:rPr sz="1200" b="0" strike="noStrike" spc="-1">
                <a:latin typeface="Times New Roman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FB6EE33-BAA5-493F-80AA-DFCFCB23F788}" type="slidenum">
              <a:rPr sz="1200" b="0" strike="noStrike" spc="-1">
                <a:latin typeface="Times New Roman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D2C766B-86F0-42AE-A4CC-7CB4B6EABDF4}" type="slidenum">
              <a:rPr sz="1200" b="0" strike="noStrike" spc="-1">
                <a:latin typeface="Times New Roman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0E50A24-702A-4C2D-91C1-119179F28CBA}" type="slidenum">
              <a:rPr sz="1200" b="0" strike="noStrike" spc="-1">
                <a:latin typeface="Times New Roman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3B99D99-9B91-4656-BF19-6BCB6CB9C90E}" type="slidenum">
              <a:rPr sz="1200" b="0" strike="noStrike" spc="-1">
                <a:latin typeface="Times New Roman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68E9B97-8F3C-45FF-BBBC-6F9BB3A79896}" type="slidenum">
              <a:rPr sz="1200" b="0" strike="noStrike" spc="-1">
                <a:latin typeface="Times New Roman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3FCA360-330D-4396-A213-18FA99AC6FCF}" type="slidenum">
              <a:rPr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B117AE-F70E-4985-B5D7-CC0FACA0B4EC}" type="slidenum">
              <a:rPr sz="1200" b="0" strike="noStrike" spc="-1">
                <a:latin typeface="Times New Roman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C5A985D-FAB8-443F-88ED-244040196B1C}" type="slidenum">
              <a:rPr sz="1200" b="0" strike="noStrike" spc="-1">
                <a:latin typeface="Times New Roman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BB564F-52F7-4232-B0C5-E2F90A99C5D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12B9F2E-2FD4-41B9-BE0A-BAD7E0FE41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CE97A5B-C87B-4121-ABAC-9BBD62A9DB3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774041-829C-4EB6-B237-5CD0F7B0CC5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AD18495-0B00-4EC8-B6F7-3FD920A15B6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BA87A1-BD2C-4F59-ACED-DC520382D24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40B32DB-AD8E-48FE-BF9D-3265D08FE0C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78415C4-22EE-4A36-B4E5-8A52DF62950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80B2BB7-DE05-4203-8F99-007F86C35A7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9084B9-B4E8-47E8-B339-5132F6D12B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1D25029-2E50-439E-AB56-B49A510793B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6DAB8E-D931-4231-8715-E74CD24C3D4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A46C48-2887-49A0-960C-A5288025BEB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BBFC02-B132-4BFB-BE88-91AF27945C1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EE15A21-7E0B-492B-8614-3A46F23036B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A3DA1D7-107E-4602-A3CB-DEF3DA5C844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CF5A417-597B-4024-849C-B4C697E4696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970542-3B55-4442-9529-CAEE23965E7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3F855A-621B-4640-A037-62E6C3D643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412F10-0658-4436-942A-9B681321672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680461-FC0F-4110-A824-1BD801AA44B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33F5B0-2A82-443F-AE8C-3AAF2BC9101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63C2FE-BE1F-4896-8F12-FF6AF568E50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6D58CFE-17D8-4985-9251-F70E1BBF2E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sz="1200" b="0" strike="noStrike" spc="-1">
                <a:solidFill>
                  <a:srgbClr val="787878"/>
                </a:solidFill>
                <a:latin typeface="Aptos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F65FBE5-2980-442C-BED4-6D42E3E49883}" type="slidenum">
              <a:rPr sz="1200" b="0" strike="noStrike" spc="-1">
                <a:solidFill>
                  <a:srgbClr val="787878"/>
                </a:solidFill>
                <a:latin typeface="Aptos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sz="1800" b="0" strike="noStrike" spc="-1">
                <a:solidFill>
                  <a:srgbClr val="000000"/>
                </a:solidFill>
                <a:latin typeface="Aptos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sz="2000" b="0" strike="noStrike" spc="-1">
                <a:solidFill>
                  <a:srgbClr val="000000"/>
                </a:solidFill>
                <a:latin typeface="Apto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1800" b="0" strike="noStrike" spc="-1">
                <a:solidFill>
                  <a:srgbClr val="000000"/>
                </a:solidFill>
                <a:latin typeface="Apto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sz="1800" b="0" strike="noStrike" spc="-1">
                <a:solidFill>
                  <a:srgbClr val="000000"/>
                </a:solidFill>
                <a:latin typeface="Apto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000" b="0" strike="noStrike" spc="-1">
                <a:solidFill>
                  <a:srgbClr val="000000"/>
                </a:solidFill>
                <a:latin typeface="Apto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000" b="0" strike="noStrike" spc="-1">
                <a:solidFill>
                  <a:srgbClr val="000000"/>
                </a:solidFill>
                <a:latin typeface="Apto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000" b="0" strike="noStrike" spc="-1">
                <a:solidFill>
                  <a:srgbClr val="000000"/>
                </a:solidFill>
                <a:latin typeface="Apto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ptos Display"/>
              </a:rPr>
              <a:t>Click to edit Master title style</a:t>
            </a:r>
            <a:endParaRPr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Click to edit Master text styles</a:t>
            </a:r>
            <a:endParaRPr sz="2800" b="0" strike="noStrike" spc="-1">
              <a:solidFill>
                <a:srgbClr val="000000"/>
              </a:solidFill>
              <a:latin typeface="Aptos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ptos"/>
              </a:rPr>
              <a:t>Second level</a:t>
            </a:r>
            <a:endParaRPr sz="2400" b="0" strike="noStrike" spc="-1">
              <a:solidFill>
                <a:srgbClr val="000000"/>
              </a:solidFill>
              <a:latin typeface="Aptos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Third level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Fourth level</a:t>
            </a:r>
            <a:endParaRPr sz="1800" b="0" strike="noStrike" spc="-1">
              <a:solidFill>
                <a:srgbClr val="000000"/>
              </a:solidFill>
              <a:latin typeface="Aptos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Fifth level</a:t>
            </a:r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sz="1200" b="0" strike="noStrike" spc="-1">
                <a:solidFill>
                  <a:srgbClr val="787878"/>
                </a:solidFill>
                <a:latin typeface="Aptos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429211C-FF07-47BC-8086-DBFE6365751B}" type="slidenum">
              <a:rPr sz="1200" b="0" strike="noStrike" spc="-1">
                <a:solidFill>
                  <a:srgbClr val="787878"/>
                </a:solidFill>
                <a:latin typeface="Aptos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8"/>
          <p:cNvSpPr/>
          <p:nvPr/>
        </p:nvSpPr>
        <p:spPr>
          <a:xfrm>
            <a:off x="240" y="6264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89" name="Freeform: Shape 20"/>
          <p:cNvSpPr/>
          <p:nvPr/>
        </p:nvSpPr>
        <p:spPr>
          <a:xfrm>
            <a:off x="0" y="0"/>
            <a:ext cx="12191760" cy="2295000"/>
          </a:xfrm>
          <a:custGeom>
            <a:avLst/>
            <a:gdLst/>
            <a:ahLst/>
            <a:cxnLst/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0" name="Title 1"/>
          <p:cNvSpPr/>
          <p:nvPr/>
        </p:nvSpPr>
        <p:spPr>
          <a:xfrm>
            <a:off x="1866240" y="3632400"/>
            <a:ext cx="9542880" cy="118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79500" lnSpcReduction="20000"/>
          </a:bodyPr>
          <a:lstStyle/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r>
              <a:rPr lang="en-US" sz="3700" b="1" strike="noStrike" spc="-1" dirty="0">
                <a:solidFill>
                  <a:srgbClr val="262626"/>
                </a:solidFill>
                <a:latin typeface="+mj-lt"/>
              </a:rPr>
              <a:t>AI-Assisted Communication Between Main Characters of the Novel </a:t>
            </a:r>
            <a:r>
              <a:rPr lang="sr-Latn-RS" sz="3700" b="1" strike="noStrike" spc="-1" dirty="0">
                <a:solidFill>
                  <a:srgbClr val="262626"/>
                </a:solidFill>
                <a:latin typeface="+mj-lt"/>
              </a:rPr>
              <a:t>„</a:t>
            </a:r>
            <a:r>
              <a:rPr lang="en-US" sz="3700" b="1" strike="noStrike" spc="-1" dirty="0">
                <a:solidFill>
                  <a:srgbClr val="262626"/>
                </a:solidFill>
                <a:latin typeface="+mj-lt"/>
              </a:rPr>
              <a:t>Silent Gunpowder</a:t>
            </a:r>
            <a:r>
              <a:rPr lang="sr-Latn-RS" sz="3700" b="1" strike="noStrike" spc="-1" dirty="0">
                <a:solidFill>
                  <a:srgbClr val="262626"/>
                </a:solidFill>
                <a:latin typeface="+mj-lt"/>
              </a:rPr>
              <a:t>“</a:t>
            </a:r>
            <a:r>
              <a:rPr lang="en-US" sz="3700" b="1" strike="noStrike" spc="-1" dirty="0">
                <a:solidFill>
                  <a:srgbClr val="262626"/>
                </a:solidFill>
                <a:latin typeface="+mj-lt"/>
              </a:rPr>
              <a:t> by Branko Ćopić</a:t>
            </a:r>
            <a:endParaRPr lang="en-US" sz="37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Aft>
                <a:spcPts val="601"/>
              </a:spcAft>
              <a:buNone/>
            </a:pPr>
            <a:endParaRPr lang="en-US" sz="3700" b="0" strike="noStrike" spc="-1" dirty="0">
              <a:latin typeface="+mj-lt"/>
            </a:endParaRPr>
          </a:p>
          <a:p>
            <a:pPr>
              <a:lnSpc>
                <a:spcPct val="90000"/>
              </a:lnSpc>
              <a:spcAft>
                <a:spcPts val="601"/>
              </a:spcAft>
              <a:buNone/>
              <a:tabLst>
                <a:tab pos="0" algn="l"/>
              </a:tabLst>
            </a:pPr>
            <a:endParaRPr lang="en-US" sz="3700" b="0" strike="noStrike" spc="-1" dirty="0">
              <a:latin typeface="+mj-lt"/>
            </a:endParaRPr>
          </a:p>
        </p:txBody>
      </p:sp>
      <p:sp>
        <p:nvSpPr>
          <p:cNvPr id="91" name="Subtitle 2"/>
          <p:cNvSpPr/>
          <p:nvPr/>
        </p:nvSpPr>
        <p:spPr>
          <a:xfrm>
            <a:off x="2509871" y="4901040"/>
            <a:ext cx="7668348" cy="22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262626"/>
                </a:solidFill>
                <a:latin typeface="+mj-lt"/>
              </a:rPr>
              <a:t>1</a:t>
            </a:r>
            <a:r>
              <a:rPr lang="sr-Latn-RS" sz="2000" b="1" strike="noStrike" spc="-1" dirty="0">
                <a:solidFill>
                  <a:srgbClr val="262626"/>
                </a:solidFill>
                <a:latin typeface="+mj-lt"/>
              </a:rPr>
              <a:t>1</a:t>
            </a:r>
            <a:r>
              <a:rPr lang="en-US" sz="2000" b="1" strike="noStrike" spc="-1" dirty="0">
                <a:solidFill>
                  <a:srgbClr val="262626"/>
                </a:solidFill>
                <a:latin typeface="+mj-lt"/>
              </a:rPr>
              <a:t>. </a:t>
            </a:r>
            <a:r>
              <a:rPr lang="sr-Latn-RS" sz="2000" b="1" spc="-1" dirty="0">
                <a:solidFill>
                  <a:srgbClr val="262626"/>
                </a:solidFill>
                <a:latin typeface="+mj-lt"/>
              </a:rPr>
              <a:t>S</a:t>
            </a:r>
            <a:r>
              <a:rPr lang="en-US" sz="2000" b="1" strike="noStrike" spc="-1" dirty="0" err="1">
                <a:solidFill>
                  <a:srgbClr val="262626"/>
                </a:solidFill>
                <a:latin typeface="+mj-lt"/>
              </a:rPr>
              <a:t>impozijum</a:t>
            </a:r>
            <a:r>
              <a:rPr lang="en-US" sz="2000" b="1" strike="noStrike" spc="-1" dirty="0">
                <a:solidFill>
                  <a:srgbClr val="262626"/>
                </a:solidFill>
                <a:latin typeface="+mj-lt"/>
              </a:rPr>
              <a:t> </a:t>
            </a:r>
            <a:endParaRPr lang="sr-Latn-RS" sz="2000" b="1" strike="noStrike" spc="-1" dirty="0">
              <a:solidFill>
                <a:srgbClr val="262626"/>
              </a:solidFill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" b="1" dirty="0">
                <a:latin typeface="+mj-lt"/>
              </a:rPr>
              <a:t>Eksplozivni „Gluvi barut“ (1957) Branka Ćopića</a:t>
            </a:r>
            <a:endParaRPr lang="en-US" sz="2000" b="0" strike="noStrike" spc="-1" dirty="0"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262626"/>
                </a:solidFill>
                <a:latin typeface="+mj-lt"/>
              </a:rPr>
              <a:t>28</a:t>
            </a:r>
            <a:r>
              <a:rPr lang="sr-Latn-RS" sz="2000" b="0" strike="noStrike" spc="-1" dirty="0">
                <a:solidFill>
                  <a:srgbClr val="262626"/>
                </a:solidFill>
                <a:latin typeface="+mj-lt"/>
              </a:rPr>
              <a:t>.05.</a:t>
            </a:r>
            <a:r>
              <a:rPr lang="en-US" sz="2000" b="0" strike="noStrike" spc="-1" dirty="0">
                <a:solidFill>
                  <a:srgbClr val="262626"/>
                </a:solidFill>
                <a:latin typeface="+mj-lt"/>
              </a:rPr>
              <a:t>-30.05.2026. Grac, </a:t>
            </a:r>
            <a:r>
              <a:rPr lang="en-US" sz="2000" b="0" strike="noStrike" spc="-1" dirty="0" err="1">
                <a:solidFill>
                  <a:srgbClr val="262626"/>
                </a:solidFill>
                <a:latin typeface="+mj-lt"/>
              </a:rPr>
              <a:t>Austrija</a:t>
            </a:r>
            <a:endParaRPr lang="en-US" sz="2000" b="0" strike="noStrike" spc="-1" dirty="0">
              <a:latin typeface="+mj-lt"/>
            </a:endParaRPr>
          </a:p>
        </p:txBody>
      </p:sp>
      <p:sp>
        <p:nvSpPr>
          <p:cNvPr id="92" name="Freeform: Shape 22"/>
          <p:cNvSpPr/>
          <p:nvPr/>
        </p:nvSpPr>
        <p:spPr>
          <a:xfrm>
            <a:off x="2224440" y="5970960"/>
            <a:ext cx="9966960" cy="886680"/>
          </a:xfrm>
          <a:custGeom>
            <a:avLst/>
            <a:gdLst/>
            <a:ahLst/>
            <a:cxnLst/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3" name="TextBox 4"/>
          <p:cNvSpPr/>
          <p:nvPr/>
        </p:nvSpPr>
        <p:spPr>
          <a:xfrm>
            <a:off x="341280" y="62640"/>
            <a:ext cx="11508840" cy="182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en-GB" sz="3600" b="1" strike="noStrike" spc="-1" dirty="0">
                <a:solidFill>
                  <a:srgbClr val="000000"/>
                </a:solidFill>
                <a:latin typeface="Arial"/>
              </a:rPr>
              <a:t>Marija </a:t>
            </a:r>
            <a:r>
              <a:rPr lang="sr-Latn-RS" sz="3600" b="1" strike="noStrike" spc="-1" dirty="0">
                <a:solidFill>
                  <a:srgbClr val="000000"/>
                </a:solidFill>
                <a:latin typeface="Arial"/>
              </a:rPr>
              <a:t>Đokić Petrov</a:t>
            </a:r>
            <a:r>
              <a:rPr lang="de-AT" sz="3600" b="1" strike="noStrike" spc="-1" dirty="0">
                <a:solidFill>
                  <a:srgbClr val="000000"/>
                </a:solidFill>
                <a:latin typeface="Arial"/>
              </a:rPr>
              <a:t>i</a:t>
            </a:r>
            <a:r>
              <a:rPr lang="sr-Latn-RS" sz="3600" b="1" strike="noStrike" spc="-1" dirty="0">
                <a:solidFill>
                  <a:srgbClr val="000000"/>
                </a:solidFill>
                <a:latin typeface="Arial"/>
              </a:rPr>
              <a:t>ć</a:t>
            </a:r>
            <a:r>
              <a:rPr lang="sr-Latn-RS" sz="3600" b="1" strike="noStrike" spc="-1" baseline="30000" dirty="0">
                <a:solidFill>
                  <a:srgbClr val="000000"/>
                </a:solidFill>
                <a:latin typeface="Arial"/>
              </a:rPr>
              <a:t>1,2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sr-Latn-RS" sz="3600" b="1" strike="noStrike" spc="-1" dirty="0">
                <a:solidFill>
                  <a:srgbClr val="000000"/>
                </a:solidFill>
                <a:latin typeface="Arial"/>
              </a:rPr>
              <a:t>Mihajlo Stojanović</a:t>
            </a:r>
            <a:r>
              <a:rPr lang="sr-Latn-RS" sz="3600" b="1" strike="noStrike" spc="-1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sr-Latn-RS" sz="36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br>
              <a:rPr sz="1800" dirty="0"/>
            </a:br>
            <a:r>
              <a:rPr lang="sr-Latn-RS" sz="1600" b="1" strike="noStrike" spc="-1" baseline="30000" dirty="0">
                <a:solidFill>
                  <a:srgbClr val="000000"/>
                </a:solidFill>
                <a:latin typeface="Arial"/>
              </a:rPr>
              <a:t>1</a:t>
            </a:r>
            <a:r>
              <a:rPr lang="sr-Latn-RS" sz="1600" b="1" strike="noStrike" spc="-1" dirty="0">
                <a:solidFill>
                  <a:srgbClr val="000000"/>
                </a:solidFill>
                <a:latin typeface="Arial"/>
              </a:rPr>
              <a:t>FH Joanneum, Univerzitet primenjenih nauka, Grac, Austrija 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lang="sr-Latn-RS" sz="1600" b="1" strike="noStrike" spc="-1" baseline="30000" dirty="0">
                <a:solidFill>
                  <a:srgbClr val="000000"/>
                </a:solidFill>
                <a:latin typeface="Arial"/>
              </a:rPr>
              <a:t>2</a:t>
            </a:r>
            <a:r>
              <a:rPr lang="sr-Latn-RS" sz="1600" b="1" strike="noStrike" spc="-1" dirty="0">
                <a:solidFill>
                  <a:srgbClr val="000000"/>
                </a:solidFill>
                <a:latin typeface="Arial"/>
              </a:rPr>
              <a:t>Računarski fakultet, Univerzitet Union, Beograd, Srbija</a:t>
            </a: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2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46" name="Rectangle 29"/>
          <p:cNvSpPr/>
          <p:nvPr/>
        </p:nvSpPr>
        <p:spPr>
          <a:xfrm rot="5400000" flipH="1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104862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47" name="Rectangle 30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156082">
                  <a:alpha val="50196"/>
                </a:srgbClr>
              </a:gs>
              <a:gs pos="100000">
                <a:srgbClr val="0B3041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48" name="Rectangle 31"/>
          <p:cNvSpPr/>
          <p:nvPr/>
        </p:nvSpPr>
        <p:spPr>
          <a:xfrm rot="16200000" flipH="1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156082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49" name="Freeform: Shape 7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46B1E1">
                  <a:alpha val="0"/>
                </a:srgbClr>
              </a:gs>
              <a:gs pos="100000">
                <a:srgbClr val="104862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50" name="Rectangle 32"/>
          <p:cNvSpPr/>
          <p:nvPr/>
        </p:nvSpPr>
        <p:spPr>
          <a:xfrm>
            <a:off x="0" y="3385800"/>
            <a:ext cx="12191760" cy="2788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buNone/>
            </a:pPr>
            <a:r>
              <a:rPr sz="4000" b="0" strike="noStrike" spc="-1">
                <a:solidFill>
                  <a:srgbClr val="000000"/>
                </a:solidFill>
                <a:latin typeface="Aptos"/>
              </a:rPr>
              <a:t>Radekić</a:t>
            </a: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"Ah, španac! Moja tvoja majka, ona je... ona je... (srušenje) Ah, što to pitaš?"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"Španac?španac?španac? (odgovor ne je) Ah, španac?španac?španac?"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3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54" name="Rectangle 35"/>
          <p:cNvSpPr/>
          <p:nvPr/>
        </p:nvSpPr>
        <p:spPr>
          <a:xfrm rot="5400000" flipH="1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104862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55" name="Rectangle 36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156082">
                  <a:alpha val="50196"/>
                </a:srgbClr>
              </a:gs>
              <a:gs pos="100000">
                <a:srgbClr val="0B3041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56" name="Rectangle 37"/>
          <p:cNvSpPr/>
          <p:nvPr/>
        </p:nvSpPr>
        <p:spPr>
          <a:xfrm rot="16200000" flipH="1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156082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57" name="Freeform: Shape 8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46B1E1">
                  <a:alpha val="0"/>
                </a:srgbClr>
              </a:gs>
              <a:gs pos="100000">
                <a:srgbClr val="104862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58" name="Rectangle 38"/>
          <p:cNvSpPr/>
          <p:nvPr/>
        </p:nvSpPr>
        <p:spPr>
          <a:xfrm>
            <a:off x="0" y="3385800"/>
            <a:ext cx="12191760" cy="2788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buNone/>
            </a:pPr>
            <a:r>
              <a:rPr sz="4000" b="0" strike="noStrike" spc="-1">
                <a:solidFill>
                  <a:srgbClr val="000000"/>
                </a:solidFill>
                <a:latin typeface="Aptos"/>
              </a:rPr>
              <a:t>Španac</a:t>
            </a: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50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"Ah, majka! Moja tvoja majka, ona je... ona je... (srušeni) Ah, Španac, oni ne vode... oni ne vode... (odgovor ne je) Ah, majka, oni vode... oni vode... (odgovor ne je)"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"Španac?španac?španac? (odgovor je) Ah, majka! Moja tvoja majka, ona je... ona je... (srušeni) Ah, Španac, oni ne vode... oni ne vode... (odgovor je) Ah, majka, oni vode... oni vode... (odgovor je)"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"Španac?španac?španac? (odgovor je) Ah, majka! Moja tvoja majka, ona je... ona je... (srušeni) Ah, Španac, oni ne vode... oni ne vode... (odgovor je) Ah, majka, oni vode... oni vode... (odgovor je)"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"Španac?”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2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62" name="Rectangle 39"/>
          <p:cNvSpPr/>
          <p:nvPr/>
        </p:nvSpPr>
        <p:spPr>
          <a:xfrm rot="5400000" flipH="1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104862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63" name="Rectangle 40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156082">
                  <a:alpha val="50196"/>
                </a:srgbClr>
              </a:gs>
              <a:gs pos="100000">
                <a:srgbClr val="0B3041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64" name="Rectangle 41"/>
          <p:cNvSpPr/>
          <p:nvPr/>
        </p:nvSpPr>
        <p:spPr>
          <a:xfrm rot="16200000" flipH="1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156082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65" name="Freeform: Shape 10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46B1E1">
                  <a:alpha val="0"/>
                </a:srgbClr>
              </a:gs>
              <a:gs pos="100000">
                <a:srgbClr val="104862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66" name="Rectangle 42"/>
          <p:cNvSpPr/>
          <p:nvPr/>
        </p:nvSpPr>
        <p:spPr>
          <a:xfrm>
            <a:off x="0" y="3385800"/>
            <a:ext cx="12191760" cy="2788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buNone/>
            </a:pPr>
            <a:r>
              <a:rPr sz="4000" b="0" strike="noStrike" spc="-1">
                <a:solidFill>
                  <a:srgbClr val="000000"/>
                </a:solidFill>
                <a:latin typeface="Aptos"/>
              </a:rPr>
              <a:t>Radekić</a:t>
            </a: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"Ah, majka! Moja tvoja majka, ona je... ona je... (srušeni) Ah, Španac, oni ne vode... oni ne vode... (odgovor je) Ah, majka, oni vode... oni vode... (odgovor je)"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"Španac?španac?španac? (odgovor je) Ah, majka! Moja tvoja majka, ona je... ona je... (srušeni) Ah, Španac, oni ne vode... oni ne vode... (odgovor je) Ah, majka, oni vode... oni vode... (odgovor je)"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"Španac?španac?španac? (odgovor je) Ah, majka! Moja tvoja majka, ona je... ona je... (srušeni) Ah, Španac, oni ne vode... oni ne vode... (odgovor je) Ah, majka, oni vode... oni vode... (odgovor je)"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"Španac?”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AA9D7-B35D-3DBF-7CB1-20C196D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sr-Latn-RS" sz="4000" dirty="0"/>
              <a:t>GPT-4.1</a:t>
            </a:r>
            <a:endParaRPr lang="LID4096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0BF9-0949-E8C6-5FAF-25F223A227F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sz="2000"/>
              <a:t>Cloud rešenje - Flowise</a:t>
            </a:r>
            <a:endParaRPr lang="LID4096" sz="2000"/>
          </a:p>
        </p:txBody>
      </p:sp>
      <p:pic>
        <p:nvPicPr>
          <p:cNvPr id="21" name="Picture 20" descr="Electronic circuit board with processor">
            <a:extLst>
              <a:ext uri="{FF2B5EF4-FFF2-40B4-BE49-F238E27FC236}">
                <a16:creationId xmlns:a16="http://schemas.microsoft.com/office/drawing/2014/main" id="{B9FF935A-A81F-9C1D-2419-93DEBB19B8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48" r="6652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7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4560F1-597F-793D-51B1-B641C9D8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1" y="521042"/>
            <a:ext cx="10921911" cy="58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9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82A61C-475C-D94B-9930-2CFFB628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848" y="0"/>
            <a:ext cx="8574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8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2E62F8-AA38-0500-4C2A-22BDC3C0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790" y="0"/>
            <a:ext cx="7214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1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E5B93B-55F6-AB7E-7337-F85A79C6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12" y="0"/>
            <a:ext cx="841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0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08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70" name="Freeform: Shape 1085"/>
          <p:cNvSpPr/>
          <p:nvPr/>
        </p:nvSpPr>
        <p:spPr>
          <a:xfrm>
            <a:off x="0" y="0"/>
            <a:ext cx="5653080" cy="685764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609480"/>
            <a:ext cx="3738960" cy="1330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r-Latn-RS" sz="4400" b="1" strike="noStrike" spc="-1">
                <a:solidFill>
                  <a:srgbClr val="000000"/>
                </a:solidFill>
                <a:latin typeface="Arial"/>
              </a:rPr>
              <a:t>Zaključak</a:t>
            </a:r>
            <a:endParaRPr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709920" y="1627200"/>
            <a:ext cx="5233320" cy="492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000" b="0" strike="noStrike" spc="-1">
                <a:solidFill>
                  <a:srgbClr val="000000"/>
                </a:solidFill>
                <a:latin typeface="Arial"/>
              </a:rPr>
              <a:t>Konverzacijski agent za simulaciju razgovora likova romana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r-Latn-RS" sz="2000" b="1" strike="noStrike" spc="-1">
                <a:solidFill>
                  <a:srgbClr val="000000"/>
                </a:solidFill>
                <a:latin typeface="Arial"/>
              </a:rPr>
              <a:t>Budući rad: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sr-Latn-RS" sz="2000" b="0" strike="noStrike" spc="-1">
                <a:solidFill>
                  <a:srgbClr val="000000"/>
                </a:solidFill>
                <a:latin typeface="Arial"/>
              </a:rPr>
              <a:t>Ugrađivanje više likova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sr-Latn-RS" sz="2000" b="0" strike="noStrike" spc="-1">
                <a:solidFill>
                  <a:srgbClr val="000000"/>
                </a:solidFill>
                <a:latin typeface="Arial"/>
              </a:rPr>
              <a:t>Ispitivanje više različitih modela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sr-Latn-RS" sz="2000" b="0" strike="noStrike" spc="-1">
                <a:solidFill>
                  <a:srgbClr val="000000"/>
                </a:solidFill>
                <a:latin typeface="Arial"/>
              </a:rPr>
              <a:t>Ublažavanje halucinacija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sz="2000" b="0" strike="noStrike" spc="-1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73" name="Picture 8" descr="User expired / Knowledge-Graphs · GitLab"/>
          <p:cNvPicPr/>
          <p:nvPr/>
        </p:nvPicPr>
        <p:blipFill>
          <a:blip r:embed="rId3"/>
          <a:stretch/>
        </p:blipFill>
        <p:spPr>
          <a:xfrm>
            <a:off x="5653440" y="650160"/>
            <a:ext cx="5928120" cy="5557680"/>
          </a:xfrm>
          <a:prstGeom prst="rect">
            <a:avLst/>
          </a:prstGeom>
          <a:ln w="0">
            <a:noFill/>
          </a:ln>
        </p:spPr>
      </p:pic>
      <p:sp>
        <p:nvSpPr>
          <p:cNvPr id="174" name="AutoShape 4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75" name="Rectangle 6"/>
          <p:cNvSpPr/>
          <p:nvPr/>
        </p:nvSpPr>
        <p:spPr>
          <a:xfrm>
            <a:off x="7169400" y="6006600"/>
            <a:ext cx="2979360" cy="33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r-Latn-RS" sz="1000" spc="-1" dirty="0">
                <a:solidFill>
                  <a:srgbClr val="AEAEAE"/>
                </a:solidFill>
                <a:latin typeface="Arial"/>
              </a:rPr>
              <a:t>Izvor slike: Google images</a:t>
            </a:r>
            <a:endParaRPr lang="en-US" sz="1000" spc="-1" dirty="0">
              <a:solidFill>
                <a:srgbClr val="AEAEA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77" name="Freeform: Shape 9"/>
          <p:cNvSpPr/>
          <p:nvPr/>
        </p:nvSpPr>
        <p:spPr>
          <a:xfrm>
            <a:off x="0" y="0"/>
            <a:ext cx="12191760" cy="2295000"/>
          </a:xfrm>
          <a:custGeom>
            <a:avLst/>
            <a:gdLst/>
            <a:ahLst/>
            <a:cxnLst/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136880" y="548640"/>
            <a:ext cx="9542880" cy="1188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r-Latn-RS" sz="4400" b="1" strike="noStrike" spc="-1">
                <a:solidFill>
                  <a:srgbClr val="262626"/>
                </a:solidFill>
                <a:latin typeface="Arial"/>
              </a:rPr>
              <a:t>Literatura</a:t>
            </a:r>
            <a:endParaRPr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1023120" y="1350720"/>
            <a:ext cx="10384560" cy="51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Arial"/>
              </a:rPr>
              <a:t>Labadze, L., Grigolia, M., &amp; Machaidze, L. (2023). </a:t>
            </a:r>
            <a:r>
              <a:rPr lang="en-US" sz="1800" b="1" strike="noStrike" spc="-1">
                <a:solidFill>
                  <a:srgbClr val="262626"/>
                </a:solidFill>
                <a:latin typeface="Arial"/>
              </a:rPr>
              <a:t>Role of AI chatbots in education: systematic literature review</a:t>
            </a:r>
            <a:r>
              <a:rPr lang="en-US" sz="1800" b="0" strike="noStrike" spc="-1">
                <a:solidFill>
                  <a:srgbClr val="262626"/>
                </a:solidFill>
                <a:latin typeface="Arial"/>
              </a:rPr>
              <a:t>. </a:t>
            </a:r>
            <a:r>
              <a:rPr lang="en-US" sz="1800" b="0" i="1" strike="noStrike" spc="-1">
                <a:solidFill>
                  <a:srgbClr val="262626"/>
                </a:solidFill>
                <a:latin typeface="Arial"/>
              </a:rPr>
              <a:t>International journal of Educational Technology in Higher education</a:t>
            </a:r>
            <a:r>
              <a:rPr lang="en-US" sz="1800" b="0" strike="noStrike" spc="-1">
                <a:solidFill>
                  <a:srgbClr val="262626"/>
                </a:solidFill>
                <a:latin typeface="Arial"/>
              </a:rPr>
              <a:t>, </a:t>
            </a:r>
            <a:r>
              <a:rPr lang="en-US" sz="1800" b="0" i="1" strike="noStrike" spc="-1">
                <a:solidFill>
                  <a:srgbClr val="262626"/>
                </a:solidFill>
                <a:latin typeface="Arial"/>
              </a:rPr>
              <a:t>20</a:t>
            </a:r>
            <a:r>
              <a:rPr lang="en-US" sz="1800" b="0" strike="noStrike" spc="-1">
                <a:solidFill>
                  <a:srgbClr val="262626"/>
                </a:solidFill>
                <a:latin typeface="Arial"/>
              </a:rPr>
              <a:t>(1), 56.</a:t>
            </a:r>
            <a:endParaRPr sz="1800" b="0" strike="noStrike" spc="-1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sz="1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262626"/>
                </a:solidFill>
                <a:latin typeface="Arial"/>
              </a:rPr>
              <a:t>Gao, Y., Xiong, Y., Gao, X., Jia, K., Pan, J., Bi, Y., ... &amp; Wang, H. (2023). </a:t>
            </a:r>
            <a:r>
              <a:rPr lang="en-GB" sz="1800" b="1" strike="noStrike" spc="-1">
                <a:solidFill>
                  <a:srgbClr val="262626"/>
                </a:solidFill>
                <a:latin typeface="Arial"/>
              </a:rPr>
              <a:t>Retrieval-augmented generation for large language models: A survey</a:t>
            </a:r>
            <a:r>
              <a:rPr lang="en-GB" sz="1800" b="0" strike="noStrike" spc="-1">
                <a:solidFill>
                  <a:srgbClr val="262626"/>
                </a:solidFill>
                <a:latin typeface="Arial"/>
              </a:rPr>
              <a:t>. </a:t>
            </a:r>
            <a:r>
              <a:rPr lang="en-GB" sz="1800" b="0" i="1" strike="noStrike" spc="-1">
                <a:solidFill>
                  <a:srgbClr val="262626"/>
                </a:solidFill>
                <a:latin typeface="Arial"/>
              </a:rPr>
              <a:t>arXiv preprint arXiv:2312.10997</a:t>
            </a:r>
            <a:r>
              <a:rPr lang="en-GB" sz="1800" b="0" strike="noStrike" spc="-1">
                <a:solidFill>
                  <a:srgbClr val="262626"/>
                </a:solidFill>
                <a:latin typeface="Arial"/>
              </a:rPr>
              <a:t>, </a:t>
            </a:r>
            <a:r>
              <a:rPr lang="en-GB" sz="1800" b="0" i="1" strike="noStrike" spc="-1">
                <a:solidFill>
                  <a:srgbClr val="262626"/>
                </a:solidFill>
                <a:latin typeface="Arial"/>
              </a:rPr>
              <a:t>2</a:t>
            </a:r>
            <a:r>
              <a:rPr lang="en-GB" sz="1800" b="0" strike="noStrike" spc="-1">
                <a:solidFill>
                  <a:srgbClr val="262626"/>
                </a:solidFill>
                <a:latin typeface="Arial"/>
              </a:rPr>
              <a:t>(1).</a:t>
            </a:r>
            <a:endParaRPr sz="1800" b="0" strike="noStrike" spc="-1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sz="1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262626"/>
                </a:solidFill>
                <a:latin typeface="Arial"/>
              </a:rPr>
              <a:t>Chang, Y., Wang, X., Wang, J., Wu, Y., Yang, L., Zhu, K., ... &amp; Xie, X. (2024). </a:t>
            </a:r>
            <a:r>
              <a:rPr lang="en-US" sz="1800" b="1" strike="noStrike" spc="-1">
                <a:solidFill>
                  <a:srgbClr val="262626"/>
                </a:solidFill>
                <a:latin typeface="Arial"/>
              </a:rPr>
              <a:t>A survey on evaluation of large language models</a:t>
            </a:r>
            <a:r>
              <a:rPr lang="en-US" sz="1800" b="0" strike="noStrike" spc="-1">
                <a:solidFill>
                  <a:srgbClr val="262626"/>
                </a:solidFill>
                <a:latin typeface="Arial"/>
              </a:rPr>
              <a:t>. </a:t>
            </a:r>
            <a:r>
              <a:rPr lang="en-US" sz="1800" b="0" i="1" strike="noStrike" spc="-1">
                <a:solidFill>
                  <a:srgbClr val="262626"/>
                </a:solidFill>
                <a:latin typeface="Arial"/>
              </a:rPr>
              <a:t>ACM transactions on intelligent systems and technology</a:t>
            </a:r>
            <a:r>
              <a:rPr lang="en-US" sz="1800" b="0" strike="noStrike" spc="-1">
                <a:solidFill>
                  <a:srgbClr val="262626"/>
                </a:solidFill>
                <a:latin typeface="Arial"/>
              </a:rPr>
              <a:t>, </a:t>
            </a:r>
            <a:r>
              <a:rPr lang="en-US" sz="1800" b="0" i="1" strike="noStrike" spc="-1">
                <a:solidFill>
                  <a:srgbClr val="262626"/>
                </a:solidFill>
                <a:latin typeface="Arial"/>
              </a:rPr>
              <a:t>15</a:t>
            </a:r>
            <a:r>
              <a:rPr lang="en-US" sz="1800" b="0" strike="noStrike" spc="-1">
                <a:solidFill>
                  <a:srgbClr val="262626"/>
                </a:solidFill>
                <a:latin typeface="Arial"/>
              </a:rPr>
              <a:t>(3), 1-45.</a:t>
            </a:r>
            <a:endParaRPr sz="1800" b="0" strike="noStrike" spc="-1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sz="1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262626"/>
                </a:solidFill>
                <a:latin typeface="Arial"/>
              </a:rPr>
              <a:t>Naveed, H., Khan, A. U., Qiu, S., Saqib, M., Anwar, S., Usman, M., ... &amp; Mian, A. (2023). </a:t>
            </a:r>
            <a:r>
              <a:rPr lang="en-GB" sz="1800" b="1" strike="noStrike" spc="-1">
                <a:solidFill>
                  <a:srgbClr val="262626"/>
                </a:solidFill>
                <a:latin typeface="Arial"/>
              </a:rPr>
              <a:t>A comprehensive overview of large language models</a:t>
            </a:r>
            <a:r>
              <a:rPr lang="en-GB" sz="1800" b="0" strike="noStrike" spc="-1">
                <a:solidFill>
                  <a:srgbClr val="262626"/>
                </a:solidFill>
                <a:latin typeface="Arial"/>
              </a:rPr>
              <a:t>. </a:t>
            </a:r>
            <a:r>
              <a:rPr lang="en-GB" sz="1800" b="0" i="1" strike="noStrike" spc="-1">
                <a:solidFill>
                  <a:srgbClr val="262626"/>
                </a:solidFill>
                <a:latin typeface="Arial"/>
              </a:rPr>
              <a:t>ACM Transactions on Intelligent Systems and Technology</a:t>
            </a:r>
            <a:r>
              <a:rPr lang="en-GB" sz="1800" b="0" strike="noStrike" spc="-1">
                <a:solidFill>
                  <a:srgbClr val="262626"/>
                </a:solidFill>
                <a:latin typeface="Arial"/>
              </a:rPr>
              <a:t>.</a:t>
            </a:r>
            <a:endParaRPr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80" name="Freeform: Shape 11"/>
          <p:cNvSpPr/>
          <p:nvPr/>
        </p:nvSpPr>
        <p:spPr>
          <a:xfrm>
            <a:off x="2224440" y="5970960"/>
            <a:ext cx="9966960" cy="886680"/>
          </a:xfrm>
          <a:custGeom>
            <a:avLst/>
            <a:gdLst/>
            <a:ahLst/>
            <a:cxnLst/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5" name="Freeform: Shape 34"/>
          <p:cNvSpPr/>
          <p:nvPr/>
        </p:nvSpPr>
        <p:spPr>
          <a:xfrm>
            <a:off x="-1080" y="0"/>
            <a:ext cx="12192840" cy="2199600"/>
          </a:xfrm>
          <a:custGeom>
            <a:avLst/>
            <a:gdLst/>
            <a:ahLst/>
            <a:cxnLst/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36880" y="548640"/>
            <a:ext cx="9916200" cy="1188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r-Latn-RS" sz="4400" b="1" strike="noStrike" spc="-1">
                <a:solidFill>
                  <a:srgbClr val="262626"/>
                </a:solidFill>
                <a:latin typeface="Arial"/>
              </a:rPr>
              <a:t>Agenda</a:t>
            </a:r>
            <a:endParaRPr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136880" y="1952640"/>
            <a:ext cx="8275680" cy="3684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sr-Latn-RS" sz="2000" b="0" strike="noStrike" spc="-1" dirty="0">
                <a:solidFill>
                  <a:srgbClr val="262626"/>
                </a:solidFill>
                <a:latin typeface="Arial"/>
              </a:rPr>
              <a:t>AI Chatbot za simulaciju razgovora likova iz romana “Gluvi barut” Branka Ćopića</a:t>
            </a:r>
            <a:endParaRPr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sr-Latn-RS" sz="2000" b="0" strike="noStrike" spc="-1" dirty="0">
                <a:solidFill>
                  <a:srgbClr val="262626"/>
                </a:solidFill>
                <a:latin typeface="Arial"/>
              </a:rPr>
              <a:t>Arhitektura</a:t>
            </a:r>
            <a:endParaRPr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sr-Latn-RS" sz="2000" b="0" strike="noStrike" spc="-1" dirty="0">
                <a:solidFill>
                  <a:srgbClr val="262626"/>
                </a:solidFill>
                <a:latin typeface="Arial"/>
              </a:rPr>
              <a:t>RAG (Retrival Augmented Generation)</a:t>
            </a:r>
            <a:endParaRPr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sr-Latn-RS" sz="2000" b="0" strike="noStrike" spc="-1" dirty="0">
                <a:solidFill>
                  <a:srgbClr val="262626"/>
                </a:solidFill>
                <a:latin typeface="Arial"/>
              </a:rPr>
              <a:t>Veliki jezički modeli: Llama-3.2</a:t>
            </a:r>
            <a:r>
              <a:rPr lang="sr-Latn-RS" sz="2000" spc="-1" dirty="0">
                <a:solidFill>
                  <a:srgbClr val="262626"/>
                </a:solidFill>
                <a:latin typeface="Arial"/>
              </a:rPr>
              <a:t> i </a:t>
            </a:r>
            <a:r>
              <a:rPr lang="sr-Latn-RS" sz="2000" b="0" strike="noStrike" spc="-1" dirty="0">
                <a:solidFill>
                  <a:srgbClr val="262626"/>
                </a:solidFill>
                <a:latin typeface="Arial"/>
              </a:rPr>
              <a:t>GPT-4.1</a:t>
            </a:r>
            <a:endParaRPr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sr-Latn-RS" sz="2000" b="0" strike="noStrike" spc="-1" dirty="0">
                <a:solidFill>
                  <a:srgbClr val="262626"/>
                </a:solidFill>
                <a:latin typeface="Arial"/>
              </a:rPr>
              <a:t>Doprinosi rešenja</a:t>
            </a:r>
            <a:endParaRPr sz="2000" b="0" strike="noStrike" spc="-1" dirty="0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sr-Latn-RS" sz="2000" b="0" strike="noStrike" spc="-1" dirty="0">
                <a:solidFill>
                  <a:srgbClr val="262626"/>
                </a:solidFill>
                <a:latin typeface="Arial"/>
              </a:rPr>
              <a:t>Literatura</a:t>
            </a:r>
            <a:endParaRPr sz="2000" b="0" strike="noStrike" spc="-1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207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82" name="Freeform: Shape 2078"/>
          <p:cNvSpPr/>
          <p:nvPr/>
        </p:nvSpPr>
        <p:spPr>
          <a:xfrm>
            <a:off x="0" y="0"/>
            <a:ext cx="5653080" cy="685764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83" name="TextBox 6"/>
          <p:cNvSpPr/>
          <p:nvPr/>
        </p:nvSpPr>
        <p:spPr>
          <a:xfrm>
            <a:off x="258840" y="2411640"/>
            <a:ext cx="5135400" cy="390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1"/>
              </a:spcAft>
              <a:buNone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mstojanovic5623m@raf.rs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  <a:buNone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  <a:buNone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  <a:buNone/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  <a:buNone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mdjokicpetrovic@raf.rs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  <a:buNone/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184" name="Picture 4" descr="Serbian, Croatian Hvala - Heart Shaped Word Cloud Thanks, on ..."/>
          <p:cNvPicPr/>
          <p:nvPr/>
        </p:nvPicPr>
        <p:blipFill>
          <a:blip r:embed="rId3"/>
          <a:srcRect b="9122"/>
          <a:stretch/>
        </p:blipFill>
        <p:spPr>
          <a:xfrm>
            <a:off x="5394240" y="649980"/>
            <a:ext cx="5733000" cy="5557680"/>
          </a:xfrm>
          <a:prstGeom prst="rect">
            <a:avLst/>
          </a:prstGeom>
          <a:ln w="0">
            <a:noFill/>
          </a:ln>
        </p:spPr>
      </p:pic>
      <p:sp>
        <p:nvSpPr>
          <p:cNvPr id="185" name="Rectangle 2"/>
          <p:cNvSpPr/>
          <p:nvPr/>
        </p:nvSpPr>
        <p:spPr>
          <a:xfrm>
            <a:off x="7032960" y="5965200"/>
            <a:ext cx="2979360" cy="33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r-Latn-RS" sz="1000" spc="-1" dirty="0">
                <a:solidFill>
                  <a:srgbClr val="AEAEAE"/>
                </a:solidFill>
                <a:latin typeface="Arial"/>
              </a:rPr>
              <a:t>Izvor slike: Google images</a:t>
            </a:r>
            <a:endParaRPr lang="en-US" sz="1000" spc="-1" dirty="0">
              <a:solidFill>
                <a:srgbClr val="AEAEA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1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99" name="Freeform: Shape 20"/>
          <p:cNvSpPr/>
          <p:nvPr/>
        </p:nvSpPr>
        <p:spPr>
          <a:xfrm>
            <a:off x="0" y="0"/>
            <a:ext cx="12191760" cy="2295000"/>
          </a:xfrm>
          <a:custGeom>
            <a:avLst/>
            <a:gdLst/>
            <a:ahLst/>
            <a:cxnLst/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36880" y="548640"/>
            <a:ext cx="9542880" cy="1188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r-Latn-RS" sz="4400" b="1" strike="noStrike" spc="-1">
                <a:solidFill>
                  <a:srgbClr val="262626"/>
                </a:solidFill>
                <a:latin typeface="Arial"/>
              </a:rPr>
              <a:t>AI Chatbot (Konverzacijski Agent)</a:t>
            </a:r>
            <a:endParaRPr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424520" y="2295360"/>
            <a:ext cx="9362880" cy="3675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sr-Latn-RS" sz="2000" b="1" strike="noStrike" spc="-1">
                <a:solidFill>
                  <a:srgbClr val="262626"/>
                </a:solidFill>
                <a:latin typeface="Arial"/>
              </a:rPr>
              <a:t>S</a:t>
            </a:r>
            <a:r>
              <a:rPr lang="en-GB" sz="2000" b="1" strike="noStrike" spc="-1">
                <a:solidFill>
                  <a:srgbClr val="262626"/>
                </a:solidFill>
                <a:latin typeface="Arial"/>
              </a:rPr>
              <a:t>oftverski program zasnovan na veštačkoj inteligenciji</a:t>
            </a:r>
            <a:r>
              <a:rPr lang="en-GB" sz="2000" b="0" strike="noStrike" spc="-1">
                <a:solidFill>
                  <a:srgbClr val="262626"/>
                </a:solidFill>
                <a:latin typeface="Arial"/>
              </a:rPr>
              <a:t> koji može da komunicira sa korisnicima putem teksta ili glasa, imitirajući prirodan ljudski razgovor.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sr-Latn-RS" sz="2000" b="0" strike="noStrike" spc="-1">
                <a:solidFill>
                  <a:srgbClr val="262626"/>
                </a:solidFill>
                <a:latin typeface="Arial"/>
              </a:rPr>
              <a:t>Ključne karakteristike: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262626"/>
                </a:solidFill>
                <a:latin typeface="Arial"/>
              </a:rPr>
              <a:t>Razumevanje jezika (Natural Language Processing)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262626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262626"/>
                </a:solidFill>
                <a:latin typeface="Arial"/>
              </a:rPr>
              <a:t>Generisanje odgovora</a:t>
            </a:r>
            <a:r>
              <a:rPr lang="sr-Latn-RS" sz="2000" b="0" strike="noStrike" spc="-1">
                <a:solidFill>
                  <a:srgbClr val="262626"/>
                </a:solidFill>
                <a:latin typeface="Arial"/>
              </a:rPr>
              <a:t> (Large Language Models)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262626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262626"/>
                </a:solidFill>
                <a:latin typeface="Arial"/>
              </a:rPr>
              <a:t>Primen</a:t>
            </a:r>
            <a:r>
              <a:rPr lang="sr-Latn-RS" sz="2000" b="0" strike="noStrike" spc="-1">
                <a:solidFill>
                  <a:srgbClr val="262626"/>
                </a:solidFill>
                <a:latin typeface="Arial"/>
              </a:rPr>
              <a:t>a (korisnička podrška, e-commerce, obrazovanje, ....)</a:t>
            </a:r>
            <a:endParaRPr sz="2000" b="0" strike="noStrike" spc="-1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sz="20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2" name="Freeform: Shape 22"/>
          <p:cNvSpPr/>
          <p:nvPr/>
        </p:nvSpPr>
        <p:spPr>
          <a:xfrm>
            <a:off x="2224440" y="5970960"/>
            <a:ext cx="9966960" cy="886680"/>
          </a:xfrm>
          <a:custGeom>
            <a:avLst/>
            <a:gdLst/>
            <a:ahLst/>
            <a:cxnLst/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"/>
          <p:cNvSpPr/>
          <p:nvPr/>
        </p:nvSpPr>
        <p:spPr>
          <a:xfrm>
            <a:off x="251160" y="-397291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04" name="Freeform: Shape 2"/>
          <p:cNvSpPr/>
          <p:nvPr/>
        </p:nvSpPr>
        <p:spPr>
          <a:xfrm>
            <a:off x="0" y="0"/>
            <a:ext cx="12191760" cy="2295000"/>
          </a:xfrm>
          <a:custGeom>
            <a:avLst/>
            <a:gdLst/>
            <a:ahLst/>
            <a:cxnLst/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43120" y="274320"/>
            <a:ext cx="9542880" cy="1188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r-Latn-RS" sz="4400" b="1" strike="noStrike" spc="-1">
                <a:solidFill>
                  <a:srgbClr val="262626"/>
                </a:solidFill>
                <a:latin typeface="Arial"/>
              </a:rPr>
              <a:t>Arhitektura</a:t>
            </a:r>
            <a:endParaRPr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6" name="Freeform: Shape 3"/>
          <p:cNvSpPr/>
          <p:nvPr/>
        </p:nvSpPr>
        <p:spPr>
          <a:xfrm>
            <a:off x="2224440" y="5970960"/>
            <a:ext cx="9966960" cy="886680"/>
          </a:xfrm>
          <a:custGeom>
            <a:avLst/>
            <a:gdLst/>
            <a:ahLst/>
            <a:cxnLst/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pic>
        <p:nvPicPr>
          <p:cNvPr id="107" name="Content Placeholder 3"/>
          <p:cNvPicPr/>
          <p:nvPr/>
        </p:nvPicPr>
        <p:blipFill>
          <a:blip r:embed="rId3"/>
          <a:srcRect l="898" t="2382"/>
          <a:stretch/>
        </p:blipFill>
        <p:spPr>
          <a:xfrm>
            <a:off x="2224440" y="1556640"/>
            <a:ext cx="6150240" cy="3834720"/>
          </a:xfrm>
          <a:prstGeom prst="rect">
            <a:avLst/>
          </a:prstGeom>
          <a:ln w="0">
            <a:noFill/>
          </a:ln>
        </p:spPr>
      </p:pic>
      <p:sp>
        <p:nvSpPr>
          <p:cNvPr id="108" name="TextBox 1"/>
          <p:cNvSpPr/>
          <p:nvPr/>
        </p:nvSpPr>
        <p:spPr>
          <a:xfrm>
            <a:off x="598320" y="1352520"/>
            <a:ext cx="2310120" cy="3986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r-Latn-RS" sz="2000" b="1" spc="-1" dirty="0">
                <a:solidFill>
                  <a:srgbClr val="5BB5A5"/>
                </a:solidFill>
                <a:latin typeface="Arial"/>
              </a:rPr>
              <a:t>Korisnički upit</a:t>
            </a:r>
            <a:endParaRPr lang="en-US" sz="2000" b="1" spc="-1" dirty="0">
              <a:solidFill>
                <a:srgbClr val="5BB5A5"/>
              </a:solidFill>
              <a:latin typeface="Arial"/>
            </a:endParaRPr>
          </a:p>
        </p:txBody>
      </p:sp>
      <p:sp>
        <p:nvSpPr>
          <p:cNvPr id="109" name="TextBox 2"/>
          <p:cNvSpPr/>
          <p:nvPr/>
        </p:nvSpPr>
        <p:spPr>
          <a:xfrm>
            <a:off x="8157240" y="3879828"/>
            <a:ext cx="2393752" cy="3986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sr-Latn-RS" sz="2000" b="1" spc="-1" dirty="0">
                <a:solidFill>
                  <a:srgbClr val="5BB5A5"/>
                </a:solidFill>
                <a:latin typeface="Arial"/>
              </a:rPr>
              <a:t>LLM odgovor</a:t>
            </a:r>
            <a:endParaRPr lang="en-US" sz="2000" b="1" spc="-1" dirty="0">
              <a:solidFill>
                <a:srgbClr val="5BB5A5"/>
              </a:solidFill>
              <a:latin typeface="Arial"/>
            </a:endParaRPr>
          </a:p>
        </p:txBody>
      </p:sp>
      <p:sp>
        <p:nvSpPr>
          <p:cNvPr id="110" name="TextBox 3"/>
          <p:cNvSpPr/>
          <p:nvPr/>
        </p:nvSpPr>
        <p:spPr>
          <a:xfrm>
            <a:off x="8143920" y="2295360"/>
            <a:ext cx="2393752" cy="3986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r-Latn-RS" sz="2000" b="1" strike="noStrike" spc="-1" dirty="0">
                <a:solidFill>
                  <a:srgbClr val="5BB5A5"/>
                </a:solidFill>
                <a:latin typeface="Arial"/>
              </a:rPr>
              <a:t>Llama-3.2/GPT-4.1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11" name="Rectangle 3"/>
          <p:cNvSpPr/>
          <p:nvPr/>
        </p:nvSpPr>
        <p:spPr>
          <a:xfrm>
            <a:off x="3866635" y="5462481"/>
            <a:ext cx="4867461" cy="336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r-Latn-RS" sz="1000" b="0" strike="noStrike" spc="-1" dirty="0">
                <a:solidFill>
                  <a:srgbClr val="AEAEAE"/>
                </a:solidFill>
                <a:latin typeface="Arial"/>
              </a:rPr>
              <a:t>Izvor: https://www.njuskalo.hr/image-xlsize/knjizevnost-ostalo/gluvi-barut-branko-copic-slika-183349675.jpg</a:t>
            </a:r>
            <a:endParaRPr lang="en-US" sz="1000" b="0" strike="noStrike" spc="-1" dirty="0">
              <a:latin typeface="Arial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4"/>
          <a:stretch/>
        </p:blipFill>
        <p:spPr>
          <a:xfrm>
            <a:off x="5256428" y="4147200"/>
            <a:ext cx="1668600" cy="93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wo brown alpacas">
            <a:extLst>
              <a:ext uri="{FF2B5EF4-FFF2-40B4-BE49-F238E27FC236}">
                <a16:creationId xmlns:a16="http://schemas.microsoft.com/office/drawing/2014/main" id="{E2750037-D468-CD66-7F0B-37B30F45A2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5708" b="10023"/>
          <a:stretch>
            <a:fillRect/>
          </a:stretch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B54C57-E4E2-5D19-646F-99847972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spc="-1">
                <a:solidFill>
                  <a:srgbClr val="FFFFFF"/>
                </a:solidFill>
              </a:rPr>
              <a:t>Llama-3.2</a:t>
            </a:r>
            <a:endParaRPr lang="en-US" sz="8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47B77-6E8B-869A-C67B-53C117F60F9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Lokalno</a:t>
            </a: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rešenje</a:t>
            </a: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2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14" name="Rectangle 4"/>
          <p:cNvSpPr/>
          <p:nvPr/>
        </p:nvSpPr>
        <p:spPr>
          <a:xfrm rot="5400000" flipH="1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104862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15" name="Rectangle 5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156082">
                  <a:alpha val="50196"/>
                </a:srgbClr>
              </a:gs>
              <a:gs pos="100000">
                <a:srgbClr val="0B3041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16" name="Rectangle 8"/>
          <p:cNvSpPr/>
          <p:nvPr/>
        </p:nvSpPr>
        <p:spPr>
          <a:xfrm rot="16200000" flipH="1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156082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17" name="Freeform: Shape 4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46B1E1">
                  <a:alpha val="0"/>
                </a:srgbClr>
              </a:gs>
              <a:gs pos="100000">
                <a:srgbClr val="104862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18" name="Rectangle 9"/>
          <p:cNvSpPr/>
          <p:nvPr/>
        </p:nvSpPr>
        <p:spPr>
          <a:xfrm>
            <a:off x="0" y="3385800"/>
            <a:ext cx="12191760" cy="2788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buNone/>
            </a:pPr>
            <a:r>
              <a:rPr lang="sr-Latn-RS" sz="4000" b="0" strike="noStrike" spc="-1" dirty="0">
                <a:solidFill>
                  <a:srgbClr val="000000"/>
                </a:solidFill>
                <a:latin typeface="Aptos"/>
              </a:rPr>
              <a:t>Korisnički</a:t>
            </a:r>
            <a:r>
              <a:rPr sz="4000" b="0" strike="noStrike" spc="-1" dirty="0">
                <a:solidFill>
                  <a:srgbClr val="000000"/>
                </a:solidFill>
                <a:latin typeface="Aptos"/>
              </a:rPr>
              <a:t> </a:t>
            </a:r>
            <a:r>
              <a:rPr sz="4000" b="0" strike="noStrike" spc="-1" dirty="0" err="1">
                <a:solidFill>
                  <a:srgbClr val="000000"/>
                </a:solidFill>
                <a:latin typeface="Aptos"/>
              </a:rPr>
              <a:t>upit</a:t>
            </a:r>
            <a:endParaRPr sz="4000" b="0" strike="noStrike" spc="-1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Reci mi nešto o sebi, Španac.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22" name="Rectangle 11"/>
          <p:cNvSpPr/>
          <p:nvPr/>
        </p:nvSpPr>
        <p:spPr>
          <a:xfrm rot="5400000" flipH="1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104862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23" name="Rectangle 12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156082">
                  <a:alpha val="50196"/>
                </a:srgbClr>
              </a:gs>
              <a:gs pos="100000">
                <a:srgbClr val="0B3041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24" name="Rectangle 13"/>
          <p:cNvSpPr/>
          <p:nvPr/>
        </p:nvSpPr>
        <p:spPr>
          <a:xfrm rot="16200000" flipH="1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156082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25" name="Freeform: Shape 1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46B1E1">
                  <a:alpha val="0"/>
                </a:srgbClr>
              </a:gs>
              <a:gs pos="100000">
                <a:srgbClr val="104862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26" name="Rectangle 14"/>
          <p:cNvSpPr/>
          <p:nvPr/>
        </p:nvSpPr>
        <p:spPr>
          <a:xfrm>
            <a:off x="0" y="3385800"/>
            <a:ext cx="12191760" cy="2788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buNone/>
            </a:pPr>
            <a:r>
              <a:rPr sz="4000" b="0" strike="noStrike" spc="-1">
                <a:solidFill>
                  <a:srgbClr val="000000"/>
                </a:solidFill>
                <a:latin typeface="Aptos"/>
              </a:rPr>
              <a:t>Španac</a:t>
            </a: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Savjeti, svetovnik! Mi su bili dvije bratove, i jedan od njih bio je španac. On je bio najbolji kamenjar i najdužim bratom u našoj obitelji. Njegova je moja stara sestra, i on je bio najbolji prijatelj. On je bio i najbolji kamenjar, jer je bio najdužim bratom i najboljim prijateljem u našoj obitelji.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30" name="Rectangle 16"/>
          <p:cNvSpPr/>
          <p:nvPr/>
        </p:nvSpPr>
        <p:spPr>
          <a:xfrm rot="5400000" flipH="1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104862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31" name="Rectangle 17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156082">
                  <a:alpha val="50196"/>
                </a:srgbClr>
              </a:gs>
              <a:gs pos="100000">
                <a:srgbClr val="0B3041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32" name="Rectangle 19"/>
          <p:cNvSpPr/>
          <p:nvPr/>
        </p:nvSpPr>
        <p:spPr>
          <a:xfrm rot="16200000" flipH="1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156082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33" name="Freeform: Shape 5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46B1E1">
                  <a:alpha val="0"/>
                </a:srgbClr>
              </a:gs>
              <a:gs pos="100000">
                <a:srgbClr val="104862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34" name="Rectangle 21"/>
          <p:cNvSpPr/>
          <p:nvPr/>
        </p:nvSpPr>
        <p:spPr>
          <a:xfrm>
            <a:off x="0" y="3385800"/>
            <a:ext cx="12191760" cy="2788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buNone/>
            </a:pPr>
            <a:r>
              <a:rPr sz="4000" b="0" strike="noStrike" spc="-1">
                <a:solidFill>
                  <a:srgbClr val="000000"/>
                </a:solidFill>
                <a:latin typeface="Aptos"/>
              </a:rPr>
              <a:t>Radekić</a:t>
            </a: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1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To je dobro, da sam uključio detalaciju o dvije bratove i njihovom ponašanju. Ovaj dio stila je odlučno zaštitni, koji se izvršava kad se govori o svetu i njegovim ponašanju, a ne kad se govori o ljudima.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Također, ovaj dio stila je uključio detalaciju o moj stari sestri, koja je bio španac i najbolji kamenjar u našoj obitelji. To je dobro, jer ovaj dio stila je uključio detalaciju o mojem ponašanju i svetu, koji su potencijalni potencijali za različite odgovore.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2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38" name="Rectangle 23"/>
          <p:cNvSpPr/>
          <p:nvPr/>
        </p:nvSpPr>
        <p:spPr>
          <a:xfrm rot="5400000" flipH="1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104862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39" name="Rectangle 24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156082">
                  <a:alpha val="50196"/>
                </a:srgbClr>
              </a:gs>
              <a:gs pos="100000">
                <a:srgbClr val="0B3041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40" name="Rectangle 25"/>
          <p:cNvSpPr/>
          <p:nvPr/>
        </p:nvSpPr>
        <p:spPr>
          <a:xfrm rot="16200000" flipH="1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156082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41" name="Freeform: Shape 6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cxn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46B1E1">
                  <a:alpha val="0"/>
                </a:srgbClr>
              </a:gs>
              <a:gs pos="100000">
                <a:srgbClr val="104862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42" name="Rectangle 27"/>
          <p:cNvSpPr/>
          <p:nvPr/>
        </p:nvSpPr>
        <p:spPr>
          <a:xfrm>
            <a:off x="0" y="3385800"/>
            <a:ext cx="12191760" cy="2788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>
              <a:buNone/>
            </a:pPr>
            <a:r>
              <a:rPr sz="4000" b="0" strike="noStrike" spc="-1">
                <a:solidFill>
                  <a:srgbClr val="000000"/>
                </a:solidFill>
                <a:latin typeface="Aptos"/>
              </a:rPr>
              <a:t>Španac</a:t>
            </a: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 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sz="2800" b="0" strike="noStrike" spc="-1">
                <a:solidFill>
                  <a:srgbClr val="000000"/>
                </a:solidFill>
                <a:latin typeface="Aptos"/>
              </a:rPr>
              <a:t>španac iz romane "Gluvi barut" Branka Ćopića.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</TotalTime>
  <Words>1023</Words>
  <Application>Microsoft Office PowerPoint</Application>
  <PresentationFormat>Widescreen</PresentationFormat>
  <Paragraphs>115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Agenda</vt:lpstr>
      <vt:lpstr>AI Chatbot (Konverzacijski Agent)</vt:lpstr>
      <vt:lpstr>Arhitektura</vt:lpstr>
      <vt:lpstr>Llama-3.2</vt:lpstr>
      <vt:lpstr>Korisnički upit</vt:lpstr>
      <vt:lpstr>Španac</vt:lpstr>
      <vt:lpstr>Radekić</vt:lpstr>
      <vt:lpstr>Španac</vt:lpstr>
      <vt:lpstr>Radekić</vt:lpstr>
      <vt:lpstr>Španac</vt:lpstr>
      <vt:lpstr>Radekić</vt:lpstr>
      <vt:lpstr>GPT-4.1</vt:lpstr>
      <vt:lpstr>PowerPoint Presentation</vt:lpstr>
      <vt:lpstr>PowerPoint Presentation</vt:lpstr>
      <vt:lpstr>PowerPoint Presentation</vt:lpstr>
      <vt:lpstr>PowerPoint Presentation</vt:lpstr>
      <vt:lpstr>Zaključak</vt:lpstr>
      <vt:lpstr>Literatura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Danko Petrovic</dc:creator>
  <dc:description/>
  <cp:lastModifiedBy>Danko Petrovic</cp:lastModifiedBy>
  <cp:revision>169</cp:revision>
  <dcterms:created xsi:type="dcterms:W3CDTF">2025-07-29T10:00:57Z</dcterms:created>
  <dcterms:modified xsi:type="dcterms:W3CDTF">2026-05-27T17:24:42Z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16</vt:i4>
  </property>
  <property fmtid="{D5CDD505-2E9C-101B-9397-08002B2CF9AE}" pid="3" name="PresentationFormat">
    <vt:lpwstr>Widescreen</vt:lpwstr>
  </property>
  <property fmtid="{D5CDD505-2E9C-101B-9397-08002B2CF9AE}" pid="4" name="Slides">
    <vt:i4>16</vt:i4>
  </property>
</Properties>
</file>