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7" r:id="rId9"/>
    <p:sldId id="288" r:id="rId10"/>
    <p:sldId id="265" r:id="rId11"/>
    <p:sldId id="266" r:id="rId12"/>
    <p:sldId id="277" r:id="rId13"/>
    <p:sldId id="276" r:id="rId14"/>
    <p:sldId id="267" r:id="rId15"/>
    <p:sldId id="268" r:id="rId16"/>
    <p:sldId id="269" r:id="rId17"/>
    <p:sldId id="270" r:id="rId18"/>
    <p:sldId id="293" r:id="rId19"/>
    <p:sldId id="273" r:id="rId20"/>
    <p:sldId id="279" r:id="rId21"/>
    <p:sldId id="274" r:id="rId22"/>
    <p:sldId id="292" r:id="rId23"/>
    <p:sldId id="281" r:id="rId24"/>
    <p:sldId id="282" r:id="rId25"/>
    <p:sldId id="283" r:id="rId26"/>
    <p:sldId id="284" r:id="rId27"/>
    <p:sldId id="285" r:id="rId28"/>
    <p:sldId id="275" r:id="rId29"/>
    <p:sldId id="286" r:id="rId30"/>
    <p:sldId id="290" r:id="rId31"/>
    <p:sldId id="291" r:id="rId32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479" autoAdjust="0"/>
  </p:normalViewPr>
  <p:slideViewPr>
    <p:cSldViewPr snapToGrid="0">
      <p:cViewPr varScale="1">
        <p:scale>
          <a:sx n="78" d="100"/>
          <a:sy n="78" d="100"/>
        </p:scale>
        <p:origin x="17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EAC73-106E-4865-A9E0-5DD318DE7FA5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3D193-2653-4A3A-95C8-07AB76AC8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34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63D193-2653-4A3A-95C8-07AB76AC87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930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ctr" defTabSz="914400">
              <a:lnSpc>
                <a:spcPct val="90000"/>
              </a:lnSpc>
              <a:buNone/>
              <a:defRPr lang="en-GB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ctr" defTabSz="914400">
              <a:lnSpc>
                <a:spcPct val="90000"/>
              </a:lnSpc>
              <a:buNone/>
            </a:pPr>
            <a:r>
              <a:rPr lang="en-GB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60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CE0FB5D-8FC4-43BA-870F-B7FBBF1831BA}" type="slidenum">
              <a: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  <a:lvl6pPr lvl="5" algn="l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6pPr>
            <a:lvl7pPr lvl="6" algn="l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7pPr>
          </a:lstStyle>
          <a:p>
            <a:pPr marL="432000" indent="-324000" algn="l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864000" lvl="1" indent="-324000" algn="l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296000" lvl="2" indent="-288000" algn="l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728000" lvl="3" indent="-216000" algn="l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160000" lvl="4" indent="-216000" algn="l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592000" lvl="5" indent="-216000" algn="l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3024000" lvl="6" indent="-216000" algn="l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GB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GB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GB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GB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GB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GB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3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246CE63-2BC0-4DE8-8EC2-31667DB7D201}" type="slidenum">
              <a: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GB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GB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l" defTabSz="457200">
              <a:lnSpc>
                <a:spcPct val="100000"/>
              </a:lnSpc>
              <a:buNone/>
              <a:tabLst>
                <a:tab pos="0" algn="l"/>
              </a:tabLst>
              <a:defRPr lang="en-GB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icon to add picture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GB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GB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9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39594C2-CBE4-4C20-BE91-66284CE2F450}" type="slidenum">
              <a: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GB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GB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CABD8C2-4A81-412D-8F02-7F6AA9227614}" type="slidenum">
              <a: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GB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GB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4C46083-AB97-4DEB-90E7-3E7828CF5B97}" type="slidenum">
              <a: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GB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GB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0A61F23-5D08-401D-BA40-5AD807ADC349}" type="slidenum">
              <a: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GB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GB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60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GB" sz="2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GB" sz="2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>
                  <a:tint val="75000"/>
                </a:schemeClr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A77B920-E2F9-42C4-A9EF-89AD559F0BC8}" type="slidenum">
              <a: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GB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GB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A1C90F8-585B-44C4-B7B6-8F751517D0A3}" type="slidenum">
              <a: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GB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GB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GB" sz="24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GB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GB" sz="24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GB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GB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GB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GB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0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8A62777-992E-44F2-99E5-6CCB0A45C82F}" type="slidenum">
              <a: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GB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GB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9A0B0E4-8338-435E-818C-538B2EDCB0D7}" type="slidenum">
              <a: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D4EE302-1C3D-4828-BDAE-27C5DA5E31A7}" type="slidenum">
              <a:rPr lang="sr-Latn-R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523880" y="569880"/>
            <a:ext cx="9143640" cy="2491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0000"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sr-RS" sz="40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Наташа Ајџановић</a:t>
            </a:r>
            <a:r>
              <a:rPr lang="sr-Latn-RS" sz="40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lang="sr-Latn-RS" sz="4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(</a:t>
            </a:r>
            <a:r>
              <a:rPr lang="sr-BA" sz="4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Нови Сад</a:t>
            </a:r>
            <a:r>
              <a:rPr lang="sr-Latn-RS" sz="4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)</a:t>
            </a:r>
            <a:r>
              <a:rPr lang="sr-RS" sz="40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br>
              <a:rPr sz="4000" dirty="0"/>
            </a:br>
            <a:r>
              <a:rPr lang="sr-Cyrl-RS" sz="40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Милан</a:t>
            </a:r>
            <a:r>
              <a:rPr lang="sr-RS" sz="40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 Ајџановић </a:t>
            </a:r>
            <a:r>
              <a:rPr lang="sr-Latn-RS" sz="4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(</a:t>
            </a:r>
            <a:r>
              <a:rPr lang="sr-BA" sz="4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Нови Сад</a:t>
            </a:r>
            <a:r>
              <a:rPr lang="sr-Latn-RS" sz="4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)</a:t>
            </a:r>
            <a:r>
              <a:rPr lang="sr-RS" sz="40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br>
              <a:rPr sz="3600" dirty="0"/>
            </a:br>
            <a:br>
              <a:rPr sz="3600" dirty="0"/>
            </a:br>
            <a:r>
              <a:rPr lang="sr-BA" sz="18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Одсек за славистику, Филозофски факултет, Нови Сад</a:t>
            </a:r>
            <a:br>
              <a:rPr lang="sr-Cyrl-RS" sz="18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</a:br>
            <a:r>
              <a:rPr lang="sr-BA" sz="18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Одсек за </a:t>
            </a:r>
            <a:r>
              <a:rPr lang="sr-Cyrl-RS" sz="18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српски језик и лингвистику</a:t>
            </a:r>
            <a:r>
              <a:rPr lang="sr-BA" sz="18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, Филозофски факултет, Нови Сад</a:t>
            </a:r>
            <a:br>
              <a:rPr sz="1800" dirty="0"/>
            </a:br>
            <a:br>
              <a:rPr sz="1800" dirty="0"/>
            </a:br>
            <a:r>
              <a:rPr lang="en-US" sz="16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najdzanovic@ff.uns.ac.rs</a:t>
            </a:r>
            <a:br>
              <a:rPr sz="1600" dirty="0"/>
            </a:br>
            <a:r>
              <a:rPr lang="en-US" sz="16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ajdzanovic@ff.uns.ac.rs</a:t>
            </a:r>
            <a:br>
              <a:rPr sz="1600" dirty="0"/>
            </a:br>
            <a:br>
              <a:rPr sz="1600" dirty="0"/>
            </a:br>
            <a:endParaRPr lang="en-US" sz="1600" b="0" u="none" strike="noStrike" dirty="0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1523880" y="2889000"/>
            <a:ext cx="9143640" cy="3683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85000" lnSpcReduction="19999"/>
          </a:bodyPr>
          <a:lstStyle/>
          <a:p>
            <a:pPr marL="0" marR="0" indent="270510" algn="ctr">
              <a:spcBef>
                <a:spcPts val="0"/>
              </a:spcBef>
              <a:spcAft>
                <a:spcPts val="0"/>
              </a:spcAft>
            </a:pPr>
            <a:r>
              <a:rPr lang="sr-Latn-CS" sz="56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Зна ли вештачка интелигенција шта је ’гдјегодарце’?</a:t>
            </a:r>
            <a:endParaRPr lang="sr-Cyrl-RS" sz="5600" b="1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marR="0" indent="270510" algn="ctr">
              <a:spcBef>
                <a:spcPts val="0"/>
              </a:spcBef>
              <a:spcAft>
                <a:spcPts val="0"/>
              </a:spcAft>
            </a:pPr>
            <a:endParaRPr lang="sr-Cyrl-RS" sz="5600" b="1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marR="0" indent="270510" algn="ctr">
              <a:spcBef>
                <a:spcPts val="0"/>
              </a:spcBef>
              <a:spcAft>
                <a:spcPts val="0"/>
              </a:spcAft>
            </a:pPr>
            <a:endParaRPr lang="en-US" sz="56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3100" b="1" u="none" strike="noStrike" dirty="0">
                <a:solidFill>
                  <a:schemeClr val="dk1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</a:rPr>
              <a:t>Експлозивни „Глуви барут“ (1957) Бранка Ћопића </a:t>
            </a:r>
            <a:r>
              <a:rPr lang="sr-Cyrl-RS" sz="2800" b="1" u="none" strike="noStrike" dirty="0">
                <a:solidFill>
                  <a:schemeClr val="dk1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</a:rPr>
              <a:t>Грац</a:t>
            </a:r>
            <a:r>
              <a:rPr lang="en-US" sz="2800" b="1" u="none" strike="noStrike" dirty="0">
                <a:solidFill>
                  <a:schemeClr val="dk1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800" b="1" u="none" strike="noStrike" dirty="0">
                <a:solidFill>
                  <a:schemeClr val="dk1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</a:rPr>
              <a:t> 28–30. 5. 2026.</a:t>
            </a:r>
            <a:endParaRPr lang="sr-Latn-RS" sz="2800" b="0" u="none" strike="noStrike" dirty="0">
              <a:solidFill>
                <a:schemeClr val="dk1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sr-Latn-RS" sz="1600" b="0" u="none" strike="noStrike" dirty="0">
              <a:solidFill>
                <a:schemeClr val="dk1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456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838080" y="1550020"/>
            <a:ext cx="10515240" cy="46265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285750" indent="-285750" algn="just" defTabSz="9144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Ипак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када су у питању преводи на руски датих именичких деминутива, ситуација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је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унеколико занимљивија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наспрам 21 изворног деминутива дају </a:t>
            </a:r>
            <a:r>
              <a:rPr lang="sr-Cyrl-RS" sz="3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се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чак 63 различита преводна еквивалента.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Тиме се потврђује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пословично</a:t>
            </a:r>
            <a:r>
              <a:rPr lang="en-U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познат</a:t>
            </a:r>
            <a:r>
              <a:rPr lang="en-U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статус и разноврсност деминутива у руском језику у односу на српски.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285750" indent="-285750" algn="just" defTabSz="9144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838080" y="1497600"/>
            <a:ext cx="10515240" cy="4679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C21978A-C583-472D-B4B5-B6BCE017D6C7}" type="slidenum">
              <a:t>11</a:t>
            </a:fld>
            <a:endParaRPr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00A8BAE-A33A-4AE4-A94F-19D3594A0C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371425"/>
              </p:ext>
            </p:extLst>
          </p:nvPr>
        </p:nvGraphicFramePr>
        <p:xfrm>
          <a:off x="65314" y="0"/>
          <a:ext cx="12067213" cy="6935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1024">
                  <a:extLst>
                    <a:ext uri="{9D8B030D-6E8A-4147-A177-3AD203B41FA5}">
                      <a16:colId xmlns:a16="http://schemas.microsoft.com/office/drawing/2014/main" val="769273034"/>
                    </a:ext>
                  </a:extLst>
                </a:gridCol>
                <a:gridCol w="2321941">
                  <a:extLst>
                    <a:ext uri="{9D8B030D-6E8A-4147-A177-3AD203B41FA5}">
                      <a16:colId xmlns:a16="http://schemas.microsoft.com/office/drawing/2014/main" val="3058098937"/>
                    </a:ext>
                  </a:extLst>
                </a:gridCol>
                <a:gridCol w="2277381">
                  <a:extLst>
                    <a:ext uri="{9D8B030D-6E8A-4147-A177-3AD203B41FA5}">
                      <a16:colId xmlns:a16="http://schemas.microsoft.com/office/drawing/2014/main" val="459639191"/>
                    </a:ext>
                  </a:extLst>
                </a:gridCol>
                <a:gridCol w="2831876">
                  <a:extLst>
                    <a:ext uri="{9D8B030D-6E8A-4147-A177-3AD203B41FA5}">
                      <a16:colId xmlns:a16="http://schemas.microsoft.com/office/drawing/2014/main" val="1715003738"/>
                    </a:ext>
                  </a:extLst>
                </a:gridCol>
                <a:gridCol w="2724991">
                  <a:extLst>
                    <a:ext uri="{9D8B030D-6E8A-4147-A177-3AD203B41FA5}">
                      <a16:colId xmlns:a16="http://schemas.microsoft.com/office/drawing/2014/main" val="3867801392"/>
                    </a:ext>
                  </a:extLst>
                </a:gridCol>
              </a:tblGrid>
              <a:tr h="46261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Дериват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ChatGPT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Gemini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Grok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Deepseek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1965712969"/>
                  </a:ext>
                </a:extLst>
              </a:tr>
              <a:tr h="778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браћица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братишка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братец, братишка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братик / браток / братец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братишка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3426654661"/>
                  </a:ext>
                </a:extLst>
              </a:tr>
              <a:tr h="10940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госпођица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барышня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барышня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барышня / госпожица / девица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барышня / девушка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3426125583"/>
                  </a:ext>
                </a:extLst>
              </a:tr>
              <a:tr h="10940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госпојица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городская барышня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барышня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барышенька / госпоженька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барышня / городская девушка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2318609179"/>
                  </a:ext>
                </a:extLst>
              </a:tr>
              <a:tr h="10940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дјетић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мальчонка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паренек, молодец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мальчонка / парнишка / ребёночек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мальчонка / паренек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211173694"/>
                  </a:ext>
                </a:extLst>
              </a:tr>
              <a:tr h="778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дјечарац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мальчишка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мальчишка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мальчишка / паренёк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мальчуган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3640697652"/>
                  </a:ext>
                </a:extLst>
              </a:tr>
              <a:tr h="778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дјечица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детишки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детки, детишки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детишки / ребятишки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детишки / детки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2461480981"/>
                  </a:ext>
                </a:extLst>
              </a:tr>
              <a:tr h="778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ђаче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ученик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ученик, школяр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ученичок / школьник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школяр / ученик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46325004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838080" y="1497600"/>
            <a:ext cx="10515240" cy="4679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C21978A-C583-472D-B4B5-B6BCE017D6C7}" type="slidenum">
              <a:t>12</a:t>
            </a:fld>
            <a:endParaRPr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00A8BAE-A33A-4AE4-A94F-19D3594A0C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582527"/>
              </p:ext>
            </p:extLst>
          </p:nvPr>
        </p:nvGraphicFramePr>
        <p:xfrm>
          <a:off x="0" y="0"/>
          <a:ext cx="12192001" cy="69233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1736">
                  <a:extLst>
                    <a:ext uri="{9D8B030D-6E8A-4147-A177-3AD203B41FA5}">
                      <a16:colId xmlns:a16="http://schemas.microsoft.com/office/drawing/2014/main" val="769273034"/>
                    </a:ext>
                  </a:extLst>
                </a:gridCol>
                <a:gridCol w="2359255">
                  <a:extLst>
                    <a:ext uri="{9D8B030D-6E8A-4147-A177-3AD203B41FA5}">
                      <a16:colId xmlns:a16="http://schemas.microsoft.com/office/drawing/2014/main" val="3058098937"/>
                    </a:ext>
                  </a:extLst>
                </a:gridCol>
                <a:gridCol w="2313981">
                  <a:extLst>
                    <a:ext uri="{9D8B030D-6E8A-4147-A177-3AD203B41FA5}">
                      <a16:colId xmlns:a16="http://schemas.microsoft.com/office/drawing/2014/main" val="459639191"/>
                    </a:ext>
                  </a:extLst>
                </a:gridCol>
                <a:gridCol w="2877385">
                  <a:extLst>
                    <a:ext uri="{9D8B030D-6E8A-4147-A177-3AD203B41FA5}">
                      <a16:colId xmlns:a16="http://schemas.microsoft.com/office/drawing/2014/main" val="1715003738"/>
                    </a:ext>
                  </a:extLst>
                </a:gridCol>
                <a:gridCol w="2699644">
                  <a:extLst>
                    <a:ext uri="{9D8B030D-6E8A-4147-A177-3AD203B41FA5}">
                      <a16:colId xmlns:a16="http://schemas.microsoft.com/office/drawing/2014/main" val="3867801392"/>
                    </a:ext>
                  </a:extLst>
                </a:gridCol>
              </a:tblGrid>
              <a:tr h="5513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Дериват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ChatGPT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Gemini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Grok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Deepseek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1965712969"/>
                  </a:ext>
                </a:extLst>
              </a:tr>
              <a:tr h="10538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ђачић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ученичок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ученичок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мальчишка-ученик / школьничек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школярик / ученичок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2118874664"/>
                  </a:ext>
                </a:extLst>
              </a:tr>
              <a:tr h="10538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зеричак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крупица / толика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крошка, капелька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чуточка / самая малость / капельку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чуточка / самая малость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1656638972"/>
                  </a:ext>
                </a:extLst>
              </a:tr>
              <a:tr h="551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јањешце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ягнёнок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ягненочек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ягнёночек / овечка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ягненочек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834062505"/>
                  </a:ext>
                </a:extLst>
              </a:tr>
              <a:tr h="10538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Јовец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Йовец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Йовец (уменьш.)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Йовчик / Йовец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Йовец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1373551015"/>
                  </a:ext>
                </a:extLst>
              </a:tr>
              <a:tr h="551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коњић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лошадка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лошадка, конёк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конёк / лошадка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лошадка / конек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771067374"/>
                  </a:ext>
                </a:extLst>
              </a:tr>
              <a:tr h="10538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коњче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лошадёнка, конёк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лошадка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конёчек / лошадёнка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конек / лошадка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1964304621"/>
                  </a:ext>
                </a:extLst>
              </a:tr>
              <a:tr h="10538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курвица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шлюшка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шлюшка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шлюшка / курвочка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шлюшка / потаскушка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3819925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7253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838080" y="1497600"/>
            <a:ext cx="10515240" cy="4679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C21978A-C583-472D-B4B5-B6BCE017D6C7}" type="slidenum">
              <a:t>13</a:t>
            </a:fld>
            <a:endParaRPr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00A8BAE-A33A-4AE4-A94F-19D3594A0C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851863"/>
              </p:ext>
            </p:extLst>
          </p:nvPr>
        </p:nvGraphicFramePr>
        <p:xfrm>
          <a:off x="0" y="0"/>
          <a:ext cx="12192001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1736">
                  <a:extLst>
                    <a:ext uri="{9D8B030D-6E8A-4147-A177-3AD203B41FA5}">
                      <a16:colId xmlns:a16="http://schemas.microsoft.com/office/drawing/2014/main" val="769273034"/>
                    </a:ext>
                  </a:extLst>
                </a:gridCol>
                <a:gridCol w="2359255">
                  <a:extLst>
                    <a:ext uri="{9D8B030D-6E8A-4147-A177-3AD203B41FA5}">
                      <a16:colId xmlns:a16="http://schemas.microsoft.com/office/drawing/2014/main" val="3058098937"/>
                    </a:ext>
                  </a:extLst>
                </a:gridCol>
                <a:gridCol w="2322833">
                  <a:extLst>
                    <a:ext uri="{9D8B030D-6E8A-4147-A177-3AD203B41FA5}">
                      <a16:colId xmlns:a16="http://schemas.microsoft.com/office/drawing/2014/main" val="459639191"/>
                    </a:ext>
                  </a:extLst>
                </a:gridCol>
                <a:gridCol w="2868533">
                  <a:extLst>
                    <a:ext uri="{9D8B030D-6E8A-4147-A177-3AD203B41FA5}">
                      <a16:colId xmlns:a16="http://schemas.microsoft.com/office/drawing/2014/main" val="1715003738"/>
                    </a:ext>
                  </a:extLst>
                </a:gridCol>
                <a:gridCol w="2699644">
                  <a:extLst>
                    <a:ext uri="{9D8B030D-6E8A-4147-A177-3AD203B41FA5}">
                      <a16:colId xmlns:a16="http://schemas.microsoft.com/office/drawing/2014/main" val="3867801392"/>
                    </a:ext>
                  </a:extLst>
                </a:gridCol>
              </a:tblGrid>
              <a:tr h="5091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Дериват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ChatGPT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Gemini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Grok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Deepseek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1965712969"/>
                  </a:ext>
                </a:extLst>
              </a:tr>
              <a:tr h="97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кућерак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домишко / домишка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домишко, лачужка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домишко / избёнка / хибарка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домишко / хибарка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172182481"/>
                  </a:ext>
                </a:extLst>
              </a:tr>
              <a:tr h="5091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кућица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домик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домик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домик / избушка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домик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2615977035"/>
                  </a:ext>
                </a:extLst>
              </a:tr>
              <a:tr h="97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Милошић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Милошич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Милошич (фам.)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Милошичек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Милошич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867694681"/>
                  </a:ext>
                </a:extLst>
              </a:tr>
              <a:tr h="97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путељак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тропинка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тропинка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тропинка / дорожка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тропинка / дорожка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1298612831"/>
                  </a:ext>
                </a:extLst>
              </a:tr>
              <a:tr h="97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путић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дорожка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дорожка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тропинка / дорожка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тропка / дорожка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3300730021"/>
                  </a:ext>
                </a:extLst>
              </a:tr>
              <a:tr h="97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собица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комнатка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комнатка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комнатка / комнатушка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комнатка / светелка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3738892507"/>
                  </a:ext>
                </a:extLst>
              </a:tr>
              <a:tr h="973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собичак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комнатушка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комнатушка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комнатёнка / каморка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комнатушка / каморка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6911" marR="26911" marT="17730" marB="17730" anchor="ctr"/>
                </a:tc>
                <a:extLst>
                  <a:ext uri="{0D108BD9-81ED-4DB2-BD59-A6C34878D82A}">
                    <a16:rowId xmlns:a16="http://schemas.microsoft.com/office/drawing/2014/main" val="1238954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05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63333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 dirty="0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838080" y="1156996"/>
            <a:ext cx="10515240" cy="5564204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ако је четботовима уз сваки дериват дат и контекст у ком је он забележен, наспрам једног деминутива као преводни еквиваленти код једног истог четбота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често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стоје два или, у пет наврата, чак три различита преводна еквивалента. 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Виде се и јасне разлике међу четботовима: док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Grok</a:t>
            </a:r>
            <a:r>
              <a:rPr lang="sr-Cyrl-R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један преводни еквивалент даје тек по изузетку, 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ChatGPT </a:t>
            </a:r>
            <a:r>
              <a:rPr lang="sr-Cyrl-RS" sz="32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 чини 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свега четири случаја. </a:t>
            </a:r>
            <a:endParaRPr lang="sr-Cyrl-RS" sz="3200" dirty="0">
              <a:solidFill>
                <a:srgbClr val="1F1F1F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indent="-228600" algn="just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r-Cyrl-RS" sz="3200" b="0" u="none" strike="noStrike" dirty="0">
                <a:solidFill>
                  <a:srgbClr val="1F1F1F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Обједињавањем грађе 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лакше се примећују </a:t>
            </a:r>
            <a:r>
              <a:rPr lang="sr-Cyrl-R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неке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занимљивости</a:t>
            </a:r>
            <a:r>
              <a:rPr lang="sr-Cyrl-RS" sz="32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sr-Cyrl-RS" sz="3200" dirty="0">
              <a:solidFill>
                <a:srgbClr val="1F1F1F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14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33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838080" y="289249"/>
            <a:ext cx="10515240" cy="6316824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браћица 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[= братец, братик, братишка, браток],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госпођица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барышня, госпожица, девица, девушка],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госпојица 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[= барышенька, барышня, городская барышня, городская девушка, госпоженька],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дјетић 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[= мальчонка, молодец, паренек, парнишка, ребёночек],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дјечарац 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[= мальчишка, паренёк, мальчуган],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дјечица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детишки, детки, ребятишки],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ђаче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ученик, ученичок, школьник, школяр],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ђачић 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[= мальчишка-ученик, ученичок, школьничек, школярик],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зеричак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капелька, крошка, крупица, самая малость, толика, чуточка],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јањешце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овечка, ягнёнок, ягненочек],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Јовец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Йовец, Йовчик],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коњић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конёк, лошадка],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коњче 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[= конёк, конёчек, лошадёнка, лошадка],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курвица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курвочка, потаскушка, шлюшка],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кућерак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домишко, избёнка, лачужка, хибарка],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кућица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домик, избушка],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Милошић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Милошич, Милошичек],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путељак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дорожка, тропинка],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путић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дорожка, тропинка, тропка],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собица 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[= комнатка, комнатушка, светелка], </a:t>
            </a:r>
            <a:r>
              <a:rPr lang="sr-Latn-CS" sz="27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собичак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[= каморка, комнатёнка, комнатушка]</a:t>
            </a:r>
            <a:r>
              <a:rPr lang="sr-Cyrl-R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sr-Latn-CS" sz="27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7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15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456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838080" y="1605776"/>
            <a:ext cx="10515240" cy="512874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0" marR="0" algn="just" hangingPunct="0">
              <a:spcBef>
                <a:spcPts val="0"/>
              </a:spcBef>
              <a:spcAft>
                <a:spcPts val="0"/>
              </a:spcAft>
            </a:pPr>
            <a:r>
              <a:rPr lang="sr-Cyrl-R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sr-Cyrl-R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ословце ниједан деминутив наспрам себе нема само један еквивалент</a:t>
            </a:r>
            <a:r>
              <a:rPr lang="sr-Cyrl-R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marR="0" algn="just" hangingPunct="0">
              <a:spcBef>
                <a:spcPts val="0"/>
              </a:spcBef>
              <a:spcAft>
                <a:spcPts val="0"/>
              </a:spcAft>
            </a:pPr>
            <a:r>
              <a:rPr lang="sr-Cyrl-RS" sz="32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</a:t>
            </a:r>
            <a:r>
              <a:rPr lang="sr-Cyrl-R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еретко се наспрам творбених дублета даје неједнак број преводних еквивалената, за шта је можда најбољи пример пар </a:t>
            </a:r>
            <a:r>
              <a:rPr lang="sr-Latn-CS" sz="32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коњић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</a:t>
            </a:r>
            <a:r>
              <a:rPr lang="sr-Latn-CS" sz="32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коњче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sr-Cyrl-RS" sz="3200" dirty="0">
              <a:solidFill>
                <a:srgbClr val="1F1F1F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just" hangingPunct="0">
              <a:spcBef>
                <a:spcPts val="0"/>
              </a:spcBef>
              <a:spcAft>
                <a:spcPts val="0"/>
              </a:spcAft>
            </a:pPr>
            <a:r>
              <a:rPr lang="sr-Cyrl-RS" sz="32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3) </a:t>
            </a:r>
            <a:r>
              <a:rPr lang="sr-Cyrl-R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ису сви </a:t>
            </a:r>
            <a:r>
              <a:rPr lang="en-US" sz="320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понуђени</a:t>
            </a:r>
            <a:r>
              <a:rPr lang="en-U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еквиваленти</a:t>
            </a:r>
            <a:r>
              <a:rPr lang="en-U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истовремено</a:t>
            </a:r>
            <a:r>
              <a:rPr lang="en-U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адекватни, за шта је добра илустрација превод деминутивно-хипокористичне форме </a:t>
            </a:r>
            <a:r>
              <a:rPr lang="sr-Latn-CS" sz="32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Милошић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која се, даје као </a:t>
            </a:r>
            <a:r>
              <a:rPr lang="sr-Latn-CS" sz="32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Милошич</a:t>
            </a:r>
            <a:r>
              <a:rPr lang="sr-Latn-C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 </a:t>
            </a:r>
            <a:r>
              <a:rPr lang="sr-Latn-CS" sz="32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Милошичек</a:t>
            </a:r>
            <a:r>
              <a:rPr lang="sr-Cyrl-RS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16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615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838080" y="1444320"/>
            <a:ext cx="10515240" cy="4732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0" marR="0" indent="270510" algn="just">
              <a:spcBef>
                <a:spcPts val="0"/>
              </a:spcBef>
              <a:spcAft>
                <a:spcPts val="0"/>
              </a:spcAft>
            </a:pPr>
            <a:r>
              <a:rPr lang="ru-RU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2.2.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Глаголски деривати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marR="0" indent="270510" algn="just">
              <a:spcBef>
                <a:spcPts val="0"/>
              </a:spcBef>
              <a:spcAft>
                <a:spcPts val="0"/>
              </a:spcAft>
            </a:pP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 indent="-4572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 22 преводна еквивалента и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овде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се јавља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однос скоро идентичан малопређашњем од 1 : 3,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што се на први поглед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супротстављ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 увреженом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ставу да у руском језику, за разлику управо од српског, права глаголска деминуција није развијена. 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 indent="-4572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Међутим, поглед на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следећу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табелу показује унеколико друкчију слику.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17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B8EB1-62F3-42ED-956D-413197A19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64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37030-B5BE-4C70-A848-5B290462B707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838080" y="681480"/>
            <a:ext cx="10515240" cy="5495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768425-0140-453A-AA6A-234AD5BED1D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</a:pPr>
            <a:fld id="{10A61F23-5D08-401D-BA40-5AD807ADC349}" type="slidenum">
              <a:rPr lang="sr-Latn-RS" sz="1200" b="0" u="none" strike="noStrike" smtClean="0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18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AED109-4D11-4D33-B55A-EDB0DB0E5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820330"/>
              </p:ext>
            </p:extLst>
          </p:nvPr>
        </p:nvGraphicFramePr>
        <p:xfrm>
          <a:off x="0" y="1"/>
          <a:ext cx="12192000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4467">
                  <a:extLst>
                    <a:ext uri="{9D8B030D-6E8A-4147-A177-3AD203B41FA5}">
                      <a16:colId xmlns:a16="http://schemas.microsoft.com/office/drawing/2014/main" val="3064339348"/>
                    </a:ext>
                  </a:extLst>
                </a:gridCol>
                <a:gridCol w="2652696">
                  <a:extLst>
                    <a:ext uri="{9D8B030D-6E8A-4147-A177-3AD203B41FA5}">
                      <a16:colId xmlns:a16="http://schemas.microsoft.com/office/drawing/2014/main" val="162761357"/>
                    </a:ext>
                  </a:extLst>
                </a:gridCol>
                <a:gridCol w="2310627">
                  <a:extLst>
                    <a:ext uri="{9D8B030D-6E8A-4147-A177-3AD203B41FA5}">
                      <a16:colId xmlns:a16="http://schemas.microsoft.com/office/drawing/2014/main" val="74022483"/>
                    </a:ext>
                  </a:extLst>
                </a:gridCol>
                <a:gridCol w="2488368">
                  <a:extLst>
                    <a:ext uri="{9D8B030D-6E8A-4147-A177-3AD203B41FA5}">
                      <a16:colId xmlns:a16="http://schemas.microsoft.com/office/drawing/2014/main" val="3035205155"/>
                    </a:ext>
                  </a:extLst>
                </a:gridCol>
                <a:gridCol w="2345842">
                  <a:extLst>
                    <a:ext uri="{9D8B030D-6E8A-4147-A177-3AD203B41FA5}">
                      <a16:colId xmlns:a16="http://schemas.microsoft.com/office/drawing/2014/main" val="1919547173"/>
                    </a:ext>
                  </a:extLst>
                </a:gridCol>
              </a:tblGrid>
              <a:tr h="4813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Дериват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ChatGPT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Gemini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Grok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Deepseek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extLst>
                  <a:ext uri="{0D108BD9-81ED-4DB2-BD59-A6C34878D82A}">
                    <a16:rowId xmlns:a16="http://schemas.microsoft.com/office/drawing/2014/main" val="1482695795"/>
                  </a:ext>
                </a:extLst>
              </a:tr>
              <a:tr h="109927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запјевуцкати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запеть (тихо/тоненько)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запеть, замурлыкать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запеть / запевается / зачирикать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зажужжать / засвиристеть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extLst>
                  <a:ext uri="{0D108BD9-81ED-4DB2-BD59-A6C34878D82A}">
                    <a16:rowId xmlns:a16="http://schemas.microsoft.com/office/drawing/2014/main" val="1679087175"/>
                  </a:ext>
                </a:extLst>
              </a:tr>
              <a:tr h="977751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изрезуцкати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изрезать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изрезать, вырезать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изрезать / прорезать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обрисовать / прорезать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extLst>
                  <a:ext uri="{0D108BD9-81ED-4DB2-BD59-A6C34878D82A}">
                    <a16:rowId xmlns:a16="http://schemas.microsoft.com/office/drawing/2014/main" val="79686643"/>
                  </a:ext>
                </a:extLst>
              </a:tr>
              <a:tr h="977751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кашљуцкати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покашливать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покашливать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покашливать / кашлянуть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покашливать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extLst>
                  <a:ext uri="{0D108BD9-81ED-4DB2-BD59-A6C34878D82A}">
                    <a16:rowId xmlns:a16="http://schemas.microsoft.com/office/drawing/2014/main" val="3420040191"/>
                  </a:ext>
                </a:extLst>
              </a:tr>
              <a:tr h="740853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кашљуцнути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слегка кашлянуть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кашлянуть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кашлянуть (однократно)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кашлянуть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extLst>
                  <a:ext uri="{0D108BD9-81ED-4DB2-BD59-A6C34878D82A}">
                    <a16:rowId xmlns:a16="http://schemas.microsoft.com/office/drawing/2014/main" val="3362452558"/>
                  </a:ext>
                </a:extLst>
              </a:tr>
              <a:tr h="1099274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пецкати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поддевать / подтрунивать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подкалывать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поддразнивать / покалывать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подкалывать / задирать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extLst>
                  <a:ext uri="{0D108BD9-81ED-4DB2-BD59-A6C34878D82A}">
                    <a16:rowId xmlns:a16="http://schemas.microsoft.com/office/drawing/2014/main" val="691298638"/>
                  </a:ext>
                </a:extLst>
              </a:tr>
              <a:tr h="740853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пјевуцкати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напевать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напевать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напевать / петь под нос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напевать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extLst>
                  <a:ext uri="{0D108BD9-81ED-4DB2-BD59-A6C34878D82A}">
                    <a16:rowId xmlns:a16="http://schemas.microsoft.com/office/drawing/2014/main" val="2304848131"/>
                  </a:ext>
                </a:extLst>
              </a:tr>
              <a:tr h="740853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смијуцкати се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посмеиваться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посмеиваться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посмеиваться / хихикать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посмеиваться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6284" marR="46284" marT="30493" marB="30493" anchor="ctr"/>
                </a:tc>
                <a:extLst>
                  <a:ext uri="{0D108BD9-81ED-4DB2-BD59-A6C34878D82A}">
                    <a16:rowId xmlns:a16="http://schemas.microsoft.com/office/drawing/2014/main" val="910493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536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72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838080" y="1285560"/>
            <a:ext cx="10515240" cy="489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0" marR="0" indent="270510" algn="just">
              <a:spcBef>
                <a:spcPts val="0"/>
              </a:spcBef>
              <a:spcAft>
                <a:spcPts val="0"/>
              </a:spcAft>
            </a:pPr>
            <a:r>
              <a:rPr lang="sr-Cyrl-R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Поменута 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слика још видљивија када се наведе прочишћен списак деминутива и њихових еквивалената: </a:t>
            </a:r>
            <a:r>
              <a:rPr lang="ru-RU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запјевуцкати 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(=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зажужжать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замурлыкать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запевается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запеть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запеть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[тихо/тоненько],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засвиристеть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зачирикать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ru-RU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изрезуцкати 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(=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вырезать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изрезать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обрисовать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прорезать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ru-RU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кашљуцкати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(=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кашлянуть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покашливать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ru-RU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кашљуцнути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(=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кашлянуть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 [однократно]/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слегка кашлянуть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ru-RU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пецкати 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(= 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задирать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поддевать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поддразнивать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подкалывать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подтрунивать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покалывать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ru-RU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пјевуцкати 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(=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напевать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петь под нос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ru-RU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смијуцкати се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(=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посмеиваться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хихикать</a:t>
            </a:r>
            <a:r>
              <a:rPr lang="ru-RU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 </a:t>
            </a:r>
            <a:endParaRPr lang="en-US" sz="30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19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/>
          </p:nvPr>
        </p:nvSpPr>
        <p:spPr>
          <a:xfrm>
            <a:off x="838080" y="887506"/>
            <a:ext cx="10515240" cy="6056174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>
              <a:spcBef>
                <a:spcPts val="1001"/>
              </a:spcBef>
              <a:tabLst>
                <a:tab pos="0" algn="l"/>
              </a:tabLst>
            </a:pPr>
            <a:r>
              <a:rPr lang="sr-Cyrl-RS" sz="3000" b="1" u="none" strike="noStrike" dirty="0">
                <a:solidFill>
                  <a:schemeClr val="tx1"/>
                </a:solidFill>
                <a:effectLst/>
                <a:uFillTx/>
                <a:latin typeface="Arial"/>
              </a:rPr>
              <a:t>Структура реферата</a:t>
            </a: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sr-Cyrl-RS" sz="3000" b="1" u="none" strike="noStrike" dirty="0">
              <a:solidFill>
                <a:schemeClr val="tx1"/>
              </a:solidFill>
              <a:effectLst/>
              <a:uFillTx/>
              <a:latin typeface="Arial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sr-BA" sz="3000" b="1" u="none" strike="noStrike" dirty="0">
                <a:solidFill>
                  <a:schemeClr val="tx1"/>
                </a:solidFill>
                <a:effectLst/>
                <a:uFillTx/>
                <a:latin typeface="Arial"/>
              </a:rPr>
              <a:t>1. </a:t>
            </a: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Уводне напомене</a:t>
            </a:r>
            <a:endParaRPr lang="en-US" sz="30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	</a:t>
            </a:r>
            <a:endParaRPr lang="en-US" sz="30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sr-BA" sz="30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2. </a:t>
            </a: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Анализа грађе </a:t>
            </a:r>
            <a:endParaRPr lang="en-US" sz="30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	</a:t>
            </a:r>
            <a:r>
              <a:rPr lang="sr-Cyrl-RS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2.1.</a:t>
            </a: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lang="sr-Cyrl-RS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Именички деривати</a:t>
            </a:r>
            <a:endParaRPr lang="en-US" sz="30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	</a:t>
            </a:r>
            <a:r>
              <a:rPr lang="sr-Cyrl-RS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2.2.</a:t>
            </a: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lang="sr-Cyrl-RS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Глаголски деривати </a:t>
            </a: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	</a:t>
            </a:r>
            <a:endParaRPr lang="sr-Cyrl-RS" sz="3000" b="0" u="none" strike="noStrike" dirty="0">
              <a:solidFill>
                <a:schemeClr val="dk1"/>
              </a:solidFill>
              <a:effectLst/>
              <a:uFillTx/>
              <a:latin typeface="Arial"/>
            </a:endParaRPr>
          </a:p>
          <a:p>
            <a:pPr marL="4572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sr-Cyrl-RS" sz="3000" dirty="0">
                <a:latin typeface="Arial"/>
              </a:rPr>
              <a:t>	</a:t>
            </a:r>
            <a:r>
              <a:rPr lang="sr-Cyrl-RS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2.3.</a:t>
            </a: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lang="sr-Cyrl-RS" sz="3000" dirty="0">
                <a:latin typeface="Arial"/>
              </a:rPr>
              <a:t>Придевски</a:t>
            </a:r>
            <a:r>
              <a:rPr lang="sr-Cyrl-RS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 деривати</a:t>
            </a:r>
            <a:endParaRPr lang="en-US" sz="30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	</a:t>
            </a:r>
            <a:r>
              <a:rPr lang="sr-Cyrl-RS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2.4.</a:t>
            </a: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 </a:t>
            </a:r>
            <a:r>
              <a:rPr lang="sr-Cyrl-RS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Прилошки дериват</a:t>
            </a:r>
            <a:endParaRPr lang="en-US" sz="30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	</a:t>
            </a:r>
            <a:endParaRPr lang="sr-Cyrl-RS" sz="3000" dirty="0">
              <a:latin typeface="Arial"/>
            </a:endParaRPr>
          </a:p>
          <a:p>
            <a:pPr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sr-BA" sz="3000" b="1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3. </a:t>
            </a:r>
            <a:r>
              <a:rPr lang="sr-BA" sz="30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Закључне напомене</a:t>
            </a:r>
            <a:endParaRPr lang="en-US" sz="30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en-US" sz="30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en-US" sz="30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en-US" sz="30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3000" b="0" u="none" strike="noStrike" dirty="0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28AB876-5200-44A7-813D-42745CD93EE5}" type="slidenum">
              <a:rPr sz="1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sz="1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72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838080" y="446049"/>
            <a:ext cx="10515240" cy="627515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r-Latn-C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Наиме,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наспрам несумњиви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х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српских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деминутив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изведени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х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суфиксима 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пецкати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), 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уцкати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запјевуцкати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изрезуцкати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кашљуцкати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пјевуцкати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смијуцкати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 и 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нути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кашљуцнути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), стоје руски префиксални инхоативи (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за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-: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запевается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запеть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засвиристеть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зачирикать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зажужжать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), семелфактивни глаголи (-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ну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-: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кашлянуть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), атенуативно-итеративни  (-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ыва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-/-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ива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-: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напевать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покалывать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поддразнивать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подтрунивать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), резултативи (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вы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-,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из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-,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об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-: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вырезать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изрезать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обрисовать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 те они који би се могли одредити као синтаксички деминутиви (</a:t>
            </a:r>
            <a:r>
              <a:rPr lang="ru-RU" sz="32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запеть</a:t>
            </a:r>
            <a:r>
              <a:rPr lang="ru-RU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2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тихо/тоненько</a:t>
            </a:r>
            <a:r>
              <a:rPr lang="ru-RU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слегка кашлянуть</a:t>
            </a:r>
            <a:r>
              <a:rPr lang="ru-RU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петь под нос</a:t>
            </a:r>
            <a:r>
              <a:rPr lang="ru-RU" sz="32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и др. 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20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70336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 flipV="1">
            <a:off x="838080" y="557561"/>
            <a:ext cx="10515240" cy="115639"/>
          </a:xfrm>
          <a:prstGeom prst="rect">
            <a:avLst/>
          </a:prstGeom>
          <a:solidFill>
            <a:srgbClr val="D9D9D9">
              <a:alpha val="45000"/>
            </a:srgbClr>
          </a:solidFill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just" defTabSz="914400">
              <a:lnSpc>
                <a:spcPct val="90000"/>
              </a:lnSpc>
              <a:buNone/>
            </a:pP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838080" y="780586"/>
            <a:ext cx="10515240" cy="567298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just">
              <a:spcBef>
                <a:spcPts val="1001"/>
              </a:spcBef>
              <a:buClr>
                <a:srgbClr val="000000"/>
              </a:buClr>
            </a:pPr>
            <a:r>
              <a:rPr lang="ru-RU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2.3.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Придевски деривати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just">
              <a:spcBef>
                <a:spcPts val="1001"/>
              </a:spcBef>
              <a:buClr>
                <a:srgbClr val="000000"/>
              </a:buClr>
            </a:pP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Седам забележених деминутивних придева деривирано је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са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шест суфикса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-(а)к</a:t>
            </a:r>
            <a:r>
              <a:rPr lang="sr-Cyrl-RS" sz="3200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Cyrl-RS" sz="3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нејачак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-ач(а)к</a:t>
            </a:r>
            <a:r>
              <a:rPr lang="sr-Cyrl-RS" sz="3200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слабачак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-аш(а)н</a:t>
            </a:r>
            <a:r>
              <a:rPr lang="sr-Cyrl-RS" sz="3200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слабашан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-уљав</a:t>
            </a:r>
            <a:r>
              <a:rPr lang="sr-Cyrl-RS" sz="3200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Cyrl-RS" sz="3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мршуљав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уњав</a:t>
            </a:r>
            <a:r>
              <a:rPr lang="sr-Cyrl-RS" sz="3200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Cyrl-RS" sz="3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бљедуњав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сладуњав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уш(а)н</a:t>
            </a:r>
            <a:r>
              <a:rPr lang="sr-Cyrl-RS" sz="3200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Cyrl-RS" sz="3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тањушан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).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овде је број преводних еквивалената знатно већи: наспрам седам српских придева стоји 19 руских и једна синтагма 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слабенький ребёнок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), у којој се именицом додатно наглашава деминутивна природа придева.</a:t>
            </a:r>
            <a:endParaRPr lang="en-U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514440" indent="-51444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21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25605-D156-4699-BAA9-75313A453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64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9575E-AB45-41C1-B790-8D42A613F63D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838080" y="864973"/>
            <a:ext cx="10515240" cy="531154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7F5AC9-94B9-43B5-8A98-5AE13FF6C7A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</a:pPr>
            <a:fld id="{10A61F23-5D08-401D-BA40-5AD807ADC349}" type="slidenum">
              <a:rPr lang="sr-Latn-RS" sz="1200" b="0" u="none" strike="noStrike" smtClean="0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22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37E115E-9318-4C57-85A8-D310390E4A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35629"/>
              </p:ext>
            </p:extLst>
          </p:nvPr>
        </p:nvGraphicFramePr>
        <p:xfrm>
          <a:off x="37070" y="0"/>
          <a:ext cx="12154931" cy="6985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1741">
                  <a:extLst>
                    <a:ext uri="{9D8B030D-6E8A-4147-A177-3AD203B41FA5}">
                      <a16:colId xmlns:a16="http://schemas.microsoft.com/office/drawing/2014/main" val="416482983"/>
                    </a:ext>
                  </a:extLst>
                </a:gridCol>
                <a:gridCol w="2386013">
                  <a:extLst>
                    <a:ext uri="{9D8B030D-6E8A-4147-A177-3AD203B41FA5}">
                      <a16:colId xmlns:a16="http://schemas.microsoft.com/office/drawing/2014/main" val="635295032"/>
                    </a:ext>
                  </a:extLst>
                </a:gridCol>
                <a:gridCol w="2366116">
                  <a:extLst>
                    <a:ext uri="{9D8B030D-6E8A-4147-A177-3AD203B41FA5}">
                      <a16:colId xmlns:a16="http://schemas.microsoft.com/office/drawing/2014/main" val="3226223544"/>
                    </a:ext>
                  </a:extLst>
                </a:gridCol>
                <a:gridCol w="2749136">
                  <a:extLst>
                    <a:ext uri="{9D8B030D-6E8A-4147-A177-3AD203B41FA5}">
                      <a16:colId xmlns:a16="http://schemas.microsoft.com/office/drawing/2014/main" val="2385128995"/>
                    </a:ext>
                  </a:extLst>
                </a:gridCol>
                <a:gridCol w="2531925">
                  <a:extLst>
                    <a:ext uri="{9D8B030D-6E8A-4147-A177-3AD203B41FA5}">
                      <a16:colId xmlns:a16="http://schemas.microsoft.com/office/drawing/2014/main" val="1051320940"/>
                    </a:ext>
                  </a:extLst>
                </a:gridCol>
              </a:tblGrid>
              <a:tr h="4680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Дериват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ChatGPT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Gemini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Grok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Deepseek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extLst>
                  <a:ext uri="{0D108BD9-81ED-4DB2-BD59-A6C34878D82A}">
                    <a16:rowId xmlns:a16="http://schemas.microsoft.com/office/drawing/2014/main" val="408674086"/>
                  </a:ext>
                </a:extLst>
              </a:tr>
              <a:tr h="942276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бљедуњав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бледноватый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бледненький / бледноватый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бледноватый / бледненький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бледненький / бледноватый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extLst>
                  <a:ext uri="{0D108BD9-81ED-4DB2-BD59-A6C34878D82A}">
                    <a16:rowId xmlns:a16="http://schemas.microsoft.com/office/drawing/2014/main" val="1629290475"/>
                  </a:ext>
                </a:extLst>
              </a:tr>
              <a:tr h="842816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мршуљави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худенький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худенький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худенький / тощенький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худенький / худосочный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extLst>
                  <a:ext uri="{0D108BD9-81ED-4DB2-BD59-A6C34878D82A}">
                    <a16:rowId xmlns:a16="http://schemas.microsoft.com/office/drawing/2014/main" val="1915939843"/>
                  </a:ext>
                </a:extLst>
              </a:tr>
              <a:tr h="942276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нејачак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слабенький ребёнок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неокрепший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слабенький / хиленький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слабенький / младенческий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extLst>
                  <a:ext uri="{0D108BD9-81ED-4DB2-BD59-A6C34878D82A}">
                    <a16:rowId xmlns:a16="http://schemas.microsoft.com/office/drawing/2014/main" val="3007914385"/>
                  </a:ext>
                </a:extLst>
              </a:tr>
              <a:tr h="842816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слабачак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слабенький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слабенький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слабенький / слабоватый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слабенький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extLst>
                  <a:ext uri="{0D108BD9-81ED-4DB2-BD59-A6C34878D82A}">
                    <a16:rowId xmlns:a16="http://schemas.microsoft.com/office/drawing/2014/main" val="1654113129"/>
                  </a:ext>
                </a:extLst>
              </a:tr>
              <a:tr h="942276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слабашан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слабоватый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слабоватый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слабенький / слабоватенький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слабый / слабенький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extLst>
                  <a:ext uri="{0D108BD9-81ED-4DB2-BD59-A6C34878D82A}">
                    <a16:rowId xmlns:a16="http://schemas.microsoft.com/office/drawing/2014/main" val="5555441"/>
                  </a:ext>
                </a:extLst>
              </a:tr>
              <a:tr h="942276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сладуњав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сладковатый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сладковатый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сладковатый / приторненький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приторный / слащавый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extLst>
                  <a:ext uri="{0D108BD9-81ED-4DB2-BD59-A6C34878D82A}">
                    <a16:rowId xmlns:a16="http://schemas.microsoft.com/office/drawing/2014/main" val="3544143273"/>
                  </a:ext>
                </a:extLst>
              </a:tr>
              <a:tr h="942276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тањушан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тонюсенький / тонковатый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тоненький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тоненький / худенький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тоненький / худенький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9242" marR="49242" marT="32442" marB="32442" anchor="ctr"/>
                </a:tc>
                <a:extLst>
                  <a:ext uri="{0D108BD9-81ED-4DB2-BD59-A6C34878D82A}">
                    <a16:rowId xmlns:a16="http://schemas.microsoft.com/office/drawing/2014/main" val="3531625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10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CD539-C02E-4F9D-8BAA-0CD161ACC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21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E9D6D-2D79-4F8D-8A3F-0A36FD3F9879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838080" y="981308"/>
            <a:ext cx="10515240" cy="5195212"/>
          </a:xfrm>
        </p:spPr>
        <p:txBody>
          <a:bodyPr/>
          <a:lstStyle/>
          <a:p>
            <a:pPr marL="0" marR="0" indent="2705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3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</a:t>
            </a:r>
            <a:r>
              <a:rPr lang="sr-Latn-C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истрибуција преводних еквивалената није равномерна: </a:t>
            </a:r>
            <a:r>
              <a:rPr lang="sr-Latn-CS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бљедуњав 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(=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бледненький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бледноватый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sr-Latn-CS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мршуљави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(=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тощенький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худенький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худосочный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sr-Latn-CS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нејачак 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(=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младенческий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неокрепший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слабенький ребёнок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слабенький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хиленький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sr-Latn-CS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слабачак 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(=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слабенький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слабоватый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sr-Latn-CS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слабашан 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(=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слабенький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слабоватенький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слабоватый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слабый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sr-Latn-CS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сладуњав 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(=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приторненький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приторный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сладковатый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слащавый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sr-Latn-CS" sz="3000" b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тањушан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(=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тоненький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тонковатый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тонюсенький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худенький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 Наиме, </a:t>
            </a:r>
            <a:r>
              <a:rPr lang="en-US" sz="300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како</a:t>
            </a:r>
            <a:r>
              <a:rPr lang="en-U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видимо</a:t>
            </a:r>
            <a:r>
              <a:rPr lang="en-U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док се наспрам придева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нејачак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јавља њих пет, </a:t>
            </a:r>
            <a:r>
              <a:rPr lang="sr-Latn-CS" sz="3000" i="1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бљедуњав</a:t>
            </a:r>
            <a:r>
              <a:rPr lang="sr-Latn-CS" sz="3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их има тек два.</a:t>
            </a:r>
            <a:endParaRPr lang="en-US" sz="3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ED1077-D334-4402-A50D-488E141906C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23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r" defTabSz="457200">
              <a:lnSpc>
                <a:spcPct val="100000"/>
              </a:lnSpc>
              <a:buNone/>
            </a:pPr>
            <a:endParaRPr lang="sr-Latn-RS" sz="1200" b="0" u="none" strike="noStrike" dirty="0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2253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3A32F-6D17-4772-B54F-129FBE07A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64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891AD-C34F-4C81-B898-400732A471FF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838080" y="1170878"/>
            <a:ext cx="10515240" cy="5005642"/>
          </a:xfrm>
        </p:spPr>
        <p:txBody>
          <a:bodyPr/>
          <a:lstStyle/>
          <a:p>
            <a:pPr algn="just"/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лично као код глаголских деминутива, ни овде се сви преводни еквиваленти не могу сматрати правим деминутивима.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Таквих је заправо тек нешто мање од половине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(9)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	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еньк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 (</a:t>
            </a:r>
            <a:r>
              <a:rPr lang="ru-RU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бледненький</a:t>
            </a:r>
            <a:r>
              <a:rPr lang="ru-RU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ru-RU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приторненький</a:t>
            </a:r>
            <a:r>
              <a:rPr lang="ru-RU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ru-RU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слабенький</a:t>
            </a:r>
            <a:r>
              <a:rPr lang="ru-RU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ru-RU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слабоватенький</a:t>
            </a:r>
            <a:r>
              <a:rPr lang="ru-RU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ru-RU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тоненький</a:t>
            </a:r>
            <a:r>
              <a:rPr lang="ru-RU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ru-RU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тощенький</a:t>
            </a:r>
            <a:r>
              <a:rPr lang="ru-RU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ru-RU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хиленький</a:t>
            </a:r>
            <a:r>
              <a:rPr lang="ru-RU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ru-RU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худенький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 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	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сеньк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 (</a:t>
            </a:r>
            <a:r>
              <a:rPr lang="ru-RU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тонюсенький</a:t>
            </a:r>
            <a:r>
              <a:rPr lang="ru-RU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25D35C-4E49-43AA-9B1D-EE2B0486FEB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24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r" defTabSz="457200">
              <a:lnSpc>
                <a:spcPct val="100000"/>
              </a:lnSpc>
              <a:buNone/>
            </a:pPr>
            <a:endParaRPr lang="sr-Latn-RS" sz="1200" b="0" u="none" strike="noStrike" dirty="0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742633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D7477-B62E-4AD5-A699-6402DDFD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64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5D5A4-F986-4A7D-9327-43CF7AFCEC4A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838080" y="959005"/>
            <a:ext cx="10515240" cy="5217515"/>
          </a:xfrm>
        </p:spPr>
        <p:txBody>
          <a:bodyPr/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 друге стране, правог деминутивног значења нема код придева: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младенческий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неокрепший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приторный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слабоватый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слабый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сладковатый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слащавый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худосочный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Придеви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бледноватый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тонковатый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пак могли би се издвојити као посебна подгрупа будући да означавају присуство особине означене мотивним придевом али модификоване јер је присутна у мањем степену, тј. њима се ублажава значење те особине, те би представљали умањенице интензитета ‒ атенуативе. 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A881C-31C4-4141-960C-29322825EB0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25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r" defTabSz="457200">
              <a:lnSpc>
                <a:spcPct val="100000"/>
              </a:lnSpc>
              <a:buNone/>
            </a:pPr>
            <a:endParaRPr lang="sr-Latn-RS" sz="1200" b="0" u="none" strike="noStrike" dirty="0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94333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D7477-B62E-4AD5-A699-6402DDFD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64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5D5A4-F986-4A7D-9327-43CF7AFCEC4A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838080" y="780585"/>
            <a:ext cx="10515240" cy="5712375"/>
          </a:xfrm>
        </p:spPr>
        <p:txBody>
          <a:bodyPr/>
          <a:lstStyle/>
          <a:p>
            <a:pPr algn="just"/>
            <a:r>
              <a:rPr lang="sr-Cyrl-RS" sz="3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2.3. </a:t>
            </a:r>
            <a:r>
              <a:rPr lang="sr-Latn-CS" sz="3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Пр</a:t>
            </a:r>
            <a:r>
              <a:rPr lang="sr-Latn-CS" sz="30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илошки дериват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</a:t>
            </a:r>
            <a:endParaRPr lang="sr-Cyrl-RS" sz="30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just"/>
            <a:endParaRPr lang="sr-Cyrl-RS" sz="30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r-Cyrl-R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Док је п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рилог</a:t>
            </a:r>
            <a:r>
              <a:rPr lang="sr-Cyrl-R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гдјегодарце</a:t>
            </a:r>
            <a:r>
              <a:rPr lang="sr-Cyrl-R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Cyrl-R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несумњиво настао од другог прилога (</a:t>
            </a:r>
            <a:r>
              <a:rPr lang="sr-Latn-C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гдјегод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’негде’</a:t>
            </a:r>
            <a:r>
              <a:rPr lang="sr-Cyrl-RS" sz="3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статус преосталог гласовног низа [-арце] није у потпуности јасан</a:t>
            </a:r>
            <a:r>
              <a:rPr lang="sr-Cyrl-R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да ли 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се ради о сложеном суфиксу незабележеном код Клајна или је -</a:t>
            </a:r>
            <a:r>
              <a:rPr lang="sr-Latn-CS" sz="30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ар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 својеврсни протетички слог, евентуално партикула</a:t>
            </a:r>
            <a:r>
              <a:rPr lang="sr-Cyrl-RS" sz="3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?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Склонији смо првом виђењу</a:t>
            </a:r>
            <a:r>
              <a:rPr lang="sr-Cyrl-R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r-Cyrl-R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</a:t>
            </a:r>
            <a:r>
              <a:rPr lang="sr-Latn-C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 ли је </a:t>
            </a:r>
            <a:r>
              <a:rPr lang="sr-Latn-C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гдјегодарце</a:t>
            </a:r>
            <a:r>
              <a:rPr lang="sr-Cyrl-R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r-Latn-C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уопште деминутивни прилог или не</a:t>
            </a:r>
            <a:r>
              <a:rPr lang="sr-Cyrl-R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r>
              <a:rPr lang="sr-Latn-C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r-Cyrl-R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Сматрамо, не само због контекста </a:t>
            </a:r>
            <a:r>
              <a:rPr lang="sr-Latn-C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sr-Latn-CS" sz="3000" cap="small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Ћопић</a:t>
            </a:r>
            <a:r>
              <a:rPr lang="sr-Latn-C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1983: 13: „</a:t>
            </a:r>
            <a:r>
              <a:rPr lang="sr-Latn-CS" sz="30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Браћицо</a:t>
            </a:r>
            <a:r>
              <a:rPr lang="sr-Latn-C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моја лијепа, да се ми склонимо </a:t>
            </a:r>
            <a:r>
              <a:rPr lang="sr-Latn-CS" sz="30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гдјегодарце</a:t>
            </a:r>
            <a:r>
              <a:rPr lang="sr-Latn-C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док је вакта, па ћемо послије еглендисати, кад Тигар прође.“)</a:t>
            </a:r>
            <a:r>
              <a:rPr lang="sr-Cyrl-R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да јесте</a:t>
            </a:r>
            <a:r>
              <a:rPr lang="sr-Latn-C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sr-Cyrl-RS" sz="3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n-US" sz="3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CAE2C-E1D8-4651-8375-9CB6DAA5630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26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r" defTabSz="457200">
              <a:lnSpc>
                <a:spcPct val="100000"/>
              </a:lnSpc>
              <a:buNone/>
            </a:pPr>
            <a:endParaRPr lang="sr-Latn-RS" sz="1200" b="0" u="none" strike="noStrike" dirty="0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43306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4F026-CB28-4BB4-9510-65AF53366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18E3B7-57D6-4257-9010-A29336A6F9FE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434897" y="2088292"/>
            <a:ext cx="11552663" cy="4088228"/>
          </a:xfrm>
        </p:spPr>
        <p:txBody>
          <a:bodyPr/>
          <a:lstStyle/>
          <a:p>
            <a:pPr algn="just"/>
            <a:r>
              <a:rPr lang="ru-RU" sz="3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Дакле, с</a:t>
            </a:r>
            <a:r>
              <a:rPr lang="ru-RU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ва четири четбота дају исти преводни еквивалент, с тим што </a:t>
            </a:r>
            <a:r>
              <a:rPr lang="ru-RU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Grok</a:t>
            </a:r>
            <a:r>
              <a:rPr lang="ru-RU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даје два, од чега један неодговарајући. </a:t>
            </a:r>
          </a:p>
          <a:p>
            <a:pPr algn="just"/>
            <a:r>
              <a:rPr lang="ru-RU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Иако у руском језику постоје одговарајући деминутивно-експресивни прилози (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нпр. они деривирани суфиксима -</a:t>
            </a:r>
            <a:r>
              <a:rPr lang="sr-Latn-CS" sz="30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оньк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 и -</a:t>
            </a:r>
            <a:r>
              <a:rPr lang="sr-Latn-CS" sz="30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еньк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-, односно -</a:t>
            </a:r>
            <a:r>
              <a:rPr lang="sr-Latn-CS" sz="30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онечк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-, -</a:t>
            </a:r>
            <a:r>
              <a:rPr lang="sr-Latn-CS" sz="30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енечк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-: </a:t>
            </a:r>
            <a:r>
              <a:rPr lang="sr-Latn-C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тихонько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легонько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потихоньку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маленечко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), па чак и у категорији прилога за место (нпр. </a:t>
            </a:r>
            <a:r>
              <a:rPr lang="sr-Latn-C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там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&gt;  </a:t>
            </a:r>
            <a:r>
              <a:rPr lang="sr-Latn-C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тамонько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тут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&gt; </a:t>
            </a:r>
            <a:r>
              <a:rPr lang="sr-Latn-C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тутоньки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/</a:t>
            </a:r>
            <a:r>
              <a:rPr lang="sr-Latn-C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туточки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), очигледно је да у конкретном случају изостаје могућност за ту врсту умањавања. </a:t>
            </a:r>
            <a:endParaRPr lang="en-US" sz="3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13A04F-7920-439B-9CBE-5B53609F0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639654"/>
              </p:ext>
            </p:extLst>
          </p:nvPr>
        </p:nvGraphicFramePr>
        <p:xfrm>
          <a:off x="1" y="0"/>
          <a:ext cx="12065620" cy="18255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2559">
                  <a:extLst>
                    <a:ext uri="{9D8B030D-6E8A-4147-A177-3AD203B41FA5}">
                      <a16:colId xmlns:a16="http://schemas.microsoft.com/office/drawing/2014/main" val="2071985958"/>
                    </a:ext>
                  </a:extLst>
                </a:gridCol>
                <a:gridCol w="1913936">
                  <a:extLst>
                    <a:ext uri="{9D8B030D-6E8A-4147-A177-3AD203B41FA5}">
                      <a16:colId xmlns:a16="http://schemas.microsoft.com/office/drawing/2014/main" val="182260201"/>
                    </a:ext>
                  </a:extLst>
                </a:gridCol>
                <a:gridCol w="3141185">
                  <a:extLst>
                    <a:ext uri="{9D8B030D-6E8A-4147-A177-3AD203B41FA5}">
                      <a16:colId xmlns:a16="http://schemas.microsoft.com/office/drawing/2014/main" val="1044532431"/>
                    </a:ext>
                  </a:extLst>
                </a:gridCol>
                <a:gridCol w="3423043">
                  <a:extLst>
                    <a:ext uri="{9D8B030D-6E8A-4147-A177-3AD203B41FA5}">
                      <a16:colId xmlns:a16="http://schemas.microsoft.com/office/drawing/2014/main" val="2142648733"/>
                    </a:ext>
                  </a:extLst>
                </a:gridCol>
                <a:gridCol w="2004897">
                  <a:extLst>
                    <a:ext uri="{9D8B030D-6E8A-4147-A177-3AD203B41FA5}">
                      <a16:colId xmlns:a16="http://schemas.microsoft.com/office/drawing/2014/main" val="353667313"/>
                    </a:ext>
                  </a:extLst>
                </a:gridCol>
              </a:tblGrid>
              <a:tr h="9127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Дериват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3975" marR="53975" marT="35560" marB="3556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ChatGPT</a:t>
                      </a:r>
                      <a:endParaRPr lang="en-US" sz="22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3975" marR="53975" marT="35560" marB="3556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Gemini</a:t>
                      </a:r>
                      <a:endParaRPr lang="en-US" sz="22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3975" marR="53975" marT="35560" marB="3556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Grok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3975" marR="53975" marT="35560" marB="3556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Deepseek</a:t>
                      </a:r>
                      <a:endParaRPr lang="en-US" sz="22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3975" marR="53975" marT="35560" marB="35560" anchor="ctr"/>
                </a:tc>
                <a:extLst>
                  <a:ext uri="{0D108BD9-81ED-4DB2-BD59-A6C34878D82A}">
                    <a16:rowId xmlns:a16="http://schemas.microsoft.com/office/drawing/2014/main" val="1157270658"/>
                  </a:ext>
                </a:extLst>
              </a:tr>
              <a:tr h="9127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гдјегодарце</a:t>
                      </a:r>
                      <a:endParaRPr lang="en-US" sz="19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3975" marR="53975" marT="35560" marB="3556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где‑нибудь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3975" marR="53975" marT="35560" marB="3556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где-нибудь (уменьш.)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3975" marR="53975" marT="35560" marB="3556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где-нибудь / куда-нибудь</a:t>
                      </a:r>
                      <a:endParaRPr lang="en-US" sz="22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3975" marR="53975" marT="35560" marB="3556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где-нибудь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3975" marR="53975" marT="35560" marB="35560" anchor="ctr"/>
                </a:tc>
                <a:extLst>
                  <a:ext uri="{0D108BD9-81ED-4DB2-BD59-A6C34878D82A}">
                    <a16:rowId xmlns:a16="http://schemas.microsoft.com/office/drawing/2014/main" val="158091044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437300-AF47-46C2-B7E6-B5B99FDB334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27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r" defTabSz="457200">
              <a:lnSpc>
                <a:spcPct val="100000"/>
              </a:lnSpc>
              <a:buNone/>
            </a:pPr>
            <a:endParaRPr lang="sr-Latn-RS" sz="1200" b="0" u="none" strike="noStrike" dirty="0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34681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38080" y="680760"/>
            <a:ext cx="10515240" cy="567575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sr-Latn-RS" sz="3200" b="1" u="none" strike="noStrike" dirty="0">
                <a:solidFill>
                  <a:schemeClr val="lt1">
                    <a:lumMod val="95000"/>
                  </a:schemeClr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3200" b="1" u="none" strike="noStrike" dirty="0"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ru-RU" sz="3200" b="1" u="none" strike="noStrike" dirty="0">
                <a:solidFill>
                  <a:schemeClr val="dk1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</a:rPr>
              <a:t>кључне напомене</a:t>
            </a: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indent="-4572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Вештачка интелигенција веома добро зна шта је </a:t>
            </a:r>
            <a:r>
              <a:rPr lang="ru-RU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гдејгодарце</a:t>
            </a:r>
            <a:r>
              <a:rPr lang="ru-RU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али да његов деминутивни пандан на руском изостаје из сасвим објективних разлога. </a:t>
            </a:r>
          </a:p>
          <a:p>
            <a:pPr marL="457200" marR="0" indent="-4572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 друге стране, четботови су имали потешкоћа с преводом именице </a:t>
            </a:r>
            <a:r>
              <a:rPr lang="ru-RU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Милошић</a:t>
            </a:r>
            <a:r>
              <a:rPr lang="ru-RU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r-Latn-C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будући да</a:t>
            </a:r>
            <a:r>
              <a:rPr lang="ru-RU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су је доследно погрешно интерпретирали као патронимик </a:t>
            </a:r>
            <a:r>
              <a:rPr lang="sr-Latn-C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sr-Cyrl-R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бољи наслов?</a:t>
            </a:r>
            <a:r>
              <a:rPr lang="sr-Latn-C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sr-Latn-CS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Зна ли вештачка интелигенција шта је ’Милошић’?</a:t>
            </a:r>
            <a:r>
              <a:rPr lang="sr-Latn-C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ru-RU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28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38080" y="1806498"/>
            <a:ext cx="10515240" cy="437038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Међу четботовима </a:t>
            </a:r>
            <a:r>
              <a:rPr lang="sr-Latn-C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</a:t>
            </a:r>
            <a:r>
              <a:rPr lang="ru-RU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постоји</a:t>
            </a:r>
            <a:r>
              <a:rPr lang="sr-Latn-C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потпуна </a:t>
            </a:r>
            <a:r>
              <a:rPr lang="ru-RU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сагласност у вези са свим преводним еквивалентима као </a:t>
            </a:r>
            <a:r>
              <a:rPr lang="sr-Latn-C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</a:t>
            </a:r>
            <a:r>
              <a:rPr lang="ru-RU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 творбеним статусом појединих деривата, </a:t>
            </a:r>
            <a:r>
              <a:rPr lang="sr-Latn-C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 шта је добар пример управо </a:t>
            </a:r>
            <a:r>
              <a:rPr lang="sr-Cyrl-RS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гдјегодарце</a:t>
            </a:r>
            <a:r>
              <a:rPr lang="ru-RU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0" marR="0" indent="2705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C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29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82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/>
          </p:nvPr>
        </p:nvSpPr>
        <p:spPr>
          <a:xfrm>
            <a:off x="838080" y="863640"/>
            <a:ext cx="10515240" cy="5994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sr-CS" sz="3200" b="0" u="none" strike="noStrike" dirty="0">
                <a:solidFill>
                  <a:schemeClr val="dk1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BA" sz="3200" b="1" u="none" strike="noStrike" dirty="0">
                <a:solidFill>
                  <a:schemeClr val="lt1">
                    <a:lumMod val="85000"/>
                  </a:schemeClr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r-Cyrl-RS" sz="3200" b="1" u="none" strike="noStrike" dirty="0">
                <a:solidFill>
                  <a:schemeClr val="dk1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Значај деминутива и хипокористика као одлика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Ћопићевог ауторског идиолекта</a:t>
            </a:r>
            <a:endParaRPr lang="en-US" sz="3200" b="1" u="none" strike="noStrike" dirty="0">
              <a:solidFill>
                <a:schemeClr val="dk1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Једна од упадљивих одлика, таква која безмало има статус општег места у сваком детаљнијем осврту на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Ћопићев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језик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Ч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есто носе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афективну вредност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– изражавају за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писца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тако карактеристичну нежност, присност, благу иронију а неретко и сету. 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Један од најважнијих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елемен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т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пишчеве поетике топле приповедачке прозе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</a:t>
            </a: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38080" y="1471960"/>
            <a:ext cx="10515240" cy="470491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 сваком случају, једна ствар остаје непобитна: Ћопић је коришћењем ове врсте лексике – не само када је у питању њен број него и разноврсност – још једном показао да је заиста писац првог реда, а тако обилна, умешна и неусиљена употреба деминутива само показује да је у питању био човек и писац коме су доброта и саосећање биле једне од главних одлика.</a:t>
            </a:r>
            <a:endParaRPr lang="en-U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2705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C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endParaRPr lang="sr-Latn-R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30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31079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38080" y="1471960"/>
            <a:ext cx="10515240" cy="470491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sr-Cyrl-RS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sr-Cyrl-RS" sz="3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45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Хвала вам на пажњи!</a:t>
            </a:r>
            <a:endParaRPr lang="en-US" sz="45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F88FAFE-CBE4-4E01-802E-D09B1A4F4B2A}" type="slidenum">
              <a:t>31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0429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641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838080" y="1219200"/>
            <a:ext cx="10515240" cy="5638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У </a:t>
            </a:r>
            <a:r>
              <a:rPr lang="sr-Latn-CS" sz="3200" cap="small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Глувom барут</a:t>
            </a:r>
            <a:r>
              <a:rPr lang="sr-Cyrl-RS" sz="3200" cap="small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у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деминутиви стоје у опреци са скоро свеприсутном суровошћу, а тај судар производи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снажан емотивни ефекат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</a:t>
            </a: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Имају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фокализацијск</a:t>
            </a:r>
            <a:r>
              <a:rPr lang="sr-Cyrl-R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у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функциј</a:t>
            </a:r>
            <a:r>
              <a:rPr lang="sr-Cyrl-R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у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код Ћопића нам они могу помоћи да свет видимо очима детета. Страхови се смањују, опасности се укроћују, те они постају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средство психолошке карактеризације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</a:t>
            </a: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Oни су и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рефлексија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српских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говора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Подгрмечја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</a:t>
            </a: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Њима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се не може оспорити ни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иронијска функција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њиховом се употребом умањује ауторитет, а понеки лик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сасвим оправдано њима бива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исмејан. </a:t>
            </a:r>
            <a:endParaRPr lang="en-U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628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838080" y="657922"/>
            <a:ext cx="10515240" cy="6062917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85750" indent="-285750" algn="just" defTabSz="9144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sr-Latn-CS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Ст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ога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је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предмет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овог реферата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превод на руски деминутивне лексике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ексцерпиране из романа </a:t>
            </a:r>
            <a:r>
              <a:rPr lang="sr-Latn-CS" sz="3200" cap="small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Глуви барут</a:t>
            </a:r>
            <a:r>
              <a:rPr lang="sr-Cyrl-RS" sz="3200" cap="small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</a:t>
            </a:r>
          </a:p>
          <a:p>
            <a:pPr marL="285750" indent="-285750" algn="just" defTabSz="9144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У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недостатку превода чији би аутор био човек, приликом превођења би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ли су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коришћен</a:t>
            </a:r>
            <a:r>
              <a:rPr lang="en-U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четботов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</a:t>
            </a:r>
            <a:r>
              <a:rPr lang="en-US" sz="3200" b="1" i="1" dirty="0" err="1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ChatGPT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en-US" sz="3200" b="1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Gemini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en-US" sz="3200" b="1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Grok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и </a:t>
            </a:r>
            <a:r>
              <a:rPr lang="en-US" sz="3200" b="1" i="1" dirty="0" err="1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DeepSeek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Избор ова четири алата одраз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је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афинитета ауторâ када су у питању четботови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</a:t>
            </a:r>
          </a:p>
          <a:p>
            <a:pPr marL="285750" indent="-285750" algn="just">
              <a:spcBef>
                <a:spcPts val="1001"/>
              </a:spcBef>
              <a:buFont typeface="Arial" panose="020B0604020202020204" pitchFamily="34" charset="0"/>
              <a:buChar char="•"/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 обзиром на то да користимо четири четбота, даћемо и краћи осврт на сличности и разлике у њиховим преводним поступцима.</a:t>
            </a:r>
            <a:endParaRPr lang="en-U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285750" indent="-285750" algn="just" defTabSz="9144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just" defTabSz="914400">
              <a:lnSpc>
                <a:spcPct val="90000"/>
              </a:lnSpc>
              <a:spcBef>
                <a:spcPts val="1001"/>
              </a:spcBef>
            </a:pPr>
            <a:endParaRPr lang="en-U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285750" indent="-285750" algn="just" defTabSz="914400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Char char="•"/>
            </a:pP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615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838080" y="365041"/>
            <a:ext cx="10515240" cy="5811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8575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Cyrl-RS" sz="3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У </a:t>
            </a:r>
            <a:r>
              <a:rPr lang="sr-Cyrl-RS" sz="30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Реч</a:t>
            </a:r>
            <a:r>
              <a:rPr lang="sr-Cyrl-RS" sz="30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нику</a:t>
            </a:r>
            <a:r>
              <a:rPr lang="sr-Cyrl-RS" sz="30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Cyrl-RS" sz="30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лингвистичких термина </a:t>
            </a:r>
            <a:r>
              <a:rPr lang="sr-Cyrl-R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д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еминутиви </a:t>
            </a:r>
            <a:r>
              <a:rPr lang="sr-Cyrl-R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се 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дефинишу као „реч добијена додавањем афикса (обично суфикса, ређе префикса) на именичку, глаголску или придевску основу, при чему се добија изведеница која означава нешто умањено, изражено у мањој мери и сл.“</a:t>
            </a:r>
            <a:r>
              <a:rPr lang="sr-Cyrl-R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endParaRPr lang="sr-Cyrl-RS" sz="30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Cyrl-R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У 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нарочитом фокусу реферата – додуше само с једном потврдом</a:t>
            </a:r>
            <a:r>
              <a:rPr lang="sr-Cyrl-R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–</a:t>
            </a:r>
            <a:r>
              <a:rPr lang="sr-Cyrl-R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јесу </a:t>
            </a:r>
            <a:r>
              <a:rPr lang="sr-Latn-CS" sz="30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деминутивни прилози, као онај слој деминутивне лексике који излази ван оквира наведене дефиниције када је у питању морфолошка припадност мотиватора. </a:t>
            </a:r>
            <a:endParaRPr lang="sr-Cyrl-RS" sz="30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30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080" y="1124465"/>
            <a:ext cx="10515240" cy="536777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8575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Забележеном деминутивном прилогу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смо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прикључ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или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и резултат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двоструке деминуције, глаголск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деминутив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(и од њих добијене именице), творбен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дублет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те умањенице из поткласе властитих именица. </a:t>
            </a:r>
            <a:endParaRPr lang="en-U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 пре саме анализе једна ствар је била извесна: п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остојање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прилошке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деминуције још је један од показатеља нарочитог места које умањенице имају у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Ћопићевом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ауторском идиолекту. 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380" y="579863"/>
            <a:ext cx="10515240" cy="5913097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FF0000"/>
              </a:buClr>
              <a:buFont typeface="Arial"/>
              <a:buChar char="•"/>
            </a:pPr>
            <a:r>
              <a:rPr lang="sr-Cyrl-RS" sz="3200" dirty="0">
                <a:solidFill>
                  <a:schemeClr val="bg1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Инте</a:t>
            </a:r>
            <a:r>
              <a:rPr lang="sr-Cyrl-RS" sz="3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грални с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писак од 123 деривата све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ден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на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36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FF0000"/>
              </a:buClr>
              <a:buFont typeface="Arial"/>
              <a:buChar char="•"/>
            </a:pPr>
            <a:r>
              <a:rPr lang="sr-Cyrl-RS" sz="3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21</a:t>
            </a:r>
            <a:r>
              <a:rPr lang="sr-Cyrl-R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именички деминутив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браћица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госпођица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госпојица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дјетић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дјечарац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дјечица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ђаче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ђачић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зеричак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јањешце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Јовец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коњић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коњче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курвица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кућерак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кућица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Милошић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путељак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путић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собица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собичак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FF0000"/>
              </a:buClr>
              <a:buFont typeface="Arial"/>
              <a:buChar char="•"/>
            </a:pPr>
            <a:r>
              <a:rPr lang="sr-Cyrl-RS" sz="3200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7</a:t>
            </a:r>
            <a:r>
              <a:rPr lang="sr-Cyrl-R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глаголских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запјевуцкати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изрезуцкати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кашљуцкати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кашљуцнути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пецкати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пјевуцкати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смијуцкати се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FF0000"/>
              </a:buClr>
              <a:buFont typeface="Arial"/>
              <a:buChar char="•"/>
            </a:pPr>
            <a:r>
              <a:rPr lang="sr-Cyrl-RS" sz="3200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7</a:t>
            </a:r>
            <a:r>
              <a:rPr lang="sr-Cyrl-R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придевских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бљедуњав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мршуљави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нејачак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слабачак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сладуњав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слабашан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тањушан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FF0000"/>
              </a:buClr>
              <a:buFont typeface="Arial"/>
              <a:buChar char="•"/>
            </a:pPr>
            <a:r>
              <a:rPr lang="sr-Cyrl-RS" sz="3200" b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1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прилошки деминутив</a:t>
            </a:r>
            <a:r>
              <a:rPr lang="sr-Cyrl-RS" sz="3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гдјегодарце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</a:t>
            </a: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315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380" y="136801"/>
            <a:ext cx="10515240" cy="621971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0" marR="0" indent="270510" algn="just">
              <a:spcBef>
                <a:spcPts val="0"/>
              </a:spcBef>
              <a:spcAft>
                <a:spcPts val="0"/>
              </a:spcAft>
            </a:pPr>
            <a:r>
              <a:rPr lang="sr-Latn-CS" sz="3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2. Ан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ализа грађе. </a:t>
            </a:r>
            <a:endParaRPr lang="en-U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marR="0" indent="270510" algn="just">
              <a:spcBef>
                <a:spcPts val="0"/>
              </a:spcBef>
              <a:spcAft>
                <a:spcPts val="0"/>
              </a:spcAft>
            </a:pPr>
            <a:r>
              <a:rPr lang="ru-RU" sz="3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2.1. 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Именички деривати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</a:t>
            </a: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marR="0" indent="270510" algn="just">
              <a:spcBef>
                <a:spcPts val="0"/>
              </a:spcBef>
              <a:spcAft>
                <a:spcPts val="0"/>
              </a:spcAft>
            </a:pPr>
            <a:endParaRPr lang="sr-Cyrl-R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marR="0" indent="270510" algn="just">
              <a:spcBef>
                <a:spcPts val="0"/>
              </a:spcBef>
              <a:spcAft>
                <a:spcPts val="0"/>
              </a:spcAft>
            </a:pP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Н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 микроузорку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од 21 деривата забележена је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сасвим очекивана ситуација када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су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у питању инвентар и продуктивност суфиксȃ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чак седам именица је деривирано суфиксом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ица</a:t>
            </a:r>
            <a:r>
              <a:rPr lang="sr-Cyrl-R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браћица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госпођица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госпојица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дјечица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курвица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кућица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собица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</a:t>
            </a:r>
            <a:r>
              <a:rPr lang="sr-Cyrl-RS" sz="3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Cyrl-R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за којим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следи 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ић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с пет потврда 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дјетић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ђачић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коњић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Милошић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путић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), потом 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(а)к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и 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че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са по две (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зеричак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собичак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;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ђаче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коњче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), док преосталих пет суфикса, и иначе непродуктивних, имају свега по једну потврду (-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ар(а)ц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дјечарац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ељ(а)к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путељак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ер(а)к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кућерак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ец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Јовец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-</a:t>
            </a:r>
            <a:r>
              <a:rPr lang="sr-Latn-CS" sz="3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ешце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: </a:t>
            </a:r>
            <a:r>
              <a:rPr lang="sr-Latn-CS" sz="3200" i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јањешце</a:t>
            </a:r>
            <a:r>
              <a:rPr lang="sr-Latn-CS" sz="3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).</a:t>
            </a:r>
            <a:endParaRPr lang="en-US" sz="3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28AB876-5200-44A7-813D-42745CD93EE5}" type="slidenum">
              <a:rPr lang="en-US" sz="12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451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4597</TotalTime>
  <Words>2496</Words>
  <Application>Microsoft Office PowerPoint</Application>
  <PresentationFormat>Widescreen</PresentationFormat>
  <Paragraphs>340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Calibri Light</vt:lpstr>
      <vt:lpstr>Symbol</vt:lpstr>
      <vt:lpstr>Times New Roman</vt:lpstr>
      <vt:lpstr>Wingdings</vt:lpstr>
      <vt:lpstr>Office 2013 - 2022 Theme</vt:lpstr>
      <vt:lpstr>Наташа Ајџановић (Нови Сад)  Милан Ајџановић (Нови Сад)   Одсек за славистику, Филозофски факултет, Нови Сад Одсек за српски језик и лингвистику, Филозофски факултет, Нови Сад  najdzanovic@ff.uns.ac.rs ajdzanovic@ff.uns.ac.rs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Наташа Ајџановић (Нови Сад) Драгана Поповић (Нови Сад)</dc:title>
  <dc:subject/>
  <dc:creator>Ajdzanovic</dc:creator>
  <dc:description/>
  <cp:lastModifiedBy>HUFS</cp:lastModifiedBy>
  <cp:revision>102</cp:revision>
  <dcterms:created xsi:type="dcterms:W3CDTF">2025-05-13T16:05:21Z</dcterms:created>
  <dcterms:modified xsi:type="dcterms:W3CDTF">2026-05-20T03:48:48Z</dcterms:modified>
  <dc:language>sr-Latn-RS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20</vt:i4>
  </property>
</Properties>
</file>