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9066-8009-4031-A56E-A3B02363F86F}" type="datetimeFigureOut">
              <a:rPr lang="en-US" smtClean="0"/>
              <a:pPr/>
              <a:t>25-Feb-15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DB045-DC8C-49AD-9588-57ADC379A7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9066-8009-4031-A56E-A3B02363F86F}" type="datetimeFigureOut">
              <a:rPr lang="en-US" smtClean="0"/>
              <a:pPr/>
              <a:t>25-Feb-15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DB045-DC8C-49AD-9588-57ADC379A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9066-8009-4031-A56E-A3B02363F86F}" type="datetimeFigureOut">
              <a:rPr lang="en-US" smtClean="0"/>
              <a:pPr/>
              <a:t>25-Feb-15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DB045-DC8C-49AD-9588-57ADC379A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9066-8009-4031-A56E-A3B02363F86F}" type="datetimeFigureOut">
              <a:rPr lang="en-US" smtClean="0"/>
              <a:pPr/>
              <a:t>25-Feb-15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DB045-DC8C-49AD-9588-57ADC379A7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9066-8009-4031-A56E-A3B02363F86F}" type="datetimeFigureOut">
              <a:rPr lang="en-US" smtClean="0"/>
              <a:pPr/>
              <a:t>25-Feb-15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DB045-DC8C-49AD-9588-57ADC379A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9066-8009-4031-A56E-A3B02363F86F}" type="datetimeFigureOut">
              <a:rPr lang="en-US" smtClean="0"/>
              <a:pPr/>
              <a:t>25-Feb-15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DB045-DC8C-49AD-9588-57ADC379A7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9066-8009-4031-A56E-A3B02363F86F}" type="datetimeFigureOut">
              <a:rPr lang="en-US" smtClean="0"/>
              <a:pPr/>
              <a:t>25-Feb-15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DB045-DC8C-49AD-9588-57ADC379A7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9066-8009-4031-A56E-A3B02363F86F}" type="datetimeFigureOut">
              <a:rPr lang="en-US" smtClean="0"/>
              <a:pPr/>
              <a:t>25-Feb-15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DB045-DC8C-49AD-9588-57ADC379A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9066-8009-4031-A56E-A3B02363F86F}" type="datetimeFigureOut">
              <a:rPr lang="en-US" smtClean="0"/>
              <a:pPr/>
              <a:t>25-Feb-15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DB045-DC8C-49AD-9588-57ADC379A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9066-8009-4031-A56E-A3B02363F86F}" type="datetimeFigureOut">
              <a:rPr lang="en-US" smtClean="0"/>
              <a:pPr/>
              <a:t>25-Feb-15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DB045-DC8C-49AD-9588-57ADC379A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9066-8009-4031-A56E-A3B02363F86F}" type="datetimeFigureOut">
              <a:rPr lang="en-US" smtClean="0"/>
              <a:pPr/>
              <a:t>25-Feb-15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DB045-DC8C-49AD-9588-57ADC379A7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EBC9066-8009-4031-A56E-A3B02363F86F}" type="datetimeFigureOut">
              <a:rPr lang="en-US" smtClean="0"/>
              <a:pPr/>
              <a:t>25-Feb-15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DFDB045-DC8C-49AD-9588-57ADC379A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/C:\Documents%20and%20Settings\Aleksa\Desktop\ivo-andric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file:///C:\Documents%20and%20Settings\Aleksa\Desktop\naslov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file:///C:\Documents%20and%20Settings\Aleksa\Desktop\ivo_andric%201.gif" TargetMode="Externa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file:///C:\Documents%20and%20Settings\Aleksa\Desktop\Vjera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file:///C:\Documents%20and%20Settings\Aleksa\Desktop\Ja.jp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file:///C:\Documents%20and%20Settings\Aleksa\Desktop\Rade.jpg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file:///C:\Documents%20and%20Settings\Aleksa\Desktop\kraj.jpg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630828"/>
            <a:ext cx="9144000" cy="522717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000" y="533400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entury" pitchFamily="18" charset="0"/>
              </a:rPr>
              <a:t>POETSKI KABARE - IVO  ANDRI</a:t>
            </a:r>
            <a:r>
              <a:rPr lang="sr-Latn-BA" sz="2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entury" pitchFamily="18" charset="0"/>
              </a:rPr>
              <a:t>Ć</a:t>
            </a:r>
            <a:endParaRPr lang="en-US" sz="2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entur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1588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648200"/>
            <a:ext cx="8153400" cy="16764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GB" sz="1800" i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Možda</a:t>
            </a:r>
            <a:r>
              <a:rPr lang="en-GB" sz="18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en-GB" sz="1800" i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pisac</a:t>
            </a:r>
            <a:r>
              <a:rPr lang="en-GB" sz="18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en-GB" sz="1800" i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treba</a:t>
            </a:r>
            <a:r>
              <a:rPr lang="en-GB" sz="18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da </a:t>
            </a:r>
            <a:r>
              <a:rPr lang="en-GB" sz="1800" i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pomogne</a:t>
            </a:r>
            <a:r>
              <a:rPr lang="en-GB" sz="18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en-GB" sz="1800" i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čoveku</a:t>
            </a:r>
            <a:r>
              <a:rPr lang="en-GB" sz="18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da se </a:t>
            </a:r>
            <a:r>
              <a:rPr lang="en-GB" sz="1800" i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nađe</a:t>
            </a:r>
            <a:r>
              <a:rPr lang="en-GB" sz="18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en-GB" sz="1800" i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i</a:t>
            </a:r>
            <a:r>
              <a:rPr lang="en-GB" sz="18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en-GB" sz="1800" i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snađe</a:t>
            </a:r>
            <a:r>
              <a:rPr lang="en-GB" sz="18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, Ili, da </a:t>
            </a:r>
            <a:r>
              <a:rPr lang="en-GB" sz="1800" i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nam</a:t>
            </a:r>
            <a:r>
              <a:rPr lang="en-GB" sz="18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, bar </a:t>
            </a:r>
            <a:r>
              <a:rPr lang="en-GB" sz="1800" i="1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malo</a:t>
            </a:r>
            <a:r>
              <a:rPr lang="en-GB" sz="1800" i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,</a:t>
            </a:r>
            <a:r>
              <a:rPr lang="sr-Latn-BA" sz="1800" i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en-GB" sz="1800" i="1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osvetli</a:t>
            </a:r>
            <a:r>
              <a:rPr lang="en-GB" sz="1800" i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en-GB" sz="1800" i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tamne</a:t>
            </a:r>
            <a:r>
              <a:rPr lang="en-GB" sz="18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en-GB" sz="1800" i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puteve</a:t>
            </a:r>
            <a:r>
              <a:rPr lang="en-GB" sz="18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en-GB" sz="1800" i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na</a:t>
            </a:r>
            <a:r>
              <a:rPr lang="en-GB" sz="18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en-GB" sz="1800" i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koje</a:t>
            </a:r>
            <a:r>
              <a:rPr lang="en-GB" sz="18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en-GB" sz="1800" i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nas</a:t>
            </a:r>
            <a:r>
              <a:rPr lang="en-GB" sz="18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en-GB" sz="1800" i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život</a:t>
            </a:r>
            <a:r>
              <a:rPr lang="en-GB" sz="18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en-GB" sz="1800" i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baca</a:t>
            </a:r>
            <a:r>
              <a:rPr lang="en-GB" sz="18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. </a:t>
            </a:r>
            <a:r>
              <a:rPr lang="en-GB" sz="1800" i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Jer</a:t>
            </a:r>
            <a:r>
              <a:rPr lang="en-GB" sz="18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, </a:t>
            </a:r>
            <a:r>
              <a:rPr lang="en-GB" sz="1800" i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pripovedač</a:t>
            </a:r>
            <a:r>
              <a:rPr lang="en-GB" sz="18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en-GB" sz="1800" i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i</a:t>
            </a:r>
            <a:r>
              <a:rPr lang="en-GB" sz="18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en-GB" sz="1800" i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njegovo</a:t>
            </a:r>
            <a:r>
              <a:rPr lang="en-GB" sz="18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en-GB" sz="1800" i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delo</a:t>
            </a:r>
            <a:r>
              <a:rPr lang="en-GB" sz="18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ne </a:t>
            </a:r>
            <a:r>
              <a:rPr lang="en-GB" sz="1800" i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služe</a:t>
            </a:r>
            <a:r>
              <a:rPr lang="en-GB" sz="18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en-GB" sz="1800" i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ničem</a:t>
            </a:r>
            <a:r>
              <a:rPr lang="en-GB" sz="18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, </a:t>
            </a:r>
            <a:r>
              <a:rPr lang="en-GB" sz="1800" i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ako</a:t>
            </a:r>
            <a:r>
              <a:rPr lang="en-GB" sz="18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en-GB" sz="1800" i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na</a:t>
            </a:r>
            <a:r>
              <a:rPr lang="en-GB" sz="18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en-GB" sz="1800" i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jedan</a:t>
            </a:r>
            <a:r>
              <a:rPr lang="en-GB" sz="18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en-GB" sz="1800" i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ili</a:t>
            </a:r>
            <a:r>
              <a:rPr lang="en-GB" sz="18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en-GB" sz="1800" i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drugi</a:t>
            </a:r>
            <a:r>
              <a:rPr lang="en-GB" sz="18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en-GB" sz="1800" i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način</a:t>
            </a:r>
            <a:r>
              <a:rPr lang="en-GB" sz="18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, ne </a:t>
            </a:r>
            <a:r>
              <a:rPr lang="en-GB" sz="1800" i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služe</a:t>
            </a:r>
            <a:r>
              <a:rPr lang="en-GB" sz="18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en-GB" sz="1800" i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čoveku</a:t>
            </a:r>
            <a:r>
              <a:rPr lang="en-GB" sz="18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en-GB" sz="1800" i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i</a:t>
            </a:r>
            <a:r>
              <a:rPr lang="en-GB" sz="18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en-GB" sz="1800" i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čovečnosti</a:t>
            </a:r>
            <a:endParaRPr lang="en-US" sz="1800" dirty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Century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67099" y="457200"/>
            <a:ext cx="4105656" cy="362004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glow rad="101600">
              <a:schemeClr val="bg2">
                <a:lumMod val="90000"/>
                <a:alpha val="40000"/>
              </a:schemeClr>
            </a:glow>
            <a:reflection blurRad="12700" stA="33000" endPos="28000" dist="5000" dir="5400000" sy="-100000" algn="bl" rotWithShape="0"/>
          </a:effectLst>
          <a:scene3d>
            <a:camera prst="orthographicFront"/>
            <a:lightRig rig="flood" dir="t"/>
          </a:scene3d>
          <a:sp3d contourW="6350">
            <a:bevelT h="38100"/>
            <a:bevelB prst="relaxedInset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33070252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r:link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63430" y="0"/>
            <a:ext cx="4494570" cy="6696907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304800"/>
            <a:ext cx="8077200" cy="5943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U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poetskom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kabareu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Ivo</a:t>
            </a:r>
            <a:r>
              <a:rPr lang="en-GB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Andrić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,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nastalom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u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godini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Andrića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,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kada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se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obeležavalo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120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godina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njegovog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rođenja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i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pola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veka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od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dodele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Nobelove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nagrade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,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želimo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da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osvetlimo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Andrića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kao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pesnika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,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čoveka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koji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je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voleo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muziku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i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koji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je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duboko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promišljao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o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svetu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, o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narodu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,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politici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,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državi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i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kulturi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,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starosti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i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mladosti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,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ljubavi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i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smrti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.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Kako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Andrić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sr-Latn-BA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široj javnosti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nije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bio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poznat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kao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pesnik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,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kabare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nudi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priliku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da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publika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čuje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nekoliko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njegovih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pesama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koje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je,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po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prvi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put do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sada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, u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muziku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stavio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kompozitor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Rade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Radivojević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;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zatim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omiljene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pesme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Ive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Andrića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od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kojih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su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mu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neke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pevane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u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Stokholmu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na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dodeli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Nobelove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nagrade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; pa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deo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njegove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besede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- </a:t>
            </a:r>
            <a:r>
              <a:rPr lang="en-GB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O </a:t>
            </a:r>
            <a:r>
              <a:rPr lang="en-GB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priči</a:t>
            </a:r>
            <a:r>
              <a:rPr lang="en-GB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i</a:t>
            </a:r>
            <a:r>
              <a:rPr lang="en-GB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pričanju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;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anegdote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sa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dodele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Nobelove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nagrade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; 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nekoliko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priča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o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malim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ljudima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–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pijačnim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prodavcima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,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berberima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,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pijancima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,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prosjacima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;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deo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prepske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sa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Milošem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Crnjanskim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;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kao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i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njegovu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ljubavnu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priču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-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trideset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godina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Andrić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je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strpljivo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voleo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jednu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ženu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dok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mu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ona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konačno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nije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postala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supruga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. </a:t>
            </a:r>
            <a:endPara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  <a:p>
            <a:endParaRPr lang="en-US" sz="1400" b="1" dirty="0" smtClean="0"/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600" b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Ovaj</a:t>
            </a:r>
            <a:r>
              <a:rPr lang="en-GB" sz="1600" b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en-GB" sz="1600" b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svojevrsni</a:t>
            </a:r>
            <a:r>
              <a:rPr lang="en-GB" sz="1600" b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en-GB" sz="1600" b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omaž</a:t>
            </a:r>
            <a:r>
              <a:rPr lang="en-GB" sz="1600" b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en-GB" sz="1600" b="1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Andriću</a:t>
            </a:r>
            <a:r>
              <a:rPr lang="en-GB" sz="1600" b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, </a:t>
            </a:r>
            <a:r>
              <a:rPr lang="en-GB" sz="1600" b="1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koji</a:t>
            </a:r>
            <a:r>
              <a:rPr lang="en-GB" sz="1600" b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en-GB" sz="1600" b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traje</a:t>
            </a:r>
            <a:r>
              <a:rPr lang="en-GB" sz="1600" b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sr-Latn-RS" sz="1600" b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oko 7</a:t>
            </a:r>
            <a:r>
              <a:rPr lang="en-US" sz="1600" b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0</a:t>
            </a:r>
            <a:r>
              <a:rPr lang="sr-Latn-RS" sz="1600" b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min</a:t>
            </a:r>
            <a:r>
              <a:rPr lang="en-GB" sz="1600" b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. </a:t>
            </a:r>
            <a:r>
              <a:rPr lang="en-GB" sz="1600" b="1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Izvode</a:t>
            </a:r>
            <a:r>
              <a:rPr lang="en-GB" sz="1600" b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en-GB" sz="1600" b="1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ga</a:t>
            </a:r>
            <a:r>
              <a:rPr lang="en-GB" sz="1600" b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en-GB" sz="1600" b="1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glumci</a:t>
            </a:r>
            <a:r>
              <a:rPr lang="en-GB" sz="1600" b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en-GB" sz="1600" b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Narodnog</a:t>
            </a:r>
            <a:r>
              <a:rPr lang="en-GB" sz="1600" b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en-GB" sz="1600" b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pozorišta</a:t>
            </a:r>
            <a:r>
              <a:rPr lang="en-GB" sz="1600" b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u </a:t>
            </a:r>
            <a:r>
              <a:rPr lang="en-GB" sz="1600" b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Beogradu</a:t>
            </a:r>
            <a:r>
              <a:rPr lang="en-GB" sz="1600" b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, </a:t>
            </a:r>
            <a:r>
              <a:rPr lang="en-GB" sz="1600" b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Vjera</a:t>
            </a:r>
            <a:r>
              <a:rPr lang="en-GB" sz="1600" b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en-GB" sz="1600" b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Mujović</a:t>
            </a:r>
            <a:r>
              <a:rPr lang="en-GB" sz="1600" b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en-GB" sz="1600" b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i</a:t>
            </a:r>
            <a:r>
              <a:rPr lang="en-GB" sz="1600" b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en-GB" sz="1600" b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Aleksandar</a:t>
            </a:r>
            <a:r>
              <a:rPr lang="en-GB" sz="1600" b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en-GB" sz="1600" b="1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Srećković</a:t>
            </a:r>
            <a:r>
              <a:rPr lang="en-GB" sz="1600" b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-</a:t>
            </a:r>
            <a:r>
              <a:rPr lang="en-GB" sz="1600" b="1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Kubura</a:t>
            </a:r>
            <a:r>
              <a:rPr lang="en-GB" sz="1600" b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, </a:t>
            </a:r>
            <a:r>
              <a:rPr lang="en-GB" sz="1600" b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 </a:t>
            </a:r>
            <a:r>
              <a:rPr lang="en-GB" sz="1600" b="1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uz</a:t>
            </a:r>
            <a:r>
              <a:rPr lang="en-GB" sz="1600" b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sr-Latn-RS" sz="1600" b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muzičku </a:t>
            </a:r>
            <a:r>
              <a:rPr lang="en-GB" sz="1600" b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pratnju</a:t>
            </a:r>
            <a:r>
              <a:rPr lang="en-GB" sz="1600" b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en-GB" sz="1600" b="1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kompozitora</a:t>
            </a:r>
            <a:r>
              <a:rPr lang="en-GB" sz="1600" b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en-GB" sz="1600" b="1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Radeta</a:t>
            </a:r>
            <a:r>
              <a:rPr lang="en-GB" sz="1600" b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en-GB" sz="1600" b="1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Radivojevića</a:t>
            </a:r>
            <a:r>
              <a:rPr lang="en-GB" sz="1600" b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. </a:t>
            </a:r>
            <a:endParaRPr lang="en-US" sz="1600" b="1" dirty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Centur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85737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0"/>
            <a:ext cx="8458199" cy="28956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VJERA </a:t>
            </a:r>
            <a:r>
              <a:rPr lang="en-US" sz="14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MUJOVI</a:t>
            </a:r>
            <a:r>
              <a:rPr lang="sr-Latn-CS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Ć, glumica Narodnog pozorišta u Beogradu. </a:t>
            </a:r>
            <a:r>
              <a:rPr lang="en-US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/>
            </a:r>
            <a:br>
              <a:rPr lang="en-US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</a:br>
            <a:r>
              <a:rPr lang="sr-Latn-CS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Igrala: </a:t>
            </a:r>
            <a:r>
              <a:rPr lang="sr-Latn-CS" sz="14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Uspavanu lepoticu</a:t>
            </a:r>
            <a:r>
              <a:rPr lang="sr-Latn-CS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, Sonječku Holidej M. Cvetajeve, Lenu u </a:t>
            </a:r>
            <a:r>
              <a:rPr lang="sr-Latn-CS" sz="14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Bergmanovoj sonati, </a:t>
            </a:r>
            <a:r>
              <a:rPr lang="sr-Latn-CS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Moglija u </a:t>
            </a:r>
            <a:r>
              <a:rPr lang="sr-Latn-CS" sz="14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Knjizi o džungli</a:t>
            </a:r>
            <a:r>
              <a:rPr lang="sr-Latn-CS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, Magdalenu u </a:t>
            </a:r>
            <a:r>
              <a:rPr lang="sr-Latn-CS" sz="14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Domu Bernarde Albe</a:t>
            </a:r>
            <a:r>
              <a:rPr lang="sr-Latn-CS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, Juditu u Hebelovoj </a:t>
            </a:r>
            <a:r>
              <a:rPr lang="sr-Latn-CS" sz="14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Juditi</a:t>
            </a:r>
            <a:r>
              <a:rPr lang="sr-Latn-CS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, Silviju Plat u </a:t>
            </a:r>
            <a:r>
              <a:rPr lang="sr-Latn-CS" sz="14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Trunu u oku, </a:t>
            </a:r>
            <a:r>
              <a:rPr lang="sr-Latn-CS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Aglaju u </a:t>
            </a:r>
            <a:r>
              <a:rPr lang="sr-Latn-CS" sz="14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Idiotu, Lolitu </a:t>
            </a:r>
            <a:r>
              <a:rPr lang="sr-Latn-CS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Vladimira Nabokova, Olgu u komadu </a:t>
            </a:r>
            <a:r>
              <a:rPr lang="sr-Latn-CS" sz="14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Višnje u čokoladi, </a:t>
            </a:r>
            <a:r>
              <a:rPr lang="sr-Latn-CS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Madam de Turvel u </a:t>
            </a:r>
            <a:r>
              <a:rPr lang="sr-Latn-CS" sz="14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Opasnim vezama, </a:t>
            </a:r>
            <a:r>
              <a:rPr lang="sr-Latn-CS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Hromku u </a:t>
            </a:r>
            <a:r>
              <a:rPr lang="sr-Latn-CS" sz="14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Zlim dusima ...</a:t>
            </a:r>
            <a:r>
              <a:rPr lang="en-US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/>
            </a:r>
            <a:br>
              <a:rPr lang="en-US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</a:br>
            <a:r>
              <a:rPr lang="sr-Latn-CS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Na televiziji: Nušićev </a:t>
            </a:r>
            <a:r>
              <a:rPr lang="sr-Latn-CS" sz="14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Svet,</a:t>
            </a:r>
            <a:r>
              <a:rPr lang="sr-Latn-CS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sr-Latn-CS" sz="14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Kolibaš, </a:t>
            </a:r>
            <a:r>
              <a:rPr lang="sr-Latn-CS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Mina Karadžić, </a:t>
            </a:r>
            <a:r>
              <a:rPr lang="sr-Latn-CS" sz="14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Moj rođak sa sela, Olga Jančevecka...</a:t>
            </a:r>
            <a:r>
              <a:rPr lang="en-US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/>
            </a:r>
            <a:br>
              <a:rPr lang="en-US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</a:br>
            <a:r>
              <a:rPr lang="sr-Latn-CS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Objavila knjige </a:t>
            </a:r>
            <a:r>
              <a:rPr lang="sr-Latn-CS" sz="14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Registar kreveta čežnji i opomena</a:t>
            </a:r>
            <a:r>
              <a:rPr lang="sr-Latn-CS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kao i </a:t>
            </a:r>
            <a:r>
              <a:rPr lang="sr-Latn-CS" sz="14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Nisam ovako zamišljala život. </a:t>
            </a:r>
            <a:r>
              <a:rPr lang="sr-Latn-CS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Prevela i dramatizovala roman </a:t>
            </a:r>
            <a:r>
              <a:rPr lang="sr-Latn-CS" sz="14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Cinici </a:t>
            </a:r>
            <a:r>
              <a:rPr lang="sr-Latn-CS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Anatolija Mariengofa, koji se pod nazivom </a:t>
            </a:r>
            <a:r>
              <a:rPr lang="sr-Latn-CS" sz="14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Višnje u čokoladi</a:t>
            </a:r>
            <a:r>
              <a:rPr lang="sr-Latn-CS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izvodio u Zvezdara </a:t>
            </a:r>
            <a:r>
              <a:rPr lang="sr-Latn-CS" sz="14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teatru.</a:t>
            </a:r>
            <a:r>
              <a:rPr lang="en-US" sz="14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sr-Latn-CS" sz="14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Radila </a:t>
            </a:r>
            <a:r>
              <a:rPr lang="sr-Latn-CS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i gostovala u pozorištu i na filmu (</a:t>
            </a:r>
            <a:r>
              <a:rPr lang="sr-Latn-CS" sz="14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Dueti, Molinos, Le Bifteck, Spleen...) </a:t>
            </a:r>
            <a:r>
              <a:rPr lang="sr-Latn-CS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u Rusiji, Ukrajini, na Severnom polarnom krugu, Gruziji, Jermeniji, Švedskoj, Italiji, Grčkoj, Poljskoj, Hrvatskskoj, Francuskoj... Snimila dva muzička CD: </a:t>
            </a:r>
            <a:r>
              <a:rPr lang="sr-Latn-CS" sz="14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Viens</a:t>
            </a:r>
            <a:r>
              <a:rPr lang="sr-Latn-CS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, mini-CD na francuskom jeziku, i </a:t>
            </a:r>
            <a:r>
              <a:rPr lang="sr-Latn-CS" sz="14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Začem</a:t>
            </a:r>
            <a:r>
              <a:rPr lang="sr-Latn-CS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, CD ruskih pesama. Dobila nagrade "Mata Milošević", </a:t>
            </a:r>
            <a:r>
              <a:rPr lang="sr-Latn-CS" sz="14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Zvaigzne</a:t>
            </a:r>
            <a:r>
              <a:rPr lang="sr-Latn-CS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u Rigi (Letonija), </a:t>
            </a:r>
            <a:r>
              <a:rPr lang="sr-Latn-CS" sz="14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Wrostja</a:t>
            </a:r>
            <a:r>
              <a:rPr lang="sr-Latn-CS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u Poljskoj, u Vroclavu, </a:t>
            </a:r>
            <a:r>
              <a:rPr lang="sr-Latn-CS" sz="14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Zlatni vitez</a:t>
            </a:r>
            <a:r>
              <a:rPr lang="sr-Latn-CS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u Moskvi..</a:t>
            </a:r>
            <a:r>
              <a:rPr lang="sr-Latn-CS" sz="1400" b="0" dirty="0">
                <a:effectLst/>
                <a:latin typeface="Century" pitchFamily="18" charset="0"/>
                <a:ea typeface="Times New Roman"/>
              </a:rPr>
              <a:t>.</a:t>
            </a:r>
            <a:r>
              <a:rPr lang="en-US" sz="1400" b="0" dirty="0">
                <a:effectLst/>
                <a:latin typeface="Century" pitchFamily="18" charset="0"/>
                <a:ea typeface="Times New Roman"/>
              </a:rPr>
              <a:t/>
            </a:r>
            <a:br>
              <a:rPr lang="en-US" sz="1400" b="0" dirty="0">
                <a:effectLst/>
                <a:latin typeface="Century" pitchFamily="18" charset="0"/>
                <a:ea typeface="Times New Roman"/>
              </a:rPr>
            </a:br>
            <a:endParaRPr lang="en-US" sz="1400" b="0" dirty="0">
              <a:latin typeface="Century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19400" y="152400"/>
            <a:ext cx="3248406" cy="3636264"/>
          </a:xfrm>
          <a:effectLst>
            <a:glow rad="101600">
              <a:schemeClr val="bg2">
                <a:lumMod val="90000"/>
                <a:alpha val="40000"/>
              </a:schemeClr>
            </a:glow>
          </a:effectLst>
          <a:scene3d>
            <a:camera prst="orthographicFront"/>
            <a:lightRig rig="flood" dir="t"/>
          </a:scene3d>
          <a:sp3d>
            <a:bevelT/>
            <a:bevelB prst="relaxedInset"/>
          </a:sp3d>
        </p:spPr>
      </p:pic>
    </p:spTree>
    <p:extLst>
      <p:ext uri="{BB962C8B-B14F-4D97-AF65-F5344CB8AC3E}">
        <p14:creationId xmlns:p14="http://schemas.microsoft.com/office/powerpoint/2010/main" xmlns="" val="35298969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14800"/>
            <a:ext cx="7772399" cy="2057400"/>
          </a:xfrm>
        </p:spPr>
        <p:txBody>
          <a:bodyPr/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sr-Latn-CS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ALEKSANDAR SREĆKOVIĆ </a:t>
            </a:r>
            <a:r>
              <a:rPr lang="en-US" sz="14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sr-Latn-CS" sz="14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KUBURA</a:t>
            </a:r>
            <a:r>
              <a:rPr lang="sr-Latn-CS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, glumac</a:t>
            </a:r>
            <a:r>
              <a:rPr lang="pl-PL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Narodnog Pozorišta u Beogradu. Ostvario je brojne uloge u pozorištu, na filmu i televiziji.  </a:t>
            </a:r>
            <a:r>
              <a:rPr lang="en-US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/>
            </a:r>
            <a:br>
              <a:rPr lang="en-US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</a:br>
            <a:r>
              <a:rPr lang="pl-PL" sz="14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T</a:t>
            </a:r>
            <a:r>
              <a:rPr lang="en-US" sz="14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V s</a:t>
            </a:r>
            <a:r>
              <a:rPr lang="pl-PL" sz="14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erije</a:t>
            </a:r>
            <a:r>
              <a:rPr lang="pl-PL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: </a:t>
            </a:r>
            <a:r>
              <a:rPr lang="pl-PL" sz="14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Pad dinastije Obrenović, Gore-Dole, Porodično blago, Bela La</a:t>
            </a:r>
            <a:r>
              <a:rPr lang="sr-Latn-CS" sz="14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đa, </a:t>
            </a:r>
            <a:r>
              <a:rPr lang="pl-PL" sz="14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Ponos Ratkajevih, Vrati</a:t>
            </a:r>
            <a:r>
              <a:rPr lang="sr-Latn-CS" sz="14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će se Rode, </a:t>
            </a:r>
            <a:r>
              <a:rPr lang="pl-PL" sz="14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Cvat lipe na </a:t>
            </a:r>
            <a:r>
              <a:rPr lang="pl-PL" sz="1400" i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Balkanu</a:t>
            </a:r>
            <a:r>
              <a:rPr lang="en-US" sz="1400" i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, Montevideo Bog </a:t>
            </a:r>
            <a:r>
              <a:rPr lang="en-US" sz="1400" i="1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te</a:t>
            </a:r>
            <a:r>
              <a:rPr lang="en-US" sz="1400" i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video, </a:t>
            </a:r>
            <a:r>
              <a:rPr lang="en-US" sz="1400" i="1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Ravna</a:t>
            </a:r>
            <a:r>
              <a:rPr lang="en-US" sz="1400" i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Gora</a:t>
            </a:r>
            <a:r>
              <a:rPr lang="pl-PL" sz="1400" i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...</a:t>
            </a:r>
            <a:r>
              <a:rPr lang="en-US" sz="1400" i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/>
            </a:r>
            <a:br>
              <a:rPr lang="en-US" sz="1400" i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</a:br>
            <a:r>
              <a:rPr lang="pl-PL" sz="14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Pozorište</a:t>
            </a:r>
            <a:r>
              <a:rPr lang="pl-PL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: </a:t>
            </a:r>
            <a:r>
              <a:rPr lang="pl-PL" sz="14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San Letnje Noći, Romeo i Julija, Knjiga o Džungli, Tamna je noć, Lutka sa naslovne strane, Hasanaginica, Ministarka, Balkan nije mrtav, Elektra, Ifigenijina smrt u Aulidi, Laža i paralaža, Maska, Sudija, Vesele Žene Vindzorske, </a:t>
            </a:r>
            <a:r>
              <a:rPr lang="it-IT" sz="14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Nova Stradija, </a:t>
            </a:r>
            <a:r>
              <a:rPr lang="pl-PL" sz="14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Pokondirena Tikva, Dr, Svinjski Otac, Rasprava sa Che Guevarom, Zli </a:t>
            </a:r>
            <a:r>
              <a:rPr lang="pl-PL" sz="1400" i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Dusi</a:t>
            </a:r>
            <a:r>
              <a:rPr lang="en-US" sz="1400" i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, </a:t>
            </a:r>
            <a:r>
              <a:rPr lang="en-US" sz="1400" i="1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Antigona</a:t>
            </a:r>
            <a:r>
              <a:rPr lang="en-US" sz="1400" i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, Henry VI</a:t>
            </a:r>
            <a:r>
              <a:rPr lang="pl-PL" sz="1400" i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… </a:t>
            </a:r>
            <a:r>
              <a:rPr lang="en-US" sz="1400" i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/>
            </a:r>
            <a:br>
              <a:rPr lang="en-US" sz="1400" i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</a:br>
            <a:r>
              <a:rPr lang="pl-PL" sz="14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Film</a:t>
            </a:r>
            <a:r>
              <a:rPr lang="pl-PL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: </a:t>
            </a:r>
            <a:r>
              <a:rPr lang="pl-PL" sz="14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Točkovi, Paket aranžman, Kako Postati Heroj, Zajedno,</a:t>
            </a:r>
            <a:r>
              <a:rPr lang="it-IT" sz="14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Montevideo Bog te </a:t>
            </a:r>
            <a:r>
              <a:rPr lang="it-IT" sz="1400" i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video</a:t>
            </a:r>
            <a:r>
              <a:rPr lang="en-US" sz="14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, </a:t>
            </a:r>
            <a:r>
              <a:rPr lang="sr-Latn-RS" sz="14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Šešir profesora Koste Vujića, Ravna Gora.</a:t>
            </a:r>
            <a:r>
              <a:rPr lang="pl-PL" sz="14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..</a:t>
            </a:r>
            <a:r>
              <a:rPr lang="pl-PL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	</a:t>
            </a:r>
            <a:r>
              <a:rPr lang="en-US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/>
            </a:r>
            <a:br>
              <a:rPr lang="en-US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</a:br>
            <a:endParaRPr lang="en-US" sz="1400" dirty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71799" y="228599"/>
            <a:ext cx="2900996" cy="3712464"/>
          </a:xfrm>
          <a:effectLst>
            <a:glow rad="101600">
              <a:schemeClr val="bg2">
                <a:lumMod val="90000"/>
                <a:alpha val="40000"/>
              </a:schemeClr>
            </a:glow>
          </a:effectLst>
          <a:scene3d>
            <a:camera prst="orthographicFront"/>
            <a:lightRig rig="flood" dir="t"/>
          </a:scene3d>
          <a:sp3d>
            <a:bevelT/>
            <a:bevelB prst="relaxedInset"/>
          </a:sp3d>
        </p:spPr>
      </p:pic>
    </p:spTree>
    <p:extLst>
      <p:ext uri="{BB962C8B-B14F-4D97-AF65-F5344CB8AC3E}">
        <p14:creationId xmlns:p14="http://schemas.microsoft.com/office/powerpoint/2010/main" xmlns="" val="7335094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114800"/>
            <a:ext cx="8001000" cy="2514600"/>
          </a:xfrm>
        </p:spPr>
        <p:txBody>
          <a:bodyPr/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RADE RADVOJEVI</a:t>
            </a:r>
            <a:r>
              <a:rPr lang="sr-Latn-CS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Ć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,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kompozitor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,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aranžer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,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producent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,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muzičar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instrumentalista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.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Diplomirao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na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Muzičkoj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akademiji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u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Beogradu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1974.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Njegov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autorski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rad, </a:t>
            </a:r>
            <a:r>
              <a:rPr lang="en-GB" sz="14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od 1968. do </a:t>
            </a:r>
            <a:r>
              <a:rPr lang="en-GB" sz="14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danas</a:t>
            </a:r>
            <a:r>
              <a:rPr lang="en-GB" sz="14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,  </a:t>
            </a:r>
            <a:r>
              <a:rPr lang="en-GB" sz="14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zabeležen</a:t>
            </a:r>
            <a:r>
              <a:rPr lang="en-GB" sz="14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je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na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preko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300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nosača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zvuka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,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trajnih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radio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snimaka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, u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mnogim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TV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emisijama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.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Pobednik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festivala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i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Beogradsko</a:t>
            </a:r>
            <a:r>
              <a:rPr lang="en-GB" sz="14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i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proleće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(1994.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i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1998.), </a:t>
            </a:r>
            <a:r>
              <a:rPr lang="en-GB" sz="1400" i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Zlatno</a:t>
            </a:r>
            <a:r>
              <a:rPr lang="en-GB" sz="14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i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zvonce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, Novi Sad (1993), </a:t>
            </a:r>
            <a:r>
              <a:rPr lang="en-GB" sz="1400" i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Beogradski</a:t>
            </a:r>
            <a:r>
              <a:rPr lang="en-GB" sz="14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i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šlager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(1994), </a:t>
            </a:r>
            <a:r>
              <a:rPr lang="en-GB" sz="14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MESAM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(1995), </a:t>
            </a:r>
            <a:r>
              <a:rPr lang="en-GB" sz="1400" i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Interfest</a:t>
            </a:r>
            <a:r>
              <a:rPr lang="en-GB" sz="14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,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Bitola (1995), </a:t>
            </a:r>
            <a:r>
              <a:rPr lang="en-GB" sz="1400" i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Pjesma</a:t>
            </a:r>
            <a:r>
              <a:rPr lang="en-GB" sz="14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i="1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Mediterana</a:t>
            </a:r>
            <a:r>
              <a:rPr lang="en-GB" sz="14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, </a:t>
            </a:r>
            <a:r>
              <a:rPr lang="en-GB" sz="14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Budva</a:t>
            </a:r>
            <a:r>
              <a:rPr lang="en-GB" sz="14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(1997), </a:t>
            </a:r>
            <a:r>
              <a:rPr lang="en-GB" sz="14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i="1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Zlatni</a:t>
            </a:r>
            <a:r>
              <a:rPr lang="en-GB" sz="1400" i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i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Orfej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,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Bugarska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(1997</a:t>
            </a:r>
            <a:r>
              <a:rPr lang="en-GB" sz="14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), </a:t>
            </a:r>
            <a:r>
              <a:rPr lang="en-GB" sz="1400" i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Evrofest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, Skopje (1998), </a:t>
            </a:r>
            <a:r>
              <a:rPr lang="en-GB" sz="14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Festival </a:t>
            </a:r>
            <a:r>
              <a:rPr lang="en-GB" sz="1400" i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vojničkih</a:t>
            </a:r>
            <a:r>
              <a:rPr lang="en-GB" sz="14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i="1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pesama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(1998.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i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2000) </a:t>
            </a:r>
            <a:r>
              <a:rPr lang="en-GB" sz="14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Pop festival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Banja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Luka (2000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i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2002</a:t>
            </a:r>
            <a:r>
              <a:rPr lang="en-GB" sz="14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). </a:t>
            </a:r>
            <a:br>
              <a:rPr lang="en-GB" sz="14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</a:br>
            <a:r>
              <a:rPr lang="en-GB" sz="14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Povodom</a:t>
            </a:r>
            <a:r>
              <a:rPr lang="en-GB" sz="14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obeležavanja</a:t>
            </a:r>
            <a:r>
              <a:rPr lang="en-GB" sz="14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40 </a:t>
            </a:r>
            <a:r>
              <a:rPr lang="en-GB" sz="14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godina</a:t>
            </a:r>
            <a:r>
              <a:rPr lang="en-GB" sz="14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 </a:t>
            </a:r>
            <a:r>
              <a:rPr lang="en-GB" sz="14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autorskog</a:t>
            </a:r>
            <a:r>
              <a:rPr lang="en-GB" sz="14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rada</a:t>
            </a:r>
            <a:r>
              <a:rPr lang="en-GB" sz="14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PGP RTS je </a:t>
            </a:r>
            <a:r>
              <a:rPr lang="en-GB" sz="14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objavio</a:t>
            </a:r>
            <a:r>
              <a:rPr lang="en-GB" sz="14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trostruki</a:t>
            </a:r>
            <a:r>
              <a:rPr lang="en-GB" sz="14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album </a:t>
            </a:r>
            <a:r>
              <a:rPr lang="en-GB" sz="14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sa</a:t>
            </a:r>
            <a:r>
              <a:rPr lang="en-GB" sz="14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najznačajnijim</a:t>
            </a:r>
            <a:r>
              <a:rPr lang="en-GB" sz="14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ostvarenjima</a:t>
            </a:r>
            <a:r>
              <a:rPr lang="en-GB" sz="14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iz</a:t>
            </a:r>
            <a:r>
              <a:rPr lang="en-GB" sz="14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oblasti</a:t>
            </a:r>
            <a:r>
              <a:rPr lang="en-GB" sz="14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pop </a:t>
            </a:r>
            <a:r>
              <a:rPr lang="en-GB" sz="14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i</a:t>
            </a:r>
            <a:r>
              <a:rPr lang="en-GB" sz="14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narodne</a:t>
            </a:r>
            <a:r>
              <a:rPr lang="en-GB" sz="14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muzike</a:t>
            </a:r>
            <a:r>
              <a:rPr lang="en-GB" sz="14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.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Godine</a:t>
            </a:r>
            <a:r>
              <a:rPr lang="en-GB" sz="14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1994.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proglašen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za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/>
            </a:r>
            <a:br>
              <a:rPr lang="en-GB" sz="14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</a:br>
            <a:r>
              <a:rPr lang="en-GB" sz="14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Kompozitora</a:t>
            </a:r>
            <a:r>
              <a:rPr lang="en-GB" sz="14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godine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u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Jugoslaviji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.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Dobitnik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je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posebnog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priznanja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za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vrhunski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doprinos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u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kulturi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Republike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Srbije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.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Kompozicije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i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aranžmani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Radeta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Radivojevića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snimljeni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su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i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izvode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se u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Nemačkoj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,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Finskoj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,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Francuskoj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,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zemljama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Beneluxa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,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Rusiji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,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Bugarskoj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,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Makedoniji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, </a:t>
            </a:r>
            <a:r>
              <a:rPr lang="en-GB" sz="1400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Ukrajini</a:t>
            </a:r>
            <a:r>
              <a:rPr lang="en-GB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, </a:t>
            </a:r>
            <a:r>
              <a:rPr lang="en-GB" sz="14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Belorusiji</a:t>
            </a:r>
            <a:r>
              <a:rPr lang="en-GB" sz="14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>…</a:t>
            </a:r>
            <a:r>
              <a:rPr lang="en-US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  <a:t/>
            </a:r>
            <a:br>
              <a:rPr lang="en-US" sz="14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Times New Roman"/>
              </a:rPr>
            </a:br>
            <a:endParaRPr lang="en-US" sz="1400" dirty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Century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95600" y="228600"/>
            <a:ext cx="3010359" cy="3709194"/>
          </a:xfrm>
          <a:effectLst>
            <a:glow rad="101600">
              <a:schemeClr val="bg2">
                <a:lumMod val="90000"/>
                <a:alpha val="40000"/>
              </a:schemeClr>
            </a:glow>
          </a:effectLst>
          <a:scene3d>
            <a:camera prst="orthographicFront"/>
            <a:lightRig rig="flood" dir="t"/>
          </a:scene3d>
          <a:sp3d>
            <a:bevelT/>
            <a:bevelB prst="relaxedInset"/>
          </a:sp3d>
        </p:spPr>
      </p:pic>
    </p:spTree>
    <p:extLst>
      <p:ext uri="{BB962C8B-B14F-4D97-AF65-F5344CB8AC3E}">
        <p14:creationId xmlns:p14="http://schemas.microsoft.com/office/powerpoint/2010/main" xmlns="" val="25042535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962400"/>
            <a:ext cx="8000999" cy="2485832"/>
          </a:xfrm>
        </p:spPr>
        <p:txBody>
          <a:bodyPr/>
          <a:lstStyle/>
          <a:p>
            <a:pPr marL="0" algn="ctr" rtl="1">
              <a:spcBef>
                <a:spcPts val="0"/>
              </a:spcBef>
            </a:pPr>
            <a:r>
              <a:rPr lang="en-GB" sz="16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Kontakt</a:t>
            </a:r>
            <a:r>
              <a:rPr lang="en-GB" sz="16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: </a:t>
            </a:r>
            <a:r>
              <a:rPr lang="sr-Latn-RS" sz="16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	</a:t>
            </a:r>
            <a:r>
              <a:rPr lang="en-US" sz="16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/>
            </a:r>
            <a:br>
              <a:rPr lang="en-US" sz="16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</a:br>
            <a:r>
              <a:rPr lang="en-US" sz="16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	           </a:t>
            </a:r>
            <a:r>
              <a:rPr lang="en-GB" sz="16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Aleksandar</a:t>
            </a:r>
            <a:r>
              <a:rPr lang="en-GB" sz="16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en-GB" sz="16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Srećković-Kubura</a:t>
            </a:r>
            <a:r>
              <a:rPr lang="en-GB" sz="16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+38164 1574 777 a.kubura@orion.rs</a:t>
            </a:r>
            <a:br>
              <a:rPr lang="en-GB" sz="16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</a:br>
            <a:r>
              <a:rPr lang="en-US" sz="16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/>
            </a:r>
            <a:br>
              <a:rPr lang="en-US" sz="16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</a:br>
            <a:r>
              <a:rPr lang="en-US" sz="16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	</a:t>
            </a:r>
            <a:r>
              <a:rPr lang="en-US" sz="16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Za</a:t>
            </a:r>
            <a:r>
              <a:rPr lang="en-US" sz="16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en-US" sz="16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izvo</a:t>
            </a:r>
            <a:r>
              <a:rPr lang="sr-Latn-BA" sz="16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đ</a:t>
            </a:r>
            <a:r>
              <a:rPr lang="en-US" sz="16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enje</a:t>
            </a:r>
            <a:r>
              <a:rPr lang="en-US" sz="16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en-US" sz="16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poetskog</a:t>
            </a:r>
            <a:r>
              <a:rPr lang="en-US" sz="16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en-US" sz="16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kabarea</a:t>
            </a:r>
            <a:r>
              <a:rPr lang="en-US" sz="16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en-US" sz="16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Ivo</a:t>
            </a:r>
            <a:r>
              <a:rPr lang="en-US" sz="16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en-US" sz="16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Andri</a:t>
            </a:r>
            <a:r>
              <a:rPr lang="sr-Latn-BA" sz="16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ć </a:t>
            </a:r>
            <a:r>
              <a:rPr lang="en-GB" sz="16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potrebni</a:t>
            </a:r>
            <a:r>
              <a:rPr lang="en-GB" sz="16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 </a:t>
            </a:r>
            <a:r>
              <a:rPr lang="sr-Latn-RS" sz="16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su</a:t>
            </a:r>
            <a:r>
              <a:rPr lang="en-GB" sz="16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>: </a:t>
            </a:r>
            <a:r>
              <a:rPr lang="sr-Latn-RS" sz="16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/>
            </a:r>
            <a:br>
              <a:rPr lang="sr-Latn-RS" sz="16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</a:br>
            <a:r>
              <a:rPr lang="sr-Latn-RS" sz="16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/>
            </a:r>
            <a:br>
              <a:rPr lang="sr-Latn-RS" sz="16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</a:b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Klavir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(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akustični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ili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električni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), </a:t>
            </a:r>
            <a:r>
              <a:rPr lang="sr-Latn-R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m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ikseta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sa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 min 5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kanala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,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Ozvučenje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, 3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mikrofona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sa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stalcima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, DVD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projektor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 (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jači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)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sa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postoljem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, DVD 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player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sa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 composite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izlazom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i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daljinskim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upravljačem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, </a:t>
            </a:r>
            <a:r>
              <a:rPr lang="sr-Latn-R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p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latno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ili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čista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bela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površina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za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projektovanje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 video 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/>
            </a:r>
            <a:b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</a:b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materijala</a:t>
            </a:r>
            <a:r>
              <a:rPr lang="en-US" sz="16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, </a:t>
            </a:r>
            <a:r>
              <a:rPr lang="sr-Latn-RS" sz="16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d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ve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barske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stolice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 </a:t>
            </a:r>
            <a:r>
              <a:rPr lang="en-GB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Cena</a:t>
            </a:r>
            <a:r>
              <a:rPr lang="en-GB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 </a:t>
            </a:r>
            <a:r>
              <a:rPr lang="en-GB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programa</a:t>
            </a:r>
            <a:r>
              <a:rPr lang="en-GB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 je 75. 000 </a:t>
            </a:r>
            <a:r>
              <a:rPr lang="en-GB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dinara</a:t>
            </a:r>
            <a:r>
              <a:rPr lang="en-GB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, plus </a:t>
            </a:r>
            <a:r>
              <a:rPr lang="en-GB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tro</a:t>
            </a:r>
            <a:r>
              <a:rPr lang="sr-Latn-C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š</a:t>
            </a:r>
            <a:r>
              <a:rPr lang="en-GB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kovi</a:t>
            </a:r>
            <a:r>
              <a:rPr lang="en-GB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 </a:t>
            </a:r>
            <a:r>
              <a:rPr lang="en-GB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prevoza</a:t>
            </a:r>
            <a:r>
              <a:rPr lang="en-GB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 van </a:t>
            </a:r>
            <a:r>
              <a:rPr lang="en-GB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Beograda</a:t>
            </a:r>
            <a:r>
              <a:rPr lang="en-GB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 – 0, 35 </a:t>
            </a:r>
            <a:r>
              <a:rPr lang="en-GB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eura</a:t>
            </a:r>
            <a:r>
              <a:rPr lang="en-GB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 </a:t>
            </a:r>
            <a:r>
              <a:rPr lang="en-GB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po</a:t>
            </a:r>
            <a:r>
              <a:rPr lang="en-GB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 km 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/>
            </a:r>
            <a:b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</a:br>
            <a:r>
              <a:rPr lang="en-US" sz="16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  <a:t/>
            </a:r>
            <a:br>
              <a:rPr lang="en-US" sz="16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entury" pitchFamily="18" charset="0"/>
                <a:ea typeface="Times New Roman"/>
              </a:rPr>
            </a:br>
            <a:endParaRPr lang="en-US" sz="1600" dirty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Century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86000" y="381000"/>
            <a:ext cx="4105656" cy="34950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glow rad="101600">
              <a:schemeClr val="bg2">
                <a:lumMod val="90000"/>
                <a:alpha val="40000"/>
              </a:schemeClr>
            </a:glow>
            <a:reflection blurRad="12700" stA="38000" endPos="28000" dist="5000" dir="5400000" sy="-100000" algn="bl" rotWithShape="0"/>
          </a:effectLst>
          <a:scene3d>
            <a:camera prst="orthographicFront"/>
            <a:lightRig rig="flood" dir="t"/>
          </a:scene3d>
          <a:sp3d>
            <a:bevelT/>
            <a:bevelB prst="relaxedInset"/>
          </a:sp3d>
        </p:spPr>
      </p:pic>
    </p:spTree>
    <p:extLst>
      <p:ext uri="{BB962C8B-B14F-4D97-AF65-F5344CB8AC3E}">
        <p14:creationId xmlns:p14="http://schemas.microsoft.com/office/powerpoint/2010/main" xmlns="" val="30989877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165</TotalTime>
  <Words>332</Words>
  <Application>Microsoft Office PowerPoint</Application>
  <PresentationFormat>On-screen Show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Slipstream</vt:lpstr>
      <vt:lpstr>Slide 1</vt:lpstr>
      <vt:lpstr>Možda pisac treba da pomogne čoveku da se nađe i snađe, Ili, da nam, bar malo, osvetli tamne puteve na koje nas život baca. Jer, pripovedač i njegovo delo ne služe ničem, ako na jedan ili drugi način, ne služe čoveku i čovečnosti</vt:lpstr>
      <vt:lpstr>Slide 3</vt:lpstr>
      <vt:lpstr>VJERA  MUJOVIĆ, glumica Narodnog pozorišta u Beogradu.  Igrala: Uspavanu lepoticu, Sonječku Holidej M. Cvetajeve, Lenu u Bergmanovoj sonati, Moglija u Knjizi o džungli, Magdalenu u Domu Bernarde Albe, Juditu u Hebelovoj Juditi, Silviju Plat u Trunu u oku, Aglaju u Idiotu, Lolitu Vladimira Nabokova, Olgu u komadu Višnje u čokoladi, Madam de Turvel u Opasnim vezama, Hromku u Zlim dusima ... Na televiziji: Nušićev Svet, Kolibaš, Mina Karadžić, Moj rođak sa sela, Olga Jančevecka... Objavila knjige Registar kreveta čežnji i opomena kao i Nisam ovako zamišljala život. Prevela i dramatizovala roman Cinici Anatolija Mariengofa, koji se pod nazivom Višnje u čokoladi izvodio u Zvezdara teatru. Radila i gostovala u pozorištu i na filmu (Dueti, Molinos, Le Bifteck, Spleen...) u Rusiji, Ukrajini, na Severnom polarnom krugu, Gruziji, Jermeniji, Švedskoj, Italiji, Grčkoj, Poljskoj, Hrvatskskoj, Francuskoj... Snimila dva muzička CD: Viens, mini-CD na francuskom jeziku, i Začem, CD ruskih pesama. Dobila nagrade "Mata Milošević", Zvaigzne u Rigi (Letonija), Wrostja u Poljskoj, u Vroclavu, Zlatni vitez u Moskvi... </vt:lpstr>
      <vt:lpstr>ALEKSANDAR SREĆKOVIĆ  KUBURA, glumac Narodnog Pozorišta u Beogradu. Ostvario je brojne uloge u pozorištu, na filmu i televiziji.   TV serije: Pad dinastije Obrenović, Gore-Dole, Porodično blago, Bela Lađa, Ponos Ratkajevih, Vratiće se Rode, Cvat lipe na Balkanu, Montevideo Bog te video, Ravna Gora... Pozorište: San Letnje Noći, Romeo i Julija, Knjiga o Džungli, Tamna je noć, Lutka sa naslovne strane, Hasanaginica, Ministarka, Balkan nije mrtav, Elektra, Ifigenijina smrt u Aulidi, Laža i paralaža, Maska, Sudija, Vesele Žene Vindzorske, Nova Stradija, Pokondirena Tikva, Dr, Svinjski Otac, Rasprava sa Che Guevarom, Zli Dusi, Antigona, Henry VI…  Film: Točkovi, Paket aranžman, Kako Postati Heroj, Zajedno, Montevideo Bog te video, Šešir profesora Koste Vujića, Ravna Gora...  </vt:lpstr>
      <vt:lpstr>RADE RADVOJEVIĆ, kompozitor, aranžer, producent, muzičar instrumentalista. Diplomirao na Muzičkoj akademiji u Beogradu 1974. Njegov autorski rad, od 1968. do danas,  zabeležen je na preko 300 nosača zvuka, trajnih radio snimaka, u mnogim TV emisijama. Pobednik festivala Beogradsko proleće(1994. i 1998.), Zlatno zvonce, Novi Sad (1993), Beogradski šlager (1994), MESAM (1995), Interfest, Bitola (1995), Pjesma Mediterana, Budva (1997),  Zlatni Orfej, Bugarska (1997), Evrofest, Skopje (1998), Festival vojničkih pesama (1998. i 2000) Pop festival Banja Luka (2000 i 2002).  Povodom obeležavanja 40 godina autorskog rada PGP RTS je objavio trostruki album sa najznačajnijim ostvarenjima iz oblasti pop i narodne muzike. Godine 1994. proglašen za  Kompozitora godine u Jugoslaviji. Dobitnik je posebnog priznanja za vrhunski doprinos u kulturi Republike Srbije. Kompozicije i aranžmani Radeta Radivojevića snimljeni su i izvode se u Nemačkoj, Finskoj, Francuskoj, zemljama Beneluxa, Rusiji, Bugarskoj, Makedoniji, Ukrajini, Belorusiji… </vt:lpstr>
      <vt:lpstr>Kontakt:               Aleksandar Srećković-Kubura +38164 1574 777 a.kubura@orion.rs   Za izvođenje poetskog kabarea Ivo Andrić potrebni su:   Klavir(akustični ili električni), mikseta sa min 5 kanala, Ozvučenje, 3 mikrofona sa stalcima, DVD projektor (jači) sa postoljem, DVD player sa composite izlazom i daljinskim upravljačem, platno ili čista bela površina za projektovanje video  materijala, dve barske stolice  Cena programa je 75. 000 dinara, plus troškovi prevoza van Beograda – 0, 35 eura po km 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Sreckovic</dc:creator>
  <cp:lastModifiedBy>Lenovo</cp:lastModifiedBy>
  <cp:revision>41</cp:revision>
  <dcterms:created xsi:type="dcterms:W3CDTF">2011-12-18T08:20:32Z</dcterms:created>
  <dcterms:modified xsi:type="dcterms:W3CDTF">2015-02-25T10:39:34Z</dcterms:modified>
</cp:coreProperties>
</file>