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49"/>
  </p:notesMasterIdLst>
  <p:sldIdLst>
    <p:sldId id="489" r:id="rId2"/>
    <p:sldId id="264" r:id="rId3"/>
    <p:sldId id="442" r:id="rId4"/>
    <p:sldId id="439" r:id="rId5"/>
    <p:sldId id="321" r:id="rId6"/>
    <p:sldId id="440" r:id="rId7"/>
    <p:sldId id="438" r:id="rId8"/>
    <p:sldId id="322" r:id="rId9"/>
    <p:sldId id="323" r:id="rId10"/>
    <p:sldId id="324" r:id="rId11"/>
    <p:sldId id="265" r:id="rId12"/>
    <p:sldId id="325" r:id="rId13"/>
    <p:sldId id="376" r:id="rId14"/>
    <p:sldId id="375" r:id="rId15"/>
    <p:sldId id="379" r:id="rId16"/>
    <p:sldId id="380" r:id="rId17"/>
    <p:sldId id="381" r:id="rId18"/>
    <p:sldId id="377" r:id="rId19"/>
    <p:sldId id="382" r:id="rId20"/>
    <p:sldId id="326" r:id="rId21"/>
    <p:sldId id="378" r:id="rId22"/>
    <p:sldId id="327" r:id="rId23"/>
    <p:sldId id="383" r:id="rId24"/>
    <p:sldId id="328" r:id="rId25"/>
    <p:sldId id="388" r:id="rId26"/>
    <p:sldId id="384" r:id="rId27"/>
    <p:sldId id="385" r:id="rId28"/>
    <p:sldId id="387" r:id="rId29"/>
    <p:sldId id="333" r:id="rId30"/>
    <p:sldId id="386" r:id="rId31"/>
    <p:sldId id="334" r:id="rId32"/>
    <p:sldId id="389" r:id="rId33"/>
    <p:sldId id="336" r:id="rId34"/>
    <p:sldId id="337" r:id="rId35"/>
    <p:sldId id="390" r:id="rId36"/>
    <p:sldId id="393" r:id="rId37"/>
    <p:sldId id="427" r:id="rId38"/>
    <p:sldId id="392" r:id="rId39"/>
    <p:sldId id="395" r:id="rId40"/>
    <p:sldId id="394" r:id="rId41"/>
    <p:sldId id="400" r:id="rId42"/>
    <p:sldId id="399" r:id="rId43"/>
    <p:sldId id="341" r:id="rId44"/>
    <p:sldId id="401" r:id="rId45"/>
    <p:sldId id="396" r:id="rId46"/>
    <p:sldId id="487" r:id="rId47"/>
    <p:sldId id="490"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B105"/>
    <a:srgbClr val="FFF5A7"/>
    <a:srgbClr val="FFE209"/>
    <a:srgbClr val="DAC000"/>
    <a:srgbClr val="E0B606"/>
    <a:srgbClr val="FCE584"/>
    <a:srgbClr val="B08F04"/>
    <a:srgbClr val="FFFFCC"/>
    <a:srgbClr val="B17407"/>
    <a:srgbClr val="E1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4624" autoAdjust="0"/>
  </p:normalViewPr>
  <p:slideViewPr>
    <p:cSldViewPr>
      <p:cViewPr varScale="1">
        <p:scale>
          <a:sx n="104" d="100"/>
          <a:sy n="104" d="100"/>
        </p:scale>
        <p:origin x="1284" y="76"/>
      </p:cViewPr>
      <p:guideLst>
        <p:guide orient="horz" pos="2160"/>
        <p:guide pos="2880"/>
      </p:guideLst>
    </p:cSldViewPr>
  </p:slideViewPr>
  <p:outlineViewPr>
    <p:cViewPr>
      <p:scale>
        <a:sx n="33" d="100"/>
        <a:sy n="33" d="100"/>
      </p:scale>
      <p:origin x="0" y="682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393309-9E86-44D4-A978-C2788772EAAD}" type="datetimeFigureOut">
              <a:rPr lang="en-US" smtClean="0"/>
              <a:pPr/>
              <a:t>12/5/2022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5BA7B5-217B-4791-ABF2-17043C87256E}" type="slidenum">
              <a:rPr lang="en-US" smtClean="0"/>
              <a:pPr/>
              <a:t>‹Nr.›</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F971EE5A-8108-4834-958D-EE2EEF77F05F}" type="slidenum">
              <a:rPr lang="de-DE" smtClean="0"/>
              <a:pPr/>
              <a:t>1</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5BA7B5-217B-4791-ABF2-17043C87256E}" type="slidenum">
              <a:rPr lang="en-US" smtClean="0"/>
              <a:pPr/>
              <a:t>38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1E096A-786D-47EA-9417-FC16EC848973}" type="datetimeFigureOut">
              <a:rPr lang="en-US" smtClean="0"/>
              <a:pPr/>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37F87-C675-4972-86B7-356A83170B09}"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1E096A-786D-47EA-9417-FC16EC848973}" type="datetimeFigureOut">
              <a:rPr lang="en-US" smtClean="0"/>
              <a:pPr/>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37F87-C675-4972-86B7-356A83170B09}"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1E096A-786D-47EA-9417-FC16EC848973}" type="datetimeFigureOut">
              <a:rPr lang="en-US" smtClean="0"/>
              <a:pPr/>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37F87-C675-4972-86B7-356A83170B09}"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1E096A-786D-47EA-9417-FC16EC848973}" type="datetimeFigureOut">
              <a:rPr lang="en-US" smtClean="0"/>
              <a:pPr/>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37F87-C675-4972-86B7-356A83170B09}"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1E096A-786D-47EA-9417-FC16EC848973}" type="datetimeFigureOut">
              <a:rPr lang="en-US" smtClean="0"/>
              <a:pPr/>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37F87-C675-4972-86B7-356A83170B09}"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1E096A-786D-47EA-9417-FC16EC848973}" type="datetimeFigureOut">
              <a:rPr lang="en-US" smtClean="0"/>
              <a:pPr/>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37F87-C675-4972-86B7-356A83170B09}"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1E096A-786D-47EA-9417-FC16EC848973}" type="datetimeFigureOut">
              <a:rPr lang="en-US" smtClean="0"/>
              <a:pPr/>
              <a:t>12/5/2022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37F87-C675-4972-86B7-356A83170B09}"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1E096A-786D-47EA-9417-FC16EC848973}" type="datetimeFigureOut">
              <a:rPr lang="en-US" smtClean="0"/>
              <a:pPr/>
              <a:t>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37F87-C675-4972-86B7-356A83170B09}"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1E096A-786D-47EA-9417-FC16EC848973}" type="datetimeFigureOut">
              <a:rPr lang="en-US" smtClean="0"/>
              <a:pPr/>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37F87-C675-4972-86B7-356A83170B09}"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1E096A-786D-47EA-9417-FC16EC848973}" type="datetimeFigureOut">
              <a:rPr lang="en-US" smtClean="0"/>
              <a:pPr/>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37F87-C675-4972-86B7-356A83170B09}"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1E096A-786D-47EA-9417-FC16EC848973}" type="datetimeFigureOut">
              <a:rPr lang="en-US" smtClean="0"/>
              <a:pPr/>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37F87-C675-4972-86B7-356A83170B09}"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E096A-786D-47EA-9417-FC16EC848973}" type="datetimeFigureOut">
              <a:rPr lang="en-US" smtClean="0"/>
              <a:pPr/>
              <a:t>12/5/2022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37F87-C675-4972-86B7-356A83170B09}"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95700" y="142852"/>
            <a:ext cx="5695500" cy="492443"/>
          </a:xfrm>
          <a:prstGeom prst="rect">
            <a:avLst/>
          </a:prstGeom>
        </p:spPr>
        <p:txBody>
          <a:bodyPr wrap="square">
            <a:spAutoFit/>
          </a:bodyPr>
          <a:lstStyle/>
          <a:p>
            <a:pPr algn="ctr"/>
            <a:r>
              <a:rPr lang="sr-Latn-RS" sz="2600" b="1" dirty="0" err="1">
                <a:latin typeface="Arial" pitchFamily="34" charset="0"/>
                <a:cs typeface="Arial" pitchFamily="34" charset="0"/>
              </a:rPr>
              <a:t>Mag.phil</a:t>
            </a:r>
            <a:r>
              <a:rPr lang="sr-Latn-RS" sz="2600" b="1" dirty="0">
                <a:latin typeface="Arial" pitchFamily="34" charset="0"/>
                <a:cs typeface="Arial" pitchFamily="34" charset="0"/>
              </a:rPr>
              <a:t>. </a:t>
            </a:r>
            <a:r>
              <a:rPr lang="en-US" sz="2600" b="1" dirty="0">
                <a:latin typeface="Arial" pitchFamily="34" charset="0"/>
                <a:cs typeface="Arial" pitchFamily="34" charset="0"/>
              </a:rPr>
              <a:t>Tijana Mile</a:t>
            </a:r>
            <a:r>
              <a:rPr lang="sr-Latn-RS" sz="2600" b="1" dirty="0" err="1">
                <a:latin typeface="Arial" pitchFamily="34" charset="0"/>
                <a:cs typeface="Arial" pitchFamily="34" charset="0"/>
              </a:rPr>
              <a:t>nković</a:t>
            </a:r>
            <a:r>
              <a:rPr lang="sr-Latn-RS" sz="2600" b="1" dirty="0">
                <a:latin typeface="Arial" pitchFamily="34" charset="0"/>
                <a:cs typeface="Arial" pitchFamily="34" charset="0"/>
              </a:rPr>
              <a:t> </a:t>
            </a:r>
            <a:r>
              <a:rPr lang="sr-Latn-RS" sz="2600" dirty="0">
                <a:latin typeface="Arial" pitchFamily="34" charset="0"/>
                <a:cs typeface="Arial" pitchFamily="34" charset="0"/>
              </a:rPr>
              <a:t>(</a:t>
            </a:r>
            <a:r>
              <a:rPr lang="sr-Latn-RS" sz="2600" dirty="0" err="1">
                <a:latin typeface="Arial" pitchFamily="34" charset="0"/>
                <a:cs typeface="Arial" pitchFamily="34" charset="0"/>
              </a:rPr>
              <a:t>Graz</a:t>
            </a:r>
            <a:r>
              <a:rPr lang="sr-Latn-RS" sz="2600" dirty="0">
                <a:latin typeface="Arial" pitchFamily="34" charset="0"/>
                <a:cs typeface="Arial" pitchFamily="34" charset="0"/>
              </a:rPr>
              <a:t>)</a:t>
            </a:r>
            <a:endParaRPr lang="de-DE" sz="2600" dirty="0"/>
          </a:p>
        </p:txBody>
      </p:sp>
      <p:sp>
        <p:nvSpPr>
          <p:cNvPr id="6" name="Rechteck 5"/>
          <p:cNvSpPr/>
          <p:nvPr/>
        </p:nvSpPr>
        <p:spPr>
          <a:xfrm>
            <a:off x="0" y="1000108"/>
            <a:ext cx="5868144" cy="369332"/>
          </a:xfrm>
          <a:prstGeom prst="rect">
            <a:avLst/>
          </a:prstGeom>
        </p:spPr>
        <p:txBody>
          <a:bodyPr wrap="square">
            <a:spAutoFit/>
          </a:bodyPr>
          <a:lstStyle/>
          <a:p>
            <a:pPr algn="ctr"/>
            <a:r>
              <a:rPr lang="de-DE" altLang="sr-Latn-RS" u="none" dirty="0">
                <a:latin typeface="Arial" panose="020B0604020202020204" pitchFamily="34" charset="0"/>
                <a:cs typeface="Arial" panose="020B0604020202020204" pitchFamily="34" charset="0"/>
              </a:rPr>
              <a:t>I</a:t>
            </a:r>
            <a:r>
              <a:rPr lang="pl-PL" altLang="sr-Latn-RS" u="none" dirty="0">
                <a:latin typeface="Arial" panose="020B0604020202020204" pitchFamily="34" charset="0"/>
                <a:cs typeface="Arial" panose="020B0604020202020204" pitchFamily="34" charset="0"/>
              </a:rPr>
              <a:t>nstitut für Slawistik der </a:t>
            </a:r>
            <a:r>
              <a:rPr lang="de-AT" altLang="sr-Latn-RS" u="none" dirty="0">
                <a:latin typeface="Arial" panose="020B0604020202020204" pitchFamily="34" charset="0"/>
                <a:cs typeface="Arial" panose="020B0604020202020204" pitchFamily="34" charset="0"/>
              </a:rPr>
              <a:t>Karl-Franzens </a:t>
            </a:r>
            <a:r>
              <a:rPr lang="pl-PL" altLang="sr-Latn-RS" u="none" dirty="0">
                <a:latin typeface="Arial" panose="020B0604020202020204" pitchFamily="34" charset="0"/>
                <a:cs typeface="Arial" panose="020B0604020202020204" pitchFamily="34" charset="0"/>
              </a:rPr>
              <a:t>Universität Graz</a:t>
            </a:r>
            <a:endParaRPr lang="de-DE" dirty="0">
              <a:latin typeface="Arial" panose="020B0604020202020204" pitchFamily="34" charset="0"/>
              <a:cs typeface="Arial" pitchFamily="34" charset="0"/>
            </a:endParaRPr>
          </a:p>
        </p:txBody>
      </p:sp>
      <p:sp>
        <p:nvSpPr>
          <p:cNvPr id="7" name="TextBox 8"/>
          <p:cNvSpPr txBox="1"/>
          <p:nvPr/>
        </p:nvSpPr>
        <p:spPr>
          <a:xfrm>
            <a:off x="0" y="2300901"/>
            <a:ext cx="5715008" cy="369332"/>
          </a:xfrm>
          <a:prstGeom prst="rect">
            <a:avLst/>
          </a:prstGeom>
          <a:noFill/>
        </p:spPr>
        <p:txBody>
          <a:bodyPr wrap="square" rtlCol="0">
            <a:spAutoFit/>
          </a:bodyPr>
          <a:lstStyle/>
          <a:p>
            <a:pPr algn="ctr"/>
            <a:r>
              <a:rPr lang="sr-Latn-RS" dirty="0">
                <a:latin typeface="Arial" pitchFamily="34" charset="0"/>
                <a:cs typeface="Arial" pitchFamily="34" charset="0"/>
              </a:rPr>
              <a:t>tijana.milenkovic@uni-graz.at</a:t>
            </a:r>
          </a:p>
        </p:txBody>
      </p:sp>
      <p:sp>
        <p:nvSpPr>
          <p:cNvPr id="9" name="Textfeld 8"/>
          <p:cNvSpPr txBox="1"/>
          <p:nvPr/>
        </p:nvSpPr>
        <p:spPr>
          <a:xfrm>
            <a:off x="-20504" y="3061066"/>
            <a:ext cx="9180512" cy="1138773"/>
          </a:xfrm>
          <a:prstGeom prst="rect">
            <a:avLst/>
          </a:prstGeom>
          <a:noFill/>
        </p:spPr>
        <p:txBody>
          <a:bodyPr wrap="square" rtlCol="0">
            <a:spAutoFit/>
          </a:bodyPr>
          <a:lstStyle/>
          <a:p>
            <a:pPr algn="ctr"/>
            <a:r>
              <a:rPr lang="sr-Latn-RS" sz="3400" b="1" dirty="0">
                <a:solidFill>
                  <a:srgbClr val="DE0000"/>
                </a:solidFill>
                <a:latin typeface="Arial" pitchFamily="34" charset="0"/>
                <a:cs typeface="Arial" pitchFamily="34" charset="0"/>
              </a:rPr>
              <a:t>Srpske </a:t>
            </a:r>
            <a:r>
              <a:rPr lang="sr-Latn-RS" sz="3400" b="1" dirty="0" err="1">
                <a:solidFill>
                  <a:srgbClr val="DE0000"/>
                </a:solidFill>
                <a:latin typeface="Arial" pitchFamily="34" charset="0"/>
                <a:cs typeface="Arial" pitchFamily="34" charset="0"/>
              </a:rPr>
              <a:t>vladarke</a:t>
            </a:r>
            <a:r>
              <a:rPr lang="sr-Latn-RS" sz="3400" b="1" dirty="0">
                <a:solidFill>
                  <a:srgbClr val="DE0000"/>
                </a:solidFill>
                <a:latin typeface="Arial" pitchFamily="34" charset="0"/>
                <a:cs typeface="Arial" pitchFamily="34" charset="0"/>
              </a:rPr>
              <a:t> iz d</a:t>
            </a:r>
            <a:r>
              <a:rPr lang="en-US" sz="3400" b="1" dirty="0" err="1">
                <a:solidFill>
                  <a:srgbClr val="DE0000"/>
                </a:solidFill>
                <a:latin typeface="Arial" pitchFamily="34" charset="0"/>
                <a:cs typeface="Arial" pitchFamily="34" charset="0"/>
              </a:rPr>
              <a:t>inastij</a:t>
            </a:r>
            <a:r>
              <a:rPr lang="sr-Latn-RS" sz="3400" b="1" dirty="0">
                <a:solidFill>
                  <a:srgbClr val="DE0000"/>
                </a:solidFill>
                <a:latin typeface="Arial" pitchFamily="34" charset="0"/>
                <a:cs typeface="Arial" pitchFamily="34" charset="0"/>
              </a:rPr>
              <a:t>e</a:t>
            </a:r>
            <a:r>
              <a:rPr lang="en-US" sz="3400" b="1" dirty="0">
                <a:solidFill>
                  <a:srgbClr val="DE0000"/>
                </a:solidFill>
                <a:latin typeface="Arial" pitchFamily="34" charset="0"/>
                <a:cs typeface="Arial" pitchFamily="34" charset="0"/>
              </a:rPr>
              <a:t> </a:t>
            </a:r>
            <a:r>
              <a:rPr lang="en-US" sz="3400" b="1" dirty="0" err="1">
                <a:solidFill>
                  <a:srgbClr val="DE0000"/>
                </a:solidFill>
                <a:latin typeface="Arial" pitchFamily="34" charset="0"/>
                <a:cs typeface="Arial" pitchFamily="34" charset="0"/>
              </a:rPr>
              <a:t>Nemanji</a:t>
            </a:r>
            <a:r>
              <a:rPr lang="sr-Latn-RS" sz="3400" b="1" dirty="0" err="1">
                <a:solidFill>
                  <a:srgbClr val="DE0000"/>
                </a:solidFill>
                <a:latin typeface="Arial" pitchFamily="34" charset="0"/>
                <a:cs typeface="Arial" pitchFamily="34" charset="0"/>
              </a:rPr>
              <a:t>ća</a:t>
            </a:r>
            <a:endParaRPr lang="sr-Latn-RS" sz="3400" b="1" dirty="0">
              <a:solidFill>
                <a:srgbClr val="DE0000"/>
              </a:solidFill>
              <a:latin typeface="Arial" pitchFamily="34" charset="0"/>
              <a:cs typeface="Arial" pitchFamily="34" charset="0"/>
            </a:endParaRPr>
          </a:p>
          <a:p>
            <a:pPr algn="ctr"/>
            <a:r>
              <a:rPr lang="sr-Latn-RS" sz="3400" b="1" dirty="0">
                <a:solidFill>
                  <a:srgbClr val="DE0000"/>
                </a:solidFill>
                <a:latin typeface="Arial" pitchFamily="34" charset="0"/>
                <a:cs typeface="Arial" pitchFamily="34" charset="0"/>
              </a:rPr>
              <a:t>(XIII-XIV vek)</a:t>
            </a:r>
            <a:endParaRPr lang="en-US" sz="3400" b="1" dirty="0">
              <a:solidFill>
                <a:srgbClr val="DE0000"/>
              </a:solidFill>
              <a:latin typeface="Arial" pitchFamily="34" charset="0"/>
              <a:cs typeface="Arial" pitchFamily="34" charset="0"/>
            </a:endParaRPr>
          </a:p>
        </p:txBody>
      </p:sp>
      <p:sp>
        <p:nvSpPr>
          <p:cNvPr id="10" name="Textfeld 9"/>
          <p:cNvSpPr txBox="1"/>
          <p:nvPr/>
        </p:nvSpPr>
        <p:spPr>
          <a:xfrm>
            <a:off x="-2248" y="4953000"/>
            <a:ext cx="9144000" cy="1200329"/>
          </a:xfrm>
          <a:prstGeom prst="rect">
            <a:avLst/>
          </a:prstGeom>
          <a:noFill/>
        </p:spPr>
        <p:txBody>
          <a:bodyPr wrap="square" rtlCol="0">
            <a:spAutoFit/>
          </a:bodyPr>
          <a:lstStyle/>
          <a:p>
            <a:pPr algn="ctr">
              <a:buNone/>
            </a:pPr>
            <a:r>
              <a:rPr lang="de-AT" sz="2600" b="1" dirty="0">
                <a:latin typeface="Arial" pitchFamily="34" charset="0"/>
                <a:cs typeface="Arial" pitchFamily="34" charset="0"/>
              </a:rPr>
              <a:t>Vorlesung „B/K/S: Kultur-Schwerpunktthemen III“</a:t>
            </a:r>
          </a:p>
          <a:p>
            <a:pPr algn="ctr"/>
            <a:r>
              <a:rPr lang="de-AT" sz="2000" dirty="0">
                <a:effectLst/>
                <a:latin typeface="Arial" panose="020B0604020202020204" pitchFamily="34" charset="0"/>
                <a:ea typeface="Calibri" panose="020F0502020204030204" pitchFamily="34" charset="0"/>
                <a:cs typeface="Arial" panose="020B0604020202020204" pitchFamily="34" charset="0"/>
              </a:rPr>
              <a:t>Institut für Theoretische und Angewandte Translationswissenschaft             </a:t>
            </a:r>
          </a:p>
          <a:p>
            <a:pPr algn="ctr"/>
            <a:r>
              <a:rPr lang="sr-Latn-RS" sz="2600" dirty="0">
                <a:latin typeface="Arial" pitchFamily="34" charset="0"/>
                <a:cs typeface="Arial" pitchFamily="34" charset="0"/>
              </a:rPr>
              <a:t> </a:t>
            </a:r>
            <a:endParaRPr lang="de-DE" sz="2600" dirty="0">
              <a:latin typeface="Arial" pitchFamily="34" charset="0"/>
              <a:cs typeface="Arial" pitchFamily="34" charset="0"/>
            </a:endParaRPr>
          </a:p>
        </p:txBody>
      </p:sp>
      <p:sp>
        <p:nvSpPr>
          <p:cNvPr id="11" name="Textfeld 10"/>
          <p:cNvSpPr txBox="1"/>
          <p:nvPr/>
        </p:nvSpPr>
        <p:spPr>
          <a:xfrm>
            <a:off x="249778" y="6321999"/>
            <a:ext cx="8715436" cy="400110"/>
          </a:xfrm>
          <a:prstGeom prst="rect">
            <a:avLst/>
          </a:prstGeom>
          <a:noFill/>
        </p:spPr>
        <p:txBody>
          <a:bodyPr wrap="square" rtlCol="0">
            <a:spAutoFit/>
          </a:bodyPr>
          <a:lstStyle/>
          <a:p>
            <a:pPr algn="ctr"/>
            <a:r>
              <a:rPr lang="sr-Latn-RS" sz="2000" dirty="0" err="1">
                <a:latin typeface="Arial" pitchFamily="34" charset="0"/>
                <a:cs typeface="Arial" pitchFamily="34" charset="0"/>
              </a:rPr>
              <a:t>Graz</a:t>
            </a:r>
            <a:r>
              <a:rPr lang="sr-Latn-RS" sz="2000" dirty="0">
                <a:latin typeface="Arial" pitchFamily="34" charset="0"/>
                <a:cs typeface="Arial" pitchFamily="34" charset="0"/>
              </a:rPr>
              <a:t>, </a:t>
            </a:r>
            <a:r>
              <a:rPr lang="de-AT" sz="2000" dirty="0">
                <a:latin typeface="Arial" pitchFamily="34" charset="0"/>
                <a:cs typeface="Arial" pitchFamily="34" charset="0"/>
              </a:rPr>
              <a:t>WS 2015/16</a:t>
            </a:r>
            <a:endParaRPr lang="sr-Latn-RS" sz="2000" dirty="0">
              <a:latin typeface="Arial" pitchFamily="34" charset="0"/>
              <a:cs typeface="Arial" pitchFamily="34" charset="0"/>
            </a:endParaRPr>
          </a:p>
        </p:txBody>
      </p:sp>
      <p:pic>
        <p:nvPicPr>
          <p:cNvPr id="2" name="Picture 2" descr="C:\Users\PC\Desktop\20171129_181315.jpg">
            <a:extLst>
              <a:ext uri="{FF2B5EF4-FFF2-40B4-BE49-F238E27FC236}">
                <a16:creationId xmlns:a16="http://schemas.microsoft.com/office/drawing/2014/main" id="{AA8B603F-D6FF-3092-7F81-9346DE3B94B4}"/>
              </a:ext>
            </a:extLst>
          </p:cNvPr>
          <p:cNvPicPr>
            <a:picLocks noChangeAspect="1" noChangeArrowheads="1"/>
          </p:cNvPicPr>
          <p:nvPr/>
        </p:nvPicPr>
        <p:blipFill>
          <a:blip r:embed="rId3" cstate="print"/>
          <a:srcRect/>
          <a:stretch>
            <a:fillRect/>
          </a:stretch>
        </p:blipFill>
        <p:spPr bwMode="auto">
          <a:xfrm>
            <a:off x="5849458" y="119260"/>
            <a:ext cx="3198842" cy="247154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302359"/>
            <a:ext cx="8686800" cy="6247864"/>
          </a:xfrm>
          <a:prstGeom prst="rect">
            <a:avLst/>
          </a:prstGeom>
          <a:noFill/>
          <a:ln w="28575">
            <a:solidFill>
              <a:schemeClr val="accent4">
                <a:lumMod val="75000"/>
              </a:schemeClr>
            </a:solidFill>
          </a:ln>
        </p:spPr>
        <p:txBody>
          <a:bodyPr wrap="square" rtlCol="0">
            <a:spAutoFit/>
          </a:bodyPr>
          <a:lstStyle/>
          <a:p>
            <a:pPr algn="just"/>
            <a:r>
              <a:rPr lang="en-US" sz="2000" dirty="0" err="1">
                <a:latin typeface="Times New Roman" pitchFamily="18" charset="0"/>
                <a:cs typeface="Times New Roman" pitchFamily="18" charset="0"/>
              </a:rPr>
              <a:t>Kraljica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Beloslava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činila</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sve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suzbije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Uroševe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pretenzije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srpski</a:t>
            </a:r>
            <a:r>
              <a:rPr lang="en-US" sz="2000" dirty="0">
                <a:latin typeface="Times New Roman" pitchFamily="18" charset="0"/>
                <a:cs typeface="Times New Roman" pitchFamily="18" charset="0"/>
              </a:rPr>
              <a:t> presto. </a:t>
            </a:r>
            <a:r>
              <a:rPr lang="en-US" sz="2000" dirty="0" err="1">
                <a:latin typeface="Times New Roman" pitchFamily="18" charset="0"/>
                <a:cs typeface="Times New Roman" pitchFamily="18" charset="0"/>
              </a:rPr>
              <a:t>Energično</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nastojala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zaštiti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muža</a:t>
            </a:r>
            <a:r>
              <a:rPr lang="en-US" sz="2000" dirty="0">
                <a:latin typeface="Times New Roman" pitchFamily="18" charset="0"/>
                <a:cs typeface="Times New Roman" pitchFamily="18" charset="0"/>
              </a:rPr>
              <a:t>, a time, </a:t>
            </a:r>
            <a:r>
              <a:rPr lang="en-US" sz="2000" dirty="0" err="1">
                <a:latin typeface="Times New Roman" pitchFamily="18" charset="0"/>
                <a:cs typeface="Times New Roman" pitchFamily="18" charset="0"/>
              </a:rPr>
              <a:t>naravno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svoj</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položaj</a:t>
            </a:r>
            <a:r>
              <a:rPr lang="en-US" sz="2000" dirty="0">
                <a:latin typeface="Times New Roman" pitchFamily="18" charset="0"/>
                <a:cs typeface="Times New Roman" pitchFamily="18" charset="0"/>
              </a:rPr>
              <a:t>. U tome </a:t>
            </a:r>
            <a:r>
              <a:rPr lang="en-US" sz="2000" dirty="0" err="1">
                <a:latin typeface="Times New Roman" pitchFamily="18" charset="0"/>
                <a:cs typeface="Times New Roman" pitchFamily="18" charset="0"/>
              </a:rPr>
              <a:t>nije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uspela</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proleće</a:t>
            </a:r>
            <a:r>
              <a:rPr lang="en-US" sz="2000" dirty="0">
                <a:latin typeface="Times New Roman" pitchFamily="18" charset="0"/>
                <a:cs typeface="Times New Roman" pitchFamily="18" charset="0"/>
              </a:rPr>
              <a:t> 1243. </a:t>
            </a:r>
            <a:r>
              <a:rPr lang="en-US" sz="2000" dirty="0" err="1">
                <a:latin typeface="Times New Roman" pitchFamily="18" charset="0"/>
                <a:cs typeface="Times New Roman" pitchFamily="18" charset="0"/>
              </a:rPr>
              <a:t>godine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Vladislav</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svrgnut</a:t>
            </a:r>
            <a:r>
              <a:rPr lang="en-US" sz="2000" dirty="0">
                <a:latin typeface="Times New Roman" pitchFamily="18" charset="0"/>
                <a:cs typeface="Times New Roman" pitchFamily="18" charset="0"/>
              </a:rPr>
              <a:t> s </a:t>
            </a:r>
            <a:r>
              <a:rPr lang="en-US" sz="2000" dirty="0" err="1">
                <a:latin typeface="Times New Roman" pitchFamily="18" charset="0"/>
                <a:cs typeface="Times New Roman" pitchFamily="18" charset="0"/>
              </a:rPr>
              <a:t>vlasti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Uskoro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su</a:t>
            </a:r>
            <a:r>
              <a:rPr lang="en-US" sz="2000" dirty="0">
                <a:latin typeface="Times New Roman" pitchFamily="18" charset="0"/>
                <a:cs typeface="Times New Roman" pitchFamily="18" charset="0"/>
              </a:rPr>
              <a:t> se on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Beloslava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pomirili</a:t>
            </a:r>
            <a:r>
              <a:rPr lang="en-US" sz="2000" dirty="0">
                <a:latin typeface="Times New Roman" pitchFamily="18" charset="0"/>
                <a:cs typeface="Times New Roman" pitchFamily="18" charset="0"/>
              </a:rPr>
              <a:t> s </a:t>
            </a:r>
            <a:r>
              <a:rPr lang="en-US" sz="2000" dirty="0" err="1">
                <a:latin typeface="Times New Roman" pitchFamily="18" charset="0"/>
                <a:cs typeface="Times New Roman" pitchFamily="18" charset="0"/>
              </a:rPr>
              <a:t>kraljem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Urošem</a:t>
            </a:r>
            <a:r>
              <a:rPr lang="en-US" sz="2000" dirty="0">
                <a:latin typeface="Times New Roman" pitchFamily="18" charset="0"/>
                <a:cs typeface="Times New Roman" pitchFamily="18" charset="0"/>
              </a:rPr>
              <a:t>, pa je </a:t>
            </a:r>
            <a:r>
              <a:rPr lang="en-US" sz="2000" dirty="0" err="1">
                <a:latin typeface="Times New Roman" pitchFamily="18" charset="0"/>
                <a:cs typeface="Times New Roman" pitchFamily="18" charset="0"/>
              </a:rPr>
              <a:t>Vladislav</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dobio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upravu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Primorje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Zetu</a:t>
            </a:r>
            <a:r>
              <a:rPr lang="en-US" sz="2000" dirty="0">
                <a:latin typeface="Times New Roman" pitchFamily="18" charset="0"/>
                <a:cs typeface="Times New Roman" pitchFamily="18" charset="0"/>
              </a:rPr>
              <a:t>). Ni on </a:t>
            </a:r>
            <a:r>
              <a:rPr lang="en-US" sz="2000" dirty="0" err="1">
                <a:latin typeface="Times New Roman" pitchFamily="18" charset="0"/>
                <a:cs typeface="Times New Roman" pitchFamily="18" charset="0"/>
              </a:rPr>
              <a:t>ni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Beloslava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nikada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više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nisu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nastojali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povrate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krunu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Poslednji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pomen</a:t>
            </a:r>
            <a:r>
              <a:rPr lang="en-US" sz="2000" dirty="0">
                <a:latin typeface="Times New Roman" pitchFamily="18" charset="0"/>
                <a:cs typeface="Times New Roman" pitchFamily="18" charset="0"/>
              </a:rPr>
              <a:t> o </a:t>
            </a:r>
            <a:r>
              <a:rPr lang="en-US" sz="2000" dirty="0" err="1">
                <a:latin typeface="Times New Roman" pitchFamily="18" charset="0"/>
                <a:cs typeface="Times New Roman" pitchFamily="18" charset="0"/>
              </a:rPr>
              <a:t>Vladislavu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datira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iz</a:t>
            </a:r>
            <a:r>
              <a:rPr lang="en-US" sz="2000" dirty="0">
                <a:latin typeface="Times New Roman" pitchFamily="18" charset="0"/>
                <a:cs typeface="Times New Roman" pitchFamily="18" charset="0"/>
              </a:rPr>
              <a:t> 1267. </a:t>
            </a:r>
            <a:r>
              <a:rPr lang="en-US" sz="2000" dirty="0" err="1">
                <a:latin typeface="Times New Roman" pitchFamily="18" charset="0"/>
                <a:cs typeface="Times New Roman" pitchFamily="18" charset="0"/>
              </a:rPr>
              <a:t>godine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ali</a:t>
            </a:r>
            <a:r>
              <a:rPr lang="en-US" sz="2000" dirty="0">
                <a:latin typeface="Times New Roman" pitchFamily="18" charset="0"/>
                <a:cs typeface="Times New Roman" pitchFamily="18" charset="0"/>
              </a:rPr>
              <a:t> se ne </a:t>
            </a:r>
            <a:r>
              <a:rPr lang="en-US" sz="2000" dirty="0" err="1">
                <a:latin typeface="Times New Roman" pitchFamily="18" charset="0"/>
                <a:cs typeface="Times New Roman" pitchFamily="18" charset="0"/>
              </a:rPr>
              <a:t>zna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godina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njegove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smrti</a:t>
            </a:r>
            <a:r>
              <a:rPr lang="en-US" sz="2000" dirty="0">
                <a:latin typeface="Times New Roman" pitchFamily="18" charset="0"/>
                <a:cs typeface="Times New Roman" pitchFamily="18" charset="0"/>
              </a:rPr>
              <a:t>.</a:t>
            </a:r>
            <a:endParaRPr lang="sr-Latn-RS" sz="2000" dirty="0">
              <a:latin typeface="Times New Roman" pitchFamily="18" charset="0"/>
              <a:cs typeface="Times New Roman" pitchFamily="18" charset="0"/>
            </a:endParaRPr>
          </a:p>
          <a:p>
            <a:pPr algn="just"/>
            <a:endParaRPr lang="sr-Latn-RS" sz="2000" dirty="0">
              <a:latin typeface="Times New Roman" pitchFamily="18" charset="0"/>
              <a:cs typeface="Times New Roman" pitchFamily="18" charset="0"/>
            </a:endParaRPr>
          </a:p>
          <a:p>
            <a:pPr algn="just"/>
            <a:r>
              <a:rPr lang="de-AT" sz="2000" dirty="0">
                <a:latin typeface="Times New Roman" pitchFamily="18" charset="0"/>
                <a:cs typeface="Times New Roman" pitchFamily="18" charset="0"/>
              </a:rPr>
              <a:t>Beloslava je bila sušta suprotnost Ani Radoslavljevoj. Bila je verna mužu i uz njega je ostala i posle gubitka prestola. </a:t>
            </a:r>
            <a:r>
              <a:rPr lang="en-US" sz="2000" dirty="0" err="1">
                <a:latin typeface="Times New Roman" pitchFamily="18" charset="0"/>
                <a:cs typeface="Times New Roman" pitchFamily="18" charset="0"/>
              </a:rPr>
              <a:t>Vladislav</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Beloslava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imali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sigurno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jednog</a:t>
            </a:r>
            <a:r>
              <a:rPr lang="en-US" sz="2000" dirty="0">
                <a:latin typeface="Times New Roman" pitchFamily="18" charset="0"/>
                <a:cs typeface="Times New Roman" pitchFamily="18" charset="0"/>
              </a:rPr>
              <a:t>, a </a:t>
            </a:r>
            <a:r>
              <a:rPr lang="en-US" sz="2000" dirty="0" err="1">
                <a:latin typeface="Times New Roman" pitchFamily="18" charset="0"/>
                <a:cs typeface="Times New Roman" pitchFamily="18" charset="0"/>
              </a:rPr>
              <a:t>možda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dva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sina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jednu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kćer</a:t>
            </a:r>
            <a:r>
              <a:rPr lang="en-US" sz="2000" dirty="0">
                <a:latin typeface="Times New Roman" pitchFamily="18" charset="0"/>
                <a:cs typeface="Times New Roman" pitchFamily="18" charset="0"/>
              </a:rPr>
              <a:t>. </a:t>
            </a:r>
            <a:r>
              <a:rPr lang="de-AT" sz="2000" dirty="0">
                <a:latin typeface="Times New Roman" pitchFamily="18" charset="0"/>
                <a:cs typeface="Times New Roman" pitchFamily="18" charset="0"/>
              </a:rPr>
              <a:t>Zna se da im se sin zvao Desa, pa ako uz to ime nije dodato nemanjićko Stefan, Stefan Desa, onda je drugi sin bio Stefan. Njihova kći, čije se ime ne zna, bila je udata za omiškog kneza Đuru Kačića.</a:t>
            </a:r>
            <a:endParaRPr lang="sr-Latn-RS" sz="2000" dirty="0">
              <a:latin typeface="Times New Roman" pitchFamily="18" charset="0"/>
              <a:cs typeface="Times New Roman" pitchFamily="18" charset="0"/>
            </a:endParaRPr>
          </a:p>
          <a:p>
            <a:pPr algn="just"/>
            <a:endParaRPr lang="sr-Latn-RS" sz="2000" dirty="0">
              <a:latin typeface="Times New Roman" pitchFamily="18" charset="0"/>
              <a:cs typeface="Times New Roman" pitchFamily="18" charset="0"/>
            </a:endParaRPr>
          </a:p>
          <a:p>
            <a:pPr algn="just"/>
            <a:r>
              <a:rPr lang="en-US" sz="2000" dirty="0" err="1">
                <a:latin typeface="Times New Roman" pitchFamily="18" charset="0"/>
                <a:cs typeface="Times New Roman" pitchFamily="18" charset="0"/>
              </a:rPr>
              <a:t>Smene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prestolu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Srbije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dovele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trojicu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sinova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Stefana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Prvovenčanog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tron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Vladislav</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zbacio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Radoslava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starijeg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brata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ali</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doživeo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istu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sudbinu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njega</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zbacio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mlađi</a:t>
            </a:r>
            <a:r>
              <a:rPr lang="en-US" sz="2000" dirty="0">
                <a:latin typeface="Times New Roman" pitchFamily="18" charset="0"/>
                <a:cs typeface="Times New Roman" pitchFamily="18" charset="0"/>
              </a:rPr>
              <a:t> brat, </a:t>
            </a:r>
            <a:r>
              <a:rPr lang="en-US" sz="2000" dirty="0" err="1">
                <a:latin typeface="Times New Roman" pitchFamily="18" charset="0"/>
                <a:cs typeface="Times New Roman" pitchFamily="18" charset="0"/>
              </a:rPr>
              <a:t>Uroš</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Videćemo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će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Uroš</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doživeti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istu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čak</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goru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sudbinu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Bitno</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istaći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da</a:t>
            </a:r>
            <a:r>
              <a:rPr lang="en-US" sz="2000" dirty="0">
                <a:latin typeface="Times New Roman" pitchFamily="18" charset="0"/>
                <a:cs typeface="Times New Roman" pitchFamily="18" charset="0"/>
              </a:rPr>
              <a:t> se u </a:t>
            </a:r>
            <a:r>
              <a:rPr lang="en-US" sz="2000" dirty="0" err="1">
                <a:latin typeface="Times New Roman" pitchFamily="18" charset="0"/>
                <a:cs typeface="Times New Roman" pitchFamily="18" charset="0"/>
              </a:rPr>
              <a:t>sva</a:t>
            </a:r>
            <a:r>
              <a:rPr lang="en-US" sz="2000" dirty="0">
                <a:latin typeface="Times New Roman" pitchFamily="18" charset="0"/>
                <a:cs typeface="Times New Roman" pitchFamily="18" charset="0"/>
              </a:rPr>
              <a:t> tri </a:t>
            </a:r>
            <a:r>
              <a:rPr lang="en-US" sz="2000" dirty="0" err="1">
                <a:latin typeface="Times New Roman" pitchFamily="18" charset="0"/>
                <a:cs typeface="Times New Roman" pitchFamily="18" charset="0"/>
              </a:rPr>
              <a:t>slučaja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braće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jasno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potvrđuje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zavisnost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od</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snage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države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iz</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koje</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poticala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žena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Svaki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od</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kraljeva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računao</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pomoć</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svog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tasta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odluke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donosio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njegovom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savetu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Istina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odluke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ili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želje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tasta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nisu</a:t>
            </a:r>
            <a:r>
              <a:rPr lang="en-US" sz="2000" dirty="0">
                <a:latin typeface="Times New Roman" pitchFamily="18" charset="0"/>
                <a:cs typeface="Times New Roman" pitchFamily="18" charset="0"/>
              </a:rPr>
              <a:t> bile </a:t>
            </a:r>
            <a:r>
              <a:rPr lang="en-US" sz="2000" dirty="0" err="1">
                <a:latin typeface="Times New Roman" pitchFamily="18" charset="0"/>
                <a:cs typeface="Times New Roman" pitchFamily="18" charset="0"/>
              </a:rPr>
              <a:t>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štetu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Srbije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ali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uvek</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jesu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korist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kraljičinog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zavičaja</a:t>
            </a:r>
            <a:r>
              <a:rPr lang="en-US" sz="2000" dirty="0">
                <a:latin typeface="Times New Roman" pitchFamily="18" charset="0"/>
                <a:cs typeface="Times New Roman" pitchFamily="18" charset="0"/>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5" name="TextBox 4"/>
          <p:cNvSpPr txBox="1"/>
          <p:nvPr/>
        </p:nvSpPr>
        <p:spPr>
          <a:xfrm>
            <a:off x="1981200" y="1143000"/>
            <a:ext cx="5181600" cy="2308324"/>
          </a:xfrm>
          <a:prstGeom prst="rect">
            <a:avLst/>
          </a:prstGeom>
          <a:noFill/>
          <a:ln w="38100">
            <a:noFill/>
          </a:ln>
        </p:spPr>
        <p:txBody>
          <a:bodyPr wrap="square" rtlCol="0">
            <a:spAutoFit/>
          </a:bodyPr>
          <a:lstStyle/>
          <a:p>
            <a:pPr algn="ctr"/>
            <a:r>
              <a:rPr lang="sr-Latn-RS" sz="7200" b="1" dirty="0">
                <a:solidFill>
                  <a:srgbClr val="C39F05"/>
                </a:solidFill>
                <a:effectLst>
                  <a:outerShdw blurRad="38100" dist="38100" dir="2700000" algn="tl">
                    <a:srgbClr val="000000">
                      <a:alpha val="43137"/>
                    </a:srgbClr>
                  </a:outerShdw>
                </a:effectLst>
                <a:latin typeface="Times New Roman" pitchFamily="18" charset="0"/>
                <a:cs typeface="Times New Roman" pitchFamily="18" charset="0"/>
              </a:rPr>
              <a:t>Jelena</a:t>
            </a:r>
          </a:p>
          <a:p>
            <a:pPr algn="ctr"/>
            <a:r>
              <a:rPr lang="sr-Latn-RS" sz="7200" b="1" dirty="0">
                <a:solidFill>
                  <a:srgbClr val="C39F05"/>
                </a:solidFill>
                <a:effectLst>
                  <a:outerShdw blurRad="38100" dist="38100" dir="2700000" algn="tl">
                    <a:srgbClr val="000000">
                      <a:alpha val="43137"/>
                    </a:srgbClr>
                  </a:outerShdw>
                </a:effectLst>
                <a:latin typeface="Times New Roman" pitchFamily="18" charset="0"/>
                <a:cs typeface="Times New Roman" pitchFamily="18" charset="0"/>
              </a:rPr>
              <a:t>Anžujska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381000"/>
            <a:ext cx="8229600" cy="6186309"/>
          </a:xfrm>
          <a:prstGeom prst="rect">
            <a:avLst/>
          </a:prstGeom>
          <a:solidFill>
            <a:schemeClr val="accent4">
              <a:lumMod val="20000"/>
              <a:lumOff val="80000"/>
            </a:schemeClr>
          </a:solidFill>
          <a:ln w="38100">
            <a:solidFill>
              <a:schemeClr val="accent2">
                <a:lumMod val="60000"/>
                <a:lumOff val="40000"/>
              </a:schemeClr>
            </a:solidFill>
          </a:ln>
        </p:spPr>
        <p:txBody>
          <a:bodyPr wrap="square" rtlCol="0">
            <a:spAutoFit/>
          </a:bodyPr>
          <a:lstStyle/>
          <a:p>
            <a:pPr algn="just"/>
            <a:r>
              <a:rPr lang="de-AT" sz="2200" dirty="0">
                <a:solidFill>
                  <a:schemeClr val="accent2">
                    <a:lumMod val="50000"/>
                  </a:schemeClr>
                </a:solidFill>
                <a:latin typeface="Times New Roman" pitchFamily="18" charset="0"/>
                <a:cs typeface="Times New Roman" pitchFamily="18" charset="0"/>
              </a:rPr>
              <a:t>K</a:t>
            </a:r>
            <a:r>
              <a:rPr lang="sr-Latn-RS" sz="2200" dirty="0">
                <a:solidFill>
                  <a:schemeClr val="accent2">
                    <a:lumMod val="50000"/>
                  </a:schemeClr>
                </a:solidFill>
                <a:latin typeface="Times New Roman" pitchFamily="18" charset="0"/>
                <a:cs typeface="Times New Roman" pitchFamily="18" charset="0"/>
              </a:rPr>
              <a:t>ralj</a:t>
            </a:r>
            <a:r>
              <a:rPr lang="de-AT" sz="2200" dirty="0">
                <a:solidFill>
                  <a:schemeClr val="accent2">
                    <a:lumMod val="50000"/>
                  </a:schemeClr>
                </a:solidFill>
                <a:latin typeface="Times New Roman" pitchFamily="18" charset="0"/>
                <a:cs typeface="Times New Roman" pitchFamily="18" charset="0"/>
              </a:rPr>
              <a:t> Uroš Prvi (1243-1276), najmlađi sin Stefana Prvovenčanog, jedva je imao nešto više od 25 godina kada je, zbacivši brata po ocu, Vladislava, kormilo Srbije uzeo u svoje ruke i smatra se jednim od najsposobnijih vladara Srbije srednjeg veka. Vladao je naredne 33 godine i uspeo da objedini i prostore koje su držali potomci velikog kneza Vukana, pripojivši Zetu, Moraču, Hum...</a:t>
            </a:r>
            <a:endParaRPr lang="en-US" sz="2200" dirty="0">
              <a:solidFill>
                <a:schemeClr val="accent2">
                  <a:lumMod val="50000"/>
                </a:schemeClr>
              </a:solidFill>
              <a:latin typeface="Times New Roman" pitchFamily="18" charset="0"/>
              <a:cs typeface="Times New Roman" pitchFamily="18" charset="0"/>
            </a:endParaRPr>
          </a:p>
          <a:p>
            <a:pPr algn="just"/>
            <a:endParaRPr lang="sr-Latn-RS" sz="2200" dirty="0">
              <a:solidFill>
                <a:schemeClr val="accent2">
                  <a:lumMod val="50000"/>
                </a:schemeClr>
              </a:solidFill>
              <a:latin typeface="Times New Roman" pitchFamily="18" charset="0"/>
              <a:cs typeface="Times New Roman" pitchFamily="18" charset="0"/>
            </a:endParaRPr>
          </a:p>
          <a:p>
            <a:pPr algn="just"/>
            <a:r>
              <a:rPr lang="de-AT" sz="2200" dirty="0">
                <a:solidFill>
                  <a:schemeClr val="accent2">
                    <a:lumMod val="50000"/>
                  </a:schemeClr>
                </a:solidFill>
                <a:latin typeface="Times New Roman" pitchFamily="18" charset="0"/>
                <a:cs typeface="Times New Roman" pitchFamily="18" charset="0"/>
              </a:rPr>
              <a:t>Za razliku od braće, koja su oslonac tražila na istoku, Uroš Prvi se okreće zapadu. Tu jeste prisutna državnička mudrost, ali zašto ne reći - i ženski uticaj. Iako mu je majka davno umrla, Uroš je bio u vezi s porodicom Ane Dandolo. Mletački uticaj se i te kako osećao. Stoga nije iznenađujuća njegova odluka da buduću kraljicu traži na zapadu. Bila je to Francuskinja Jelena Anžujska.</a:t>
            </a:r>
            <a:endParaRPr lang="en-US" sz="2200" dirty="0">
              <a:solidFill>
                <a:schemeClr val="accent2">
                  <a:lumMod val="50000"/>
                </a:schemeClr>
              </a:solidFill>
              <a:latin typeface="Times New Roman" pitchFamily="18" charset="0"/>
              <a:cs typeface="Times New Roman" pitchFamily="18" charset="0"/>
            </a:endParaRPr>
          </a:p>
          <a:p>
            <a:pPr algn="just"/>
            <a:endParaRPr lang="sr-Latn-RS" sz="2200" dirty="0">
              <a:solidFill>
                <a:schemeClr val="accent2">
                  <a:lumMod val="50000"/>
                </a:schemeClr>
              </a:solidFill>
              <a:latin typeface="Times New Roman" pitchFamily="18" charset="0"/>
              <a:cs typeface="Times New Roman" pitchFamily="18" charset="0"/>
            </a:endParaRPr>
          </a:p>
          <a:p>
            <a:pPr algn="just"/>
            <a:r>
              <a:rPr lang="de-AT" sz="2200" dirty="0">
                <a:solidFill>
                  <a:schemeClr val="accent2">
                    <a:lumMod val="50000"/>
                  </a:schemeClr>
                </a:solidFill>
                <a:latin typeface="Times New Roman" pitchFamily="18" charset="0"/>
                <a:cs typeface="Times New Roman" pitchFamily="18" charset="0"/>
              </a:rPr>
              <a:t>Iako bez dokumentovanih istorijskih činjenica, tvrdi se da je Jelena bila kći Balduina Kurtnejskog i dalja rođaka dvojice značajnih ljudi: francuskog kralja Luja Četvrtog i njegovog brata Karla Prvog Anžujskog, kasnije kralja Sicilije i Napulja.</a:t>
            </a:r>
            <a:endParaRPr lang="en-US" sz="2200" dirty="0">
              <a:solidFill>
                <a:schemeClr val="accent2">
                  <a:lumMod val="50000"/>
                </a:schemeClr>
              </a:solidFill>
              <a:latin typeface="Times New Roman" pitchFamily="18" charset="0"/>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l="3077" t="2222" r="1491" b="2222"/>
          <a:stretch>
            <a:fillRect/>
          </a:stretch>
        </p:blipFill>
        <p:spPr bwMode="auto">
          <a:xfrm>
            <a:off x="0" y="0"/>
            <a:ext cx="4953000" cy="6858000"/>
          </a:xfrm>
          <a:prstGeom prst="rect">
            <a:avLst/>
          </a:prstGeom>
          <a:solidFill>
            <a:schemeClr val="accent4">
              <a:lumMod val="20000"/>
              <a:lumOff val="80000"/>
            </a:schemeClr>
          </a:solidFill>
          <a:ln w="28575">
            <a:solidFill>
              <a:schemeClr val="tx2">
                <a:lumMod val="40000"/>
                <a:lumOff val="60000"/>
              </a:schemeClr>
            </a:solidFill>
            <a:miter lim="800000"/>
            <a:headEnd/>
            <a:tailEnd/>
          </a:ln>
          <a:effectLst/>
        </p:spPr>
      </p:pic>
      <p:sp>
        <p:nvSpPr>
          <p:cNvPr id="5" name="TextBox 4"/>
          <p:cNvSpPr txBox="1"/>
          <p:nvPr/>
        </p:nvSpPr>
        <p:spPr>
          <a:xfrm>
            <a:off x="5181600" y="152400"/>
            <a:ext cx="3733800" cy="6555641"/>
          </a:xfrm>
          <a:prstGeom prst="rect">
            <a:avLst/>
          </a:prstGeom>
          <a:solidFill>
            <a:schemeClr val="accent4">
              <a:lumMod val="20000"/>
              <a:lumOff val="80000"/>
            </a:schemeClr>
          </a:solidFill>
          <a:ln w="38100">
            <a:solidFill>
              <a:schemeClr val="tx2">
                <a:lumMod val="40000"/>
                <a:lumOff val="60000"/>
              </a:schemeClr>
            </a:solidFill>
          </a:ln>
        </p:spPr>
        <p:txBody>
          <a:bodyPr wrap="square" rtlCol="0">
            <a:spAutoFit/>
          </a:bodyPr>
          <a:lstStyle/>
          <a:p>
            <a:pPr algn="just"/>
            <a:endParaRPr lang="sr-Latn-RS" sz="2000" dirty="0">
              <a:latin typeface="Times New Roman" pitchFamily="18" charset="0"/>
              <a:cs typeface="Times New Roman" pitchFamily="18" charset="0"/>
            </a:endParaRPr>
          </a:p>
          <a:p>
            <a:pPr algn="just"/>
            <a:r>
              <a:rPr lang="de-AT" sz="2000" dirty="0">
                <a:latin typeface="Times New Roman" pitchFamily="18" charset="0"/>
                <a:cs typeface="Times New Roman" pitchFamily="18" charset="0"/>
              </a:rPr>
              <a:t>Vreme Uroševe ženidbe se najčešće stavlja u 1250. godinu, a mi bismo, imajući u vidu starost njihovih sinova, ovo sklapanje braka datirali nešto ranije, odmah posle 1245. godine.</a:t>
            </a:r>
            <a:r>
              <a:rPr lang="sr-Latn-RS" sz="2000" dirty="0">
                <a:latin typeface="Times New Roman" pitchFamily="18" charset="0"/>
                <a:cs typeface="Times New Roman" pitchFamily="18" charset="0"/>
              </a:rPr>
              <a:t> </a:t>
            </a:r>
            <a:r>
              <a:rPr lang="de-AT" sz="2000" dirty="0">
                <a:latin typeface="Times New Roman" pitchFamily="18" charset="0"/>
                <a:cs typeface="Times New Roman" pitchFamily="18" charset="0"/>
              </a:rPr>
              <a:t>Mora da je taj brak ugovoren bar dve godine ranije. Uostalom, za komunikaciju takve vrste i saobraćaj toga doba, ovo vreme je sasvim opravdano. O ovome svedoči Dolina jorgovana. Od Studenice pa do izlaska iz najužeg dela krševite Ibarske klisure, Uroš je naredio da narod zasadi šumu od belog i plavog jorgovana, kako bi put kojim treba do dođe lepa i bogata nevesta u tadašnju sirovu Srbiju bio dostojan njene lepote i ugleda.</a:t>
            </a:r>
            <a:endParaRPr lang="sr-Latn-RS" sz="2000" dirty="0">
              <a:latin typeface="Times New Roman" pitchFamily="18" charset="0"/>
              <a:cs typeface="Times New Roman" pitchFamily="18" charset="0"/>
            </a:endParaRPr>
          </a:p>
          <a:p>
            <a:pPr algn="just"/>
            <a:endParaRPr lang="sr-Latn-RS" sz="2000" dirty="0">
              <a:latin typeface="Times New Roman" pitchFamily="18" charset="0"/>
              <a:cs typeface="Times New Roman" pitchFamily="18" charset="0"/>
            </a:endParaRPr>
          </a:p>
        </p:txBody>
      </p:sp>
      <p:sp>
        <p:nvSpPr>
          <p:cNvPr id="6" name="TextBox 5"/>
          <p:cNvSpPr txBox="1"/>
          <p:nvPr/>
        </p:nvSpPr>
        <p:spPr>
          <a:xfrm rot="10800000" flipV="1">
            <a:off x="0" y="0"/>
            <a:ext cx="5029200" cy="769441"/>
          </a:xfrm>
          <a:prstGeom prst="rect">
            <a:avLst/>
          </a:prstGeom>
          <a:noFill/>
          <a:ln w="38100">
            <a:noFill/>
          </a:ln>
        </p:spPr>
        <p:txBody>
          <a:bodyPr wrap="square" rtlCol="0">
            <a:spAutoFit/>
          </a:bodyPr>
          <a:lstStyle/>
          <a:p>
            <a:r>
              <a:rPr lang="sr-Latn-RS" sz="2200" b="1" dirty="0">
                <a:solidFill>
                  <a:schemeClr val="bg1"/>
                </a:solidFill>
                <a:latin typeface="Times New Roman" pitchFamily="18" charset="0"/>
                <a:cs typeface="Times New Roman" pitchFamily="18" charset="0"/>
              </a:rPr>
              <a:t>O</a:t>
            </a:r>
            <a:r>
              <a:rPr lang="en-US" sz="2200" b="1" dirty="0">
                <a:solidFill>
                  <a:schemeClr val="bg1"/>
                </a:solidFill>
                <a:latin typeface="Times New Roman" pitchFamily="18" charset="0"/>
                <a:cs typeface="Times New Roman" pitchFamily="18" charset="0"/>
              </a:rPr>
              <a:t>miljeni cvet Jelene An</a:t>
            </a:r>
            <a:r>
              <a:rPr lang="sr-Latn-RS" sz="2200" b="1" dirty="0">
                <a:solidFill>
                  <a:schemeClr val="bg1"/>
                </a:solidFill>
                <a:latin typeface="Times New Roman" pitchFamily="18" charset="0"/>
                <a:cs typeface="Times New Roman" pitchFamily="18" charset="0"/>
              </a:rPr>
              <a:t>ž</a:t>
            </a:r>
            <a:r>
              <a:rPr lang="en-US" sz="2200" b="1" dirty="0">
                <a:solidFill>
                  <a:schemeClr val="bg1"/>
                </a:solidFill>
                <a:latin typeface="Times New Roman" pitchFamily="18" charset="0"/>
                <a:cs typeface="Times New Roman" pitchFamily="18" charset="0"/>
              </a:rPr>
              <a:t>ujske</a:t>
            </a:r>
            <a:r>
              <a:rPr lang="sr-Latn-RS" sz="2200" b="1" dirty="0">
                <a:solidFill>
                  <a:schemeClr val="bg1"/>
                </a:solidFill>
                <a:latin typeface="Times New Roman" pitchFamily="18" charset="0"/>
                <a:cs typeface="Times New Roman" pitchFamily="18" charset="0"/>
              </a:rPr>
              <a:t>,</a:t>
            </a:r>
          </a:p>
          <a:p>
            <a:r>
              <a:rPr lang="sr-Latn-RS" sz="2200" b="1" dirty="0">
                <a:solidFill>
                  <a:schemeClr val="bg1"/>
                </a:solidFill>
                <a:latin typeface="Times New Roman" pitchFamily="18" charset="0"/>
                <a:cs typeface="Times New Roman" pitchFamily="18" charset="0"/>
              </a:rPr>
              <a:t>jorgovan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t="2078" r="926" b="5162"/>
          <a:stretch>
            <a:fillRect/>
          </a:stretch>
        </p:blipFill>
        <p:spPr bwMode="auto">
          <a:xfrm>
            <a:off x="0" y="0"/>
            <a:ext cx="9144000" cy="6858000"/>
          </a:xfrm>
          <a:prstGeom prst="rect">
            <a:avLst/>
          </a:prstGeom>
          <a:noFill/>
          <a:ln w="38100">
            <a:solidFill>
              <a:srgbClr val="FFFF99"/>
            </a:solidFill>
            <a:miter lim="800000"/>
            <a:headEnd/>
            <a:tailEnd/>
          </a:ln>
          <a:effectLst/>
        </p:spPr>
      </p:pic>
      <p:sp>
        <p:nvSpPr>
          <p:cNvPr id="5" name="TextBox 4"/>
          <p:cNvSpPr txBox="1"/>
          <p:nvPr/>
        </p:nvSpPr>
        <p:spPr>
          <a:xfrm>
            <a:off x="5334000" y="5715000"/>
            <a:ext cx="2514600" cy="461665"/>
          </a:xfrm>
          <a:prstGeom prst="rect">
            <a:avLst/>
          </a:prstGeom>
          <a:solidFill>
            <a:schemeClr val="bg2">
              <a:lumMod val="10000"/>
            </a:schemeClr>
          </a:solidFill>
        </p:spPr>
        <p:txBody>
          <a:bodyPr wrap="square" rtlCol="0">
            <a:spAutoFit/>
          </a:bodyPr>
          <a:lstStyle/>
          <a:p>
            <a:r>
              <a:rPr lang="en-US" sz="2400" b="1" dirty="0" err="1">
                <a:solidFill>
                  <a:srgbClr val="FFFF99"/>
                </a:solidFill>
                <a:latin typeface="Times New Roman" pitchFamily="18" charset="0"/>
                <a:cs typeface="Times New Roman" pitchFamily="18" charset="0"/>
              </a:rPr>
              <a:t>Dolina</a:t>
            </a:r>
            <a:r>
              <a:rPr lang="en-US" sz="2400" b="1" dirty="0">
                <a:solidFill>
                  <a:srgbClr val="FFFF99"/>
                </a:solidFill>
                <a:latin typeface="Times New Roman" pitchFamily="18" charset="0"/>
                <a:cs typeface="Times New Roman" pitchFamily="18" charset="0"/>
              </a:rPr>
              <a:t> </a:t>
            </a:r>
            <a:r>
              <a:rPr lang="en-US" sz="2400" b="1" dirty="0" err="1">
                <a:solidFill>
                  <a:srgbClr val="FFFF99"/>
                </a:solidFill>
                <a:latin typeface="Times New Roman" pitchFamily="18" charset="0"/>
                <a:cs typeface="Times New Roman" pitchFamily="18" charset="0"/>
              </a:rPr>
              <a:t>jorgovana</a:t>
            </a:r>
            <a:endParaRPr lang="en-US" sz="2400" b="1" dirty="0">
              <a:solidFill>
                <a:srgbClr val="FFFF99"/>
              </a:solidFill>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3429000" y="381000"/>
            <a:ext cx="5715000" cy="6477000"/>
          </a:xfrm>
          <a:prstGeom prst="rect">
            <a:avLst/>
          </a:prstGeom>
          <a:noFill/>
          <a:ln w="19050">
            <a:solidFill>
              <a:srgbClr val="E4BA06"/>
            </a:solidFill>
            <a:miter lim="800000"/>
            <a:headEnd/>
            <a:tailEnd/>
          </a:ln>
          <a:effectLst/>
        </p:spPr>
      </p:pic>
      <p:sp>
        <p:nvSpPr>
          <p:cNvPr id="5" name="TextBox 4"/>
          <p:cNvSpPr txBox="1"/>
          <p:nvPr/>
        </p:nvSpPr>
        <p:spPr>
          <a:xfrm>
            <a:off x="152400" y="152400"/>
            <a:ext cx="3048000" cy="6247864"/>
          </a:xfrm>
          <a:prstGeom prst="rect">
            <a:avLst/>
          </a:prstGeom>
          <a:noFill/>
          <a:ln w="28575">
            <a:solidFill>
              <a:srgbClr val="E4BA06"/>
            </a:solidFill>
          </a:ln>
        </p:spPr>
        <p:txBody>
          <a:bodyPr wrap="square" rtlCol="0">
            <a:spAutoFit/>
          </a:bodyPr>
          <a:lstStyle/>
          <a:p>
            <a:pPr algn="just"/>
            <a:endParaRPr lang="sr-Latn-RS" sz="2000" dirty="0">
              <a:latin typeface="Times New Roman" pitchFamily="18" charset="0"/>
              <a:cs typeface="Times New Roman" pitchFamily="18" charset="0"/>
            </a:endParaRPr>
          </a:p>
          <a:p>
            <a:pPr algn="just"/>
            <a:r>
              <a:rPr lang="de-AT" sz="2000" dirty="0">
                <a:latin typeface="Times New Roman" pitchFamily="18" charset="0"/>
                <a:cs typeface="Times New Roman" pitchFamily="18" charset="0"/>
              </a:rPr>
              <a:t>Sve ukazuje na to da je brak srpskog kralja i princeze iz moćne katoličke porodice bio gotovo idealan. Činom venčanja Jelena je primila pravoslavnu veru, ali je ostala emotivno vezana i za katoličku.</a:t>
            </a:r>
            <a:r>
              <a:rPr lang="sr-Latn-RS" sz="2000" dirty="0">
                <a:latin typeface="Times New Roman" pitchFamily="18" charset="0"/>
                <a:cs typeface="Times New Roman" pitchFamily="18" charset="0"/>
              </a:rPr>
              <a:t> Kralj Uroš je , što iz državničke mudrosti, što pod uticajem majčine porodice, a potom i žene, imao simpatije prema zapadu. To, naravno ne znači da nije u potpunosti bio privržen svojoj pravoslavnoj veri, ali je iskazivao otvorenost prema Katoličkoj crkvi.</a:t>
            </a:r>
          </a:p>
          <a:p>
            <a:pPr algn="just"/>
            <a:endParaRPr lang="en-US" sz="2000" dirty="0">
              <a:latin typeface="Times New Roman" pitchFamily="18" charset="0"/>
              <a:cs typeface="Times New Roman" pitchFamily="18" charset="0"/>
            </a:endParaRPr>
          </a:p>
        </p:txBody>
      </p:sp>
      <p:sp>
        <p:nvSpPr>
          <p:cNvPr id="6" name="TextBox 5"/>
          <p:cNvSpPr txBox="1"/>
          <p:nvPr/>
        </p:nvSpPr>
        <p:spPr>
          <a:xfrm>
            <a:off x="3429000" y="0"/>
            <a:ext cx="5715000" cy="415498"/>
          </a:xfrm>
          <a:prstGeom prst="rect">
            <a:avLst/>
          </a:prstGeom>
          <a:solidFill>
            <a:srgbClr val="111111"/>
          </a:solidFill>
          <a:ln w="28575">
            <a:solidFill>
              <a:srgbClr val="E4BA06"/>
            </a:solidFill>
          </a:ln>
        </p:spPr>
        <p:txBody>
          <a:bodyPr wrap="square" rtlCol="0">
            <a:spAutoFit/>
          </a:bodyPr>
          <a:lstStyle/>
          <a:p>
            <a:r>
              <a:rPr lang="sr-Latn-RS" sz="2100" b="1" dirty="0">
                <a:solidFill>
                  <a:srgbClr val="E4BA06"/>
                </a:solidFill>
                <a:latin typeface="Times New Roman" pitchFamily="18" charset="0"/>
                <a:cs typeface="Times New Roman" pitchFamily="18" charset="0"/>
              </a:rPr>
              <a:t>Stefan Prvovenčani, kralj Uroš i kraljica Jelena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TextBox 3"/>
          <p:cNvSpPr txBox="1"/>
          <p:nvPr/>
        </p:nvSpPr>
        <p:spPr>
          <a:xfrm>
            <a:off x="457200" y="457200"/>
            <a:ext cx="8077200" cy="5940088"/>
          </a:xfrm>
          <a:prstGeom prst="rect">
            <a:avLst/>
          </a:prstGeom>
          <a:solidFill>
            <a:schemeClr val="accent2">
              <a:lumMod val="20000"/>
              <a:lumOff val="80000"/>
            </a:schemeClr>
          </a:solidFill>
          <a:ln w="28575">
            <a:solidFill>
              <a:schemeClr val="accent4">
                <a:lumMod val="75000"/>
              </a:schemeClr>
            </a:solidFill>
          </a:ln>
        </p:spPr>
        <p:txBody>
          <a:bodyPr wrap="square" rtlCol="0">
            <a:spAutoFit/>
          </a:bodyPr>
          <a:lstStyle/>
          <a:p>
            <a:pPr algn="just"/>
            <a:endParaRPr lang="sr-Latn-RS" sz="2000" dirty="0">
              <a:latin typeface="Times New Roman" pitchFamily="18" charset="0"/>
              <a:cs typeface="Times New Roman" pitchFamily="18" charset="0"/>
            </a:endParaRPr>
          </a:p>
          <a:p>
            <a:pPr algn="just"/>
            <a:r>
              <a:rPr lang="en-US" sz="2000" dirty="0" err="1">
                <a:latin typeface="Times New Roman" pitchFamily="18" charset="0"/>
                <a:cs typeface="Times New Roman" pitchFamily="18" charset="0"/>
              </a:rPr>
              <a:t>Uroš</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često</a:t>
            </a:r>
            <a:r>
              <a:rPr lang="en-US" sz="2000" dirty="0">
                <a:latin typeface="Times New Roman" pitchFamily="18" charset="0"/>
                <a:cs typeface="Times New Roman" pitchFamily="18" charset="0"/>
              </a:rPr>
              <a:t> bio u </a:t>
            </a:r>
            <a:r>
              <a:rPr lang="en-US" sz="2000" dirty="0" err="1">
                <a:latin typeface="Times New Roman" pitchFamily="18" charset="0"/>
                <a:cs typeface="Times New Roman" pitchFamily="18" charset="0"/>
              </a:rPr>
              <a:t>zategnutim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odnosima</a:t>
            </a:r>
            <a:r>
              <a:rPr lang="en-US" sz="2000" dirty="0">
                <a:latin typeface="Times New Roman" pitchFamily="18" charset="0"/>
                <a:cs typeface="Times New Roman" pitchFamily="18" charset="0"/>
              </a:rPr>
              <a:t>, a </a:t>
            </a:r>
            <a:r>
              <a:rPr lang="en-US" sz="2000" dirty="0" err="1">
                <a:latin typeface="Times New Roman" pitchFamily="18" charset="0"/>
                <a:cs typeface="Times New Roman" pitchFamily="18" charset="0"/>
              </a:rPr>
              <a:t>dva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puta</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ratovao</a:t>
            </a:r>
            <a:r>
              <a:rPr lang="en-US" sz="2000" dirty="0">
                <a:latin typeface="Times New Roman" pitchFamily="18" charset="0"/>
                <a:cs typeface="Times New Roman" pitchFamily="18" charset="0"/>
              </a:rPr>
              <a:t> s </a:t>
            </a:r>
            <a:r>
              <a:rPr lang="en-US" sz="2000" dirty="0" err="1">
                <a:latin typeface="Times New Roman" pitchFamily="18" charset="0"/>
                <a:cs typeface="Times New Roman" pitchFamily="18" charset="0"/>
              </a:rPr>
              <a:t>Dubrovčanima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Uspešno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naravno</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vezi</a:t>
            </a:r>
            <a:r>
              <a:rPr lang="en-US" sz="2000" dirty="0">
                <a:latin typeface="Times New Roman" pitchFamily="18" charset="0"/>
                <a:cs typeface="Times New Roman" pitchFamily="18" charset="0"/>
              </a:rPr>
              <a:t> s </a:t>
            </a:r>
            <a:r>
              <a:rPr lang="en-US" sz="2000" dirty="0" err="1">
                <a:latin typeface="Times New Roman" pitchFamily="18" charset="0"/>
                <a:cs typeface="Times New Roman" pitchFamily="18" charset="0"/>
              </a:rPr>
              <a:t>tim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zanimljiv</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jedan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dubrovački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dokument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pismo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koje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pokazuje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Dubrovčani</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Jeleni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imali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sigurnog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pouzdanog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prijatelja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jer</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nije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bez</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razloga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pisala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Ako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ime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hteti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kralj</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poslati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vojsku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a:t>
            </a:r>
            <a:r>
              <a:rPr lang="en-US" sz="2000" dirty="0">
                <a:latin typeface="Times New Roman" pitchFamily="18" charset="0"/>
                <a:cs typeface="Times New Roman" pitchFamily="18" charset="0"/>
              </a:rPr>
              <a:t> Dubrovnik </a:t>
            </a:r>
            <a:r>
              <a:rPr lang="en-US" sz="2000" dirty="0" err="1">
                <a:latin typeface="Times New Roman" pitchFamily="18" charset="0"/>
                <a:cs typeface="Times New Roman" pitchFamily="18" charset="0"/>
              </a:rPr>
              <a:t>ili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gusu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ili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štogode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pakostiti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Dubrovniku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da</a:t>
            </a:r>
            <a:r>
              <a:rPr lang="en-US" sz="2000" dirty="0">
                <a:latin typeface="Times New Roman" pitchFamily="18" charset="0"/>
                <a:cs typeface="Times New Roman" pitchFamily="18" charset="0"/>
              </a:rPr>
              <a:t> je od </a:t>
            </a:r>
            <a:r>
              <a:rPr lang="en-US" sz="2000" dirty="0" err="1">
                <a:latin typeface="Times New Roman" pitchFamily="18" charset="0"/>
                <a:cs typeface="Times New Roman" pitchFamily="18" charset="0"/>
              </a:rPr>
              <a:t>mene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vedenije</a:t>
            </a:r>
            <a:r>
              <a:rPr lang="en-US" sz="2000" dirty="0">
                <a:latin typeface="Times New Roman" pitchFamily="18" charset="0"/>
                <a:cs typeface="Times New Roman" pitchFamily="18" charset="0"/>
              </a:rPr>
              <a:t> u grade, </a:t>
            </a:r>
            <a:r>
              <a:rPr lang="en-US" sz="2000" dirty="0" err="1">
                <a:latin typeface="Times New Roman" pitchFamily="18" charset="0"/>
                <a:cs typeface="Times New Roman" pitchFamily="18" charset="0"/>
              </a:rPr>
              <a:t>koliko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najveće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mogu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brzo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sam</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vsaku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vašu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nevolju</a:t>
            </a:r>
            <a:r>
              <a:rPr lang="en-US" sz="2000" dirty="0">
                <a:latin typeface="Times New Roman" pitchFamily="18" charset="0"/>
                <a:cs typeface="Times New Roman" pitchFamily="18" charset="0"/>
              </a:rPr>
              <a:t>“. </a:t>
            </a:r>
            <a:r>
              <a:rPr lang="sr-Latn-RS" sz="2000" dirty="0">
                <a:latin typeface="Times New Roman" pitchFamily="18" charset="0"/>
                <a:cs typeface="Times New Roman" pitchFamily="18" charset="0"/>
              </a:rPr>
              <a:t> Ovo je jedino negativno što bi se moglo pripisati Jeleni, ali je kasnije i dokazano da je o</a:t>
            </a:r>
            <a:r>
              <a:rPr lang="en-US" sz="2000" dirty="0" err="1">
                <a:latin typeface="Times New Roman" pitchFamily="18" charset="0"/>
                <a:cs typeface="Times New Roman" pitchFamily="18" charset="0"/>
              </a:rPr>
              <a:t>vo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pismo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Jelena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Anžujska</a:t>
            </a:r>
            <a:r>
              <a:rPr lang="sr-Latn-R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mogla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uputiti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Dubrovčanima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posle</a:t>
            </a:r>
            <a:r>
              <a:rPr lang="en-US" sz="2000" dirty="0">
                <a:latin typeface="Times New Roman" pitchFamily="18" charset="0"/>
                <a:cs typeface="Times New Roman" pitchFamily="18" charset="0"/>
              </a:rPr>
              <a:t> 1276. godine. </a:t>
            </a:r>
            <a:r>
              <a:rPr lang="de-AT" sz="2000" dirty="0">
                <a:latin typeface="Times New Roman" pitchFamily="18" charset="0"/>
                <a:cs typeface="Times New Roman" pitchFamily="18" charset="0"/>
              </a:rPr>
              <a:t>To znači, tek kada je njen sin Dragutin zbacio oca s vlasti.</a:t>
            </a:r>
            <a:endParaRPr lang="sr-Latn-RS" sz="2000" dirty="0">
              <a:latin typeface="Times New Roman" pitchFamily="18" charset="0"/>
              <a:cs typeface="Times New Roman" pitchFamily="18" charset="0"/>
            </a:endParaRPr>
          </a:p>
          <a:p>
            <a:pPr algn="just"/>
            <a:endParaRPr lang="sr-Latn-RS" sz="2000" dirty="0">
              <a:latin typeface="Times New Roman" pitchFamily="18" charset="0"/>
              <a:cs typeface="Times New Roman" pitchFamily="18" charset="0"/>
            </a:endParaRPr>
          </a:p>
          <a:p>
            <a:pPr algn="just"/>
            <a:r>
              <a:rPr lang="de-AT" sz="2000" dirty="0">
                <a:latin typeface="Times New Roman" pitchFamily="18" charset="0"/>
                <a:cs typeface="Times New Roman" pitchFamily="18" charset="0"/>
              </a:rPr>
              <a:t>Jelenin uticaj na Uroša da uđe u savez s Karlom Anžujskim nije bio mali, a Karlova politika je bila mirenje svih dotadašnjih protivnika i neprijatelja, kako bi se stvorila koalicija protiv Mihaila Paleologa, obnavljača Vizantijskog carstva. Vizantijske imperijalističke težnje podrazumevale su da ceo Balkan, pa tako i Srbija, treba da bude pod žezlom Konstantinove krune na Bosforu.</a:t>
            </a:r>
            <a:endParaRPr lang="sr-Latn-RS" sz="2000" dirty="0">
              <a:latin typeface="Times New Roman" pitchFamily="18" charset="0"/>
              <a:cs typeface="Times New Roman" pitchFamily="18" charset="0"/>
            </a:endParaRPr>
          </a:p>
          <a:p>
            <a:pPr algn="just"/>
            <a:endParaRPr lang="en-US" sz="2000" dirty="0">
              <a:latin typeface="Times New Roman" pitchFamily="18"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33400" y="228600"/>
            <a:ext cx="7848600" cy="461665"/>
          </a:xfrm>
          <a:prstGeom prst="rect">
            <a:avLst/>
          </a:prstGeom>
          <a:noFill/>
        </p:spPr>
        <p:txBody>
          <a:bodyPr wrap="square" rtlCol="0">
            <a:spAutoFit/>
          </a:bodyPr>
          <a:lstStyle/>
          <a:p>
            <a:pPr algn="ct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Jedna intrigantna zanimljivost</a:t>
            </a:r>
          </a:p>
        </p:txBody>
      </p:sp>
      <p:sp>
        <p:nvSpPr>
          <p:cNvPr id="7" name="TextBox 6"/>
          <p:cNvSpPr txBox="1"/>
          <p:nvPr/>
        </p:nvSpPr>
        <p:spPr>
          <a:xfrm>
            <a:off x="533400" y="917912"/>
            <a:ext cx="8001000" cy="5940088"/>
          </a:xfrm>
          <a:prstGeom prst="rect">
            <a:avLst/>
          </a:prstGeom>
          <a:solidFill>
            <a:schemeClr val="accent2">
              <a:lumMod val="40000"/>
              <a:lumOff val="60000"/>
            </a:schemeClr>
          </a:solidFill>
        </p:spPr>
        <p:txBody>
          <a:bodyPr wrap="square" rtlCol="0">
            <a:spAutoFit/>
          </a:bodyPr>
          <a:lstStyle/>
          <a:p>
            <a:pPr algn="just"/>
            <a:r>
              <a:rPr lang="sr-Latn-RS" sz="2000" dirty="0">
                <a:latin typeface="Times New Roman" pitchFamily="18" charset="0"/>
                <a:cs typeface="Times New Roman" pitchFamily="18" charset="0"/>
              </a:rPr>
              <a:t>O Jeleni Anžujskoj ima vrlo malo pouzdanih podataka, iako je bila jedna od najznačajnijih žena u srpskoj istoriji. Srpdka crkva je proglasila sveticom, a arhiepiskop Danilo Drugi je o njoj napisao žitije i to je prvo žitije o ženi koja nije bila Srpkinja. </a:t>
            </a:r>
            <a:r>
              <a:rPr lang="en-US" sz="2000" dirty="0">
                <a:latin typeface="Times New Roman" pitchFamily="18" charset="0"/>
                <a:cs typeface="Times New Roman" pitchFamily="18" charset="0"/>
              </a:rPr>
              <a:t>N</a:t>
            </a:r>
            <a:r>
              <a:rPr lang="sr-Latn-RS" sz="2000" dirty="0">
                <a:latin typeface="Times New Roman" pitchFamily="18" charset="0"/>
                <a:cs typeface="Times New Roman" pitchFamily="18" charset="0"/>
              </a:rPr>
              <a:t>e zna se tačno ko su joj bili roditelji, ali činjenica da je Anžujka jasno govori o njenom poreklu. </a:t>
            </a:r>
            <a:r>
              <a:rPr lang="en-US" sz="2000" dirty="0">
                <a:latin typeface="Times New Roman" pitchFamily="18" charset="0"/>
                <a:cs typeface="Times New Roman" pitchFamily="18" charset="0"/>
              </a:rPr>
              <a:t>D</a:t>
            </a:r>
            <a:r>
              <a:rPr lang="sr-Latn-RS" sz="2000" dirty="0">
                <a:latin typeface="Times New Roman" pitchFamily="18" charset="0"/>
                <a:cs typeface="Times New Roman" pitchFamily="18" charset="0"/>
              </a:rPr>
              <a:t>a bi se shvatilo ko su Anžujci, sledi priča koja nas vraća u prošlost u doba Merovinga.</a:t>
            </a:r>
          </a:p>
          <a:p>
            <a:pPr algn="just"/>
            <a:endParaRPr lang="sr-Latn-RS" sz="2000" dirty="0">
              <a:latin typeface="Times New Roman" pitchFamily="18" charset="0"/>
              <a:cs typeface="Times New Roman" pitchFamily="18" charset="0"/>
            </a:endParaRPr>
          </a:p>
          <a:p>
            <a:pPr algn="just"/>
            <a:r>
              <a:rPr lang="sr-Latn-RS" sz="2000" dirty="0">
                <a:latin typeface="Times New Roman" pitchFamily="18" charset="0"/>
                <a:cs typeface="Times New Roman" pitchFamily="18" charset="0"/>
              </a:rPr>
              <a:t>Krenuli su od Bliskog istoka u IV veku i stigli u Francusku. </a:t>
            </a:r>
            <a:r>
              <a:rPr lang="en-US" sz="2000" dirty="0">
                <a:latin typeface="Times New Roman" pitchFamily="18" charset="0"/>
                <a:cs typeface="Times New Roman" pitchFamily="18" charset="0"/>
              </a:rPr>
              <a:t>P</a:t>
            </a:r>
            <a:r>
              <a:rPr lang="sr-Latn-RS" sz="2000" dirty="0">
                <a:latin typeface="Times New Roman" pitchFamily="18" charset="0"/>
                <a:cs typeface="Times New Roman" pitchFamily="18" charset="0"/>
              </a:rPr>
              <a:t>riča kazuje da Merovinzi potiču direktno od Isusa (!), te su zbog toga imali neprijatnosti. </a:t>
            </a:r>
            <a:r>
              <a:rPr lang="en-US" sz="2000" dirty="0">
                <a:latin typeface="Times New Roman" pitchFamily="18" charset="0"/>
                <a:cs typeface="Times New Roman" pitchFamily="18" charset="0"/>
              </a:rPr>
              <a:t>P</a:t>
            </a:r>
            <a:r>
              <a:rPr lang="sr-Latn-RS" sz="2000" dirty="0">
                <a:latin typeface="Times New Roman" pitchFamily="18" charset="0"/>
                <a:cs typeface="Times New Roman" pitchFamily="18" charset="0"/>
              </a:rPr>
              <a:t>roganjani su i ubijani, a smatra se da je Karlo Veliki istrebio pripadnike merovinške dinastije, odnosno da je ova sveta loza ugašena. </a:t>
            </a:r>
            <a:r>
              <a:rPr lang="en-US" sz="2000" dirty="0">
                <a:latin typeface="Times New Roman" pitchFamily="18" charset="0"/>
                <a:cs typeface="Times New Roman" pitchFamily="18" charset="0"/>
              </a:rPr>
              <a:t>I</a:t>
            </a:r>
            <a:r>
              <a:rPr lang="sr-Latn-RS" sz="2000" dirty="0">
                <a:latin typeface="Times New Roman" pitchFamily="18" charset="0"/>
                <a:cs typeface="Times New Roman" pitchFamily="18" charset="0"/>
              </a:rPr>
              <a:t>pak, za razliku od naroda Starog kontinenta, drevni narodi Bliskog istoka pridavali su veliku pažnju ženskoj liniji. </a:t>
            </a:r>
            <a:r>
              <a:rPr lang="en-US" sz="2000" dirty="0">
                <a:latin typeface="Times New Roman" pitchFamily="18" charset="0"/>
                <a:cs typeface="Times New Roman" pitchFamily="18" charset="0"/>
              </a:rPr>
              <a:t>Ž</a:t>
            </a:r>
            <a:r>
              <a:rPr lang="sr-Latn-RS" sz="2000" dirty="0">
                <a:latin typeface="Times New Roman" pitchFamily="18" charset="0"/>
                <a:cs typeface="Times New Roman" pitchFamily="18" charset="0"/>
              </a:rPr>
              <a:t>ensko potomstvo je, dakle, opstalo i Merovinzi su sačuvali svoju lozu, preko žena, tačnije preko Anžujaca, to bi trebalo da znači da Anžujci vode poreklo od Merovinga, te da su oni deo svete krvi.</a:t>
            </a:r>
          </a:p>
          <a:p>
            <a:pPr algn="just"/>
            <a:endParaRPr lang="sr-Latn-RS" sz="2000" dirty="0">
              <a:latin typeface="Times New Roman" pitchFamily="18" charset="0"/>
              <a:cs typeface="Times New Roman" pitchFamily="18" charset="0"/>
            </a:endParaRPr>
          </a:p>
          <a:p>
            <a:pPr algn="just"/>
            <a:r>
              <a:rPr lang="sr-Latn-RS" sz="2000" dirty="0">
                <a:latin typeface="Times New Roman" pitchFamily="18" charset="0"/>
                <a:cs typeface="Times New Roman" pitchFamily="18" charset="0"/>
              </a:rPr>
              <a:t>Preko Jelene Anžujske, potom njenihsinova i daljeg potomstva, u Sbiji su došli na vlast Isusovi potomci, koji će vladati do 1371. – do izumiranja dinastije Nemanjića.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457200"/>
            <a:ext cx="8077200" cy="5940088"/>
          </a:xfrm>
          <a:prstGeom prst="rect">
            <a:avLst/>
          </a:prstGeom>
          <a:solidFill>
            <a:schemeClr val="accent6">
              <a:lumMod val="20000"/>
              <a:lumOff val="80000"/>
            </a:schemeClr>
          </a:solidFill>
          <a:ln w="76200">
            <a:solidFill>
              <a:schemeClr val="accent4">
                <a:lumMod val="60000"/>
                <a:lumOff val="40000"/>
              </a:schemeClr>
            </a:solidFill>
          </a:ln>
        </p:spPr>
        <p:txBody>
          <a:bodyPr wrap="square" rtlCol="0">
            <a:spAutoFit/>
          </a:bodyPr>
          <a:lstStyle/>
          <a:p>
            <a:pPr algn="just"/>
            <a:endParaRPr lang="sr-Latn-RS" sz="2000" b="1" dirty="0">
              <a:solidFill>
                <a:schemeClr val="accent2">
                  <a:lumMod val="75000"/>
                </a:schemeClr>
              </a:solidFill>
              <a:latin typeface="Times New Roman" pitchFamily="18" charset="0"/>
              <a:cs typeface="Times New Roman" pitchFamily="18" charset="0"/>
            </a:endParaRPr>
          </a:p>
          <a:p>
            <a:pPr algn="just"/>
            <a:r>
              <a:rPr lang="de-AT" sz="2000" b="1" dirty="0">
                <a:solidFill>
                  <a:schemeClr val="accent4">
                    <a:lumMod val="75000"/>
                  </a:schemeClr>
                </a:solidFill>
                <a:latin typeface="Times New Roman" pitchFamily="18" charset="0"/>
                <a:cs typeface="Times New Roman" pitchFamily="18" charset="0"/>
              </a:rPr>
              <a:t>O kraljici Jeleni, starac arhiepiskop Danilo Drugi, njen savremenik, u „Životu kraljeva“ i arhiepiskopa srpskih, zapisuje: ... Bila je prekrasna svojom pojavom... oštre reči, ali blage naravi, neporočnog života i svakim dobrom u životu ukrašena...</a:t>
            </a:r>
            <a:endParaRPr lang="sr-Latn-RS" sz="2000" b="1" dirty="0">
              <a:solidFill>
                <a:schemeClr val="accent4">
                  <a:lumMod val="75000"/>
                </a:schemeClr>
              </a:solidFill>
              <a:latin typeface="Times New Roman" pitchFamily="18" charset="0"/>
              <a:cs typeface="Times New Roman" pitchFamily="18" charset="0"/>
            </a:endParaRPr>
          </a:p>
          <a:p>
            <a:pPr algn="just"/>
            <a:endParaRPr lang="sr-Latn-RS" sz="2000" b="1" dirty="0">
              <a:solidFill>
                <a:schemeClr val="accent4">
                  <a:lumMod val="75000"/>
                </a:schemeClr>
              </a:solidFill>
              <a:latin typeface="Times New Roman" pitchFamily="18" charset="0"/>
              <a:cs typeface="Times New Roman" pitchFamily="18" charset="0"/>
            </a:endParaRPr>
          </a:p>
          <a:p>
            <a:pPr algn="just"/>
            <a:r>
              <a:rPr lang="de-AT" sz="2000" b="1" dirty="0">
                <a:solidFill>
                  <a:schemeClr val="accent4">
                    <a:lumMod val="75000"/>
                  </a:schemeClr>
                </a:solidFill>
                <a:latin typeface="Times New Roman" pitchFamily="18" charset="0"/>
                <a:cs typeface="Times New Roman" pitchFamily="18" charset="0"/>
              </a:rPr>
              <a:t>Na svom dvoru u Brnjacima, koji se nalazi u starom Kolašinu, ispod Rogozne, na ušću Omiškog potoka u Brnjačku reku, Jelena je osnovala prvu žensku školu u srpskim zemljama, kao i internat za devojke. Desilo se to u poslednjoj četvrtini 13. veka, kada Evropa nije pokazivala interesovanje za školovanje devojaka, naročito ne onih nižeg roda. „Zapovedi celoj svojoj oblasti sabirati kćeri sirotih roditelja, i njih hraneći u svom domu, obučavaše svakom dobrom radu i ručnom radu, koji priliči za ženski pol. A kad su odrasle, udavaše ih za muževe da idu u svoje kuće, obdarujući ih svakim bogatstvom, i namesto njih uzimala je druge devojke kao i prve...“</a:t>
            </a:r>
            <a:endParaRPr lang="en-US" sz="2000" b="1" dirty="0">
              <a:solidFill>
                <a:schemeClr val="accent4">
                  <a:lumMod val="75000"/>
                </a:schemeClr>
              </a:solidFill>
              <a:latin typeface="Times New Roman" pitchFamily="18" charset="0"/>
              <a:cs typeface="Times New Roman" pitchFamily="18" charset="0"/>
            </a:endParaRPr>
          </a:p>
          <a:p>
            <a:pPr algn="just"/>
            <a:endParaRPr lang="sr-Latn-RS" sz="2000" b="1" dirty="0">
              <a:solidFill>
                <a:schemeClr val="accent4">
                  <a:lumMod val="75000"/>
                </a:schemeClr>
              </a:solidFill>
              <a:latin typeface="Times New Roman" pitchFamily="18" charset="0"/>
              <a:cs typeface="Times New Roman" pitchFamily="18" charset="0"/>
            </a:endParaRPr>
          </a:p>
          <a:p>
            <a:pPr algn="just"/>
            <a:r>
              <a:rPr lang="de-AT" sz="2000" b="1" dirty="0">
                <a:solidFill>
                  <a:schemeClr val="accent4">
                    <a:lumMod val="75000"/>
                  </a:schemeClr>
                </a:solidFill>
                <a:latin typeface="Times New Roman" pitchFamily="18" charset="0"/>
                <a:cs typeface="Times New Roman" pitchFamily="18" charset="0"/>
              </a:rPr>
              <a:t>Bila je to prva stručna ženska škola, ne samo u Srbiji već i u Evropi.</a:t>
            </a:r>
            <a:endParaRPr lang="en-US" sz="2000" b="1" dirty="0">
              <a:solidFill>
                <a:schemeClr val="accent4">
                  <a:lumMod val="75000"/>
                </a:schemeClr>
              </a:solidFill>
              <a:latin typeface="Times New Roman" pitchFamily="18" charset="0"/>
              <a:cs typeface="Times New Roman" pitchFamily="18" charset="0"/>
            </a:endParaRPr>
          </a:p>
          <a:p>
            <a:endParaRPr lang="sr-Latn-RS" sz="2000" dirty="0">
              <a:solidFill>
                <a:schemeClr val="accent4">
                  <a:lumMod val="50000"/>
                </a:schemeClr>
              </a:solidFill>
              <a:latin typeface="Times New Roman" pitchFamily="18" charset="0"/>
              <a:cs typeface="Times New Roman"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srcRect l="4087" t="3367" r="10646" b="4034"/>
          <a:stretch>
            <a:fillRect/>
          </a:stretch>
        </p:blipFill>
        <p:spPr bwMode="auto">
          <a:xfrm>
            <a:off x="-1" y="-1"/>
            <a:ext cx="9144001" cy="6858001"/>
          </a:xfrm>
          <a:prstGeom prst="rect">
            <a:avLst/>
          </a:prstGeom>
          <a:noFill/>
          <a:ln w="38100">
            <a:solidFill>
              <a:srgbClr val="E4BA06"/>
            </a:solidFill>
            <a:miter lim="800000"/>
            <a:headEnd/>
            <a:tailEnd/>
          </a:ln>
          <a:effectLst/>
        </p:spPr>
      </p:pic>
      <p:sp>
        <p:nvSpPr>
          <p:cNvPr id="5" name="TextBox 4"/>
          <p:cNvSpPr txBox="1"/>
          <p:nvPr/>
        </p:nvSpPr>
        <p:spPr>
          <a:xfrm>
            <a:off x="4267200" y="0"/>
            <a:ext cx="4876800" cy="430887"/>
          </a:xfrm>
          <a:prstGeom prst="rect">
            <a:avLst/>
          </a:prstGeom>
          <a:noFill/>
        </p:spPr>
        <p:txBody>
          <a:bodyPr wrap="square" rtlCol="0">
            <a:spAutoFit/>
          </a:bodyPr>
          <a:lstStyle/>
          <a:p>
            <a:pPr algn="ctr"/>
            <a:r>
              <a:rPr lang="sr-Latn-RS" sz="2100" b="1" dirty="0">
                <a:solidFill>
                  <a:srgbClr val="FFCC66"/>
                </a:solidFill>
                <a:latin typeface="Times New Roman" pitchFamily="18" charset="0"/>
                <a:cs typeface="Times New Roman" pitchFamily="18" charset="0"/>
              </a:rPr>
              <a:t>Ostaci srednjovekovnog grada Magliča</a:t>
            </a:r>
            <a:endParaRPr lang="en-US" sz="2100" b="1" dirty="0">
              <a:solidFill>
                <a:srgbClr val="FFCC66"/>
              </a:solidFill>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1000" r="4000" b="3000"/>
          </a:stretch>
        </a:blipFill>
        <a:effectLst/>
      </p:bgPr>
    </p:bg>
    <p:spTree>
      <p:nvGrpSpPr>
        <p:cNvPr id="1" name=""/>
        <p:cNvGrpSpPr/>
        <p:nvPr/>
      </p:nvGrpSpPr>
      <p:grpSpPr>
        <a:xfrm>
          <a:off x="0" y="0"/>
          <a:ext cx="0" cy="0"/>
          <a:chOff x="0" y="0"/>
          <a:chExt cx="0" cy="0"/>
        </a:xfrm>
      </p:grpSpPr>
      <p:sp>
        <p:nvSpPr>
          <p:cNvPr id="5" name="TextBox 4"/>
          <p:cNvSpPr txBox="1"/>
          <p:nvPr/>
        </p:nvSpPr>
        <p:spPr>
          <a:xfrm>
            <a:off x="0" y="5411450"/>
            <a:ext cx="9144000" cy="1446550"/>
          </a:xfrm>
          <a:prstGeom prst="rect">
            <a:avLst/>
          </a:prstGeom>
          <a:noFill/>
        </p:spPr>
        <p:txBody>
          <a:bodyPr wrap="square" rtlCol="0">
            <a:spAutoFit/>
          </a:bodyPr>
          <a:lstStyle/>
          <a:p>
            <a:r>
              <a:rPr lang="sr-Latn-RS" sz="4400" b="1" dirty="0">
                <a:solidFill>
                  <a:schemeClr val="bg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BELOSLAVA, </a:t>
            </a:r>
          </a:p>
          <a:p>
            <a:r>
              <a:rPr lang="sr-Latn-RS" sz="4400" b="1" dirty="0">
                <a:solidFill>
                  <a:schemeClr val="bg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           TREĆA SRPSKA KRALJICA</a:t>
            </a:r>
            <a:endParaRPr lang="en-US" sz="4400" b="1" dirty="0">
              <a:solidFill>
                <a:schemeClr val="bg2">
                  <a:lumMod val="2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302359"/>
            <a:ext cx="3657600" cy="6247864"/>
          </a:xfrm>
          <a:prstGeom prst="rect">
            <a:avLst/>
          </a:prstGeom>
          <a:noFill/>
          <a:ln w="28575">
            <a:solidFill>
              <a:srgbClr val="E4BA06"/>
            </a:solidFill>
          </a:ln>
        </p:spPr>
        <p:txBody>
          <a:bodyPr wrap="square" rtlCol="0">
            <a:spAutoFit/>
          </a:bodyPr>
          <a:lstStyle/>
          <a:p>
            <a:pPr algn="just"/>
            <a:r>
              <a:rPr lang="de-AT" sz="2000" dirty="0">
                <a:latin typeface="Times New Roman" pitchFamily="18" charset="0"/>
                <a:cs typeface="Times New Roman" pitchFamily="18" charset="0"/>
              </a:rPr>
              <a:t>Jelena je u novoj sredini živela skromno i nesebično je pomagala druge. Bila je omiljena i kod pravoslavaca i kod katolika. Podjednako su je poštovale i Pravoslavna i Katolička crkva. Bila je veliki ktitor i obnovitelj. U oblasti Duklje obnovila je Drivast i još neke gradove, a uz to je u Kotoru, Baru, Ulcinju i Skadru podigla više rimokatoličkih crkava i manastira. Za nas je najznačajnije što je podigla srpski manastir Gradac, na Ibru kod Raške, oko 1270. godine. Velelepna je Uroševa zadužbina, manastir Sopoćani, ali ni Jelenina crkva, posvećena Bogorodici, svojom lepotom nimalo ne zaostaje za njom.</a:t>
            </a:r>
            <a:endParaRPr lang="en-US" sz="2000" dirty="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2"/>
          <a:srcRect/>
          <a:stretch>
            <a:fillRect/>
          </a:stretch>
        </p:blipFill>
        <p:spPr bwMode="auto">
          <a:xfrm>
            <a:off x="3886200" y="0"/>
            <a:ext cx="5257801" cy="6456789"/>
          </a:xfrm>
          <a:prstGeom prst="rect">
            <a:avLst/>
          </a:prstGeom>
          <a:noFill/>
          <a:ln w="9525">
            <a:noFill/>
            <a:miter lim="800000"/>
            <a:headEnd/>
            <a:tailEnd/>
          </a:ln>
          <a:effectLst/>
        </p:spPr>
      </p:pic>
      <p:sp>
        <p:nvSpPr>
          <p:cNvPr id="5" name="TextBox 4"/>
          <p:cNvSpPr txBox="1"/>
          <p:nvPr/>
        </p:nvSpPr>
        <p:spPr>
          <a:xfrm>
            <a:off x="3886200" y="6150114"/>
            <a:ext cx="5257800" cy="707886"/>
          </a:xfrm>
          <a:prstGeom prst="rect">
            <a:avLst/>
          </a:prstGeom>
          <a:solidFill>
            <a:srgbClr val="FAD434"/>
          </a:solidFill>
          <a:ln>
            <a:solidFill>
              <a:srgbClr val="E4BA06"/>
            </a:solidFill>
          </a:ln>
        </p:spPr>
        <p:txBody>
          <a:bodyPr wrap="square" rtlCol="0">
            <a:spAutoFit/>
          </a:bodyPr>
          <a:lstStyle/>
          <a:p>
            <a:r>
              <a:rPr lang="sr-Latn-RS" sz="2000" dirty="0">
                <a:latin typeface="Times New Roman" pitchFamily="18" charset="0"/>
                <a:cs typeface="Times New Roman" pitchFamily="18" charset="0"/>
              </a:rPr>
              <a:t>Bogorodica s Hristom, kralj Uroš s Dragutinom, Sopoćani</a:t>
            </a:r>
            <a:endParaRPr lang="en-US" sz="2000" dirty="0">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5" name="Picture 3"/>
          <p:cNvPicPr>
            <a:picLocks noGrp="1" noChangeAspect="1" noChangeArrowheads="1"/>
          </p:cNvPicPr>
          <p:nvPr>
            <p:ph idx="1"/>
          </p:nvPr>
        </p:nvPicPr>
        <p:blipFill>
          <a:blip r:embed="rId2"/>
          <a:srcRect/>
          <a:stretch>
            <a:fillRect/>
          </a:stretch>
        </p:blipFill>
        <p:spPr bwMode="auto">
          <a:xfrm>
            <a:off x="0" y="0"/>
            <a:ext cx="9144000" cy="6400800"/>
          </a:xfrm>
          <a:prstGeom prst="rect">
            <a:avLst/>
          </a:prstGeom>
          <a:noFill/>
          <a:ln w="19050">
            <a:solidFill>
              <a:srgbClr val="F7C907"/>
            </a:solidFill>
            <a:miter lim="800000"/>
            <a:headEnd/>
            <a:tailEnd/>
          </a:ln>
          <a:effectLst/>
        </p:spPr>
      </p:pic>
      <p:sp>
        <p:nvSpPr>
          <p:cNvPr id="7" name="TextBox 6"/>
          <p:cNvSpPr txBox="1"/>
          <p:nvPr/>
        </p:nvSpPr>
        <p:spPr>
          <a:xfrm>
            <a:off x="0" y="6396335"/>
            <a:ext cx="9144000" cy="461665"/>
          </a:xfrm>
          <a:prstGeom prst="rect">
            <a:avLst/>
          </a:prstGeom>
          <a:solidFill>
            <a:schemeClr val="tx2">
              <a:lumMod val="75000"/>
            </a:schemeClr>
          </a:solidFill>
          <a:ln w="28575">
            <a:solidFill>
              <a:srgbClr val="F7C907"/>
            </a:solidFill>
          </a:ln>
        </p:spPr>
        <p:txBody>
          <a:bodyPr wrap="square" rtlCol="0">
            <a:spAutoFit/>
          </a:bodyPr>
          <a:lstStyle/>
          <a:p>
            <a:pPr algn="ctr"/>
            <a:r>
              <a:rPr lang="sr-Latn-RS" sz="2400" b="1" dirty="0">
                <a:solidFill>
                  <a:srgbClr val="F7C907"/>
                </a:solidFill>
                <a:latin typeface="Times New Roman" pitchFamily="18" charset="0"/>
                <a:cs typeface="Times New Roman" pitchFamily="18" charset="0"/>
              </a:rPr>
              <a:t>Manastir Sopoćani, zadužbina kralja Uroša Prvog</a:t>
            </a:r>
            <a:endParaRPr lang="en-US" sz="2400" b="1" dirty="0">
              <a:solidFill>
                <a:srgbClr val="F7C907"/>
              </a:solidFill>
              <a:latin typeface="Times New Roman" pitchFamily="18" charset="0"/>
              <a:cs typeface="Times New Roman"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2DA"/>
        </a:solidFill>
        <a:effectLst/>
      </p:bgPr>
    </p:bg>
    <p:spTree>
      <p:nvGrpSpPr>
        <p:cNvPr id="1" name=""/>
        <p:cNvGrpSpPr/>
        <p:nvPr/>
      </p:nvGrpSpPr>
      <p:grpSpPr>
        <a:xfrm>
          <a:off x="0" y="0"/>
          <a:ext cx="0" cy="0"/>
          <a:chOff x="0" y="0"/>
          <a:chExt cx="0" cy="0"/>
        </a:xfrm>
      </p:grpSpPr>
      <p:sp>
        <p:nvSpPr>
          <p:cNvPr id="4" name="TextBox 3"/>
          <p:cNvSpPr txBox="1"/>
          <p:nvPr/>
        </p:nvSpPr>
        <p:spPr>
          <a:xfrm>
            <a:off x="152400" y="152400"/>
            <a:ext cx="5334000" cy="6555641"/>
          </a:xfrm>
          <a:prstGeom prst="rect">
            <a:avLst/>
          </a:prstGeom>
          <a:noFill/>
          <a:ln w="28575">
            <a:solidFill>
              <a:srgbClr val="C43636"/>
            </a:solidFill>
          </a:ln>
        </p:spPr>
        <p:txBody>
          <a:bodyPr wrap="square" rtlCol="0">
            <a:spAutoFit/>
          </a:bodyPr>
          <a:lstStyle/>
          <a:p>
            <a:pPr algn="just"/>
            <a:r>
              <a:rPr lang="de-AT" sz="2000" dirty="0">
                <a:solidFill>
                  <a:schemeClr val="accent2">
                    <a:lumMod val="50000"/>
                  </a:schemeClr>
                </a:solidFill>
                <a:latin typeface="Times New Roman" pitchFamily="18" charset="0"/>
                <a:cs typeface="Times New Roman" pitchFamily="18" charset="0"/>
              </a:rPr>
              <a:t>Jelena je podarila Urošu četiri sina, od kojih su dvojica postali kraljevi: Dragutin i Milutin, i dvojicu mlađih: Stefana i Brnču.</a:t>
            </a:r>
            <a:endParaRPr lang="en-US" sz="2000" dirty="0">
              <a:solidFill>
                <a:schemeClr val="accent2">
                  <a:lumMod val="50000"/>
                </a:schemeClr>
              </a:solidFill>
              <a:latin typeface="Times New Roman" pitchFamily="18" charset="0"/>
              <a:cs typeface="Times New Roman" pitchFamily="18" charset="0"/>
            </a:endParaRPr>
          </a:p>
          <a:p>
            <a:pPr algn="just"/>
            <a:r>
              <a:rPr lang="de-AT" sz="2000" dirty="0">
                <a:solidFill>
                  <a:schemeClr val="accent2">
                    <a:lumMod val="50000"/>
                  </a:schemeClr>
                </a:solidFill>
                <a:latin typeface="Times New Roman" pitchFamily="18" charset="0"/>
                <a:cs typeface="Times New Roman" pitchFamily="18" charset="0"/>
              </a:rPr>
              <a:t>U jesen 1276. godine, najstariji sin Dragutin, koji je od 1271, kao prestolonaslednik, nosio titulu "mladi kralj", zbacio je oca s vlasti. On je to ostvario uz pomoć Ugarske, odnosno svog šuraka, kralja Ladislava Četvrtog, brata njegove žene Kataline. Nedugo zatim, povukavši se u Zahumlje, Uroš se zamonašio, dobivši ime Simon, i umro je najverovatnije 1. maja 1277. godine. Sahranjen je u svojoj zadužbini, Sopoćanima.</a:t>
            </a:r>
            <a:r>
              <a:rPr lang="sr-Latn-RS" sz="2000" dirty="0">
                <a:solidFill>
                  <a:schemeClr val="accent2">
                    <a:lumMod val="50000"/>
                  </a:schemeClr>
                </a:solidFill>
                <a:latin typeface="Times New Roman" pitchFamily="18" charset="0"/>
                <a:cs typeface="Times New Roman" pitchFamily="18" charset="0"/>
              </a:rPr>
              <a:t> </a:t>
            </a:r>
            <a:r>
              <a:rPr lang="de-AT" sz="2000" dirty="0">
                <a:solidFill>
                  <a:schemeClr val="accent2">
                    <a:lumMod val="50000"/>
                  </a:schemeClr>
                </a:solidFill>
                <a:latin typeface="Times New Roman" pitchFamily="18" charset="0"/>
                <a:cs typeface="Times New Roman" pitchFamily="18" charset="0"/>
              </a:rPr>
              <a:t>Iako teško, Jelena je ipak oprostila sinu nasilno preuzimanje vlasti. Kraljica majka dobila je na upravu posede u Primorju (Zetu i Trebinje). U unutrašnjosti Srbije, pod njenom upravom bio je Plav na gornjem Limu, kao i pominjani dvorac Brnjaci.</a:t>
            </a:r>
            <a:endParaRPr lang="sr-Latn-RS" sz="2000" dirty="0">
              <a:solidFill>
                <a:schemeClr val="accent2">
                  <a:lumMod val="50000"/>
                </a:schemeClr>
              </a:solidFill>
              <a:latin typeface="Times New Roman" pitchFamily="18" charset="0"/>
              <a:cs typeface="Times New Roman" pitchFamily="18" charset="0"/>
            </a:endParaRPr>
          </a:p>
          <a:p>
            <a:pPr algn="just"/>
            <a:r>
              <a:rPr lang="de-AT" sz="2000" dirty="0">
                <a:solidFill>
                  <a:schemeClr val="accent2">
                    <a:lumMod val="50000"/>
                  </a:schemeClr>
                </a:solidFill>
                <a:latin typeface="Times New Roman" pitchFamily="18" charset="0"/>
                <a:cs typeface="Times New Roman" pitchFamily="18" charset="0"/>
              </a:rPr>
              <a:t>Oko 1280. godine, Jelena je primila monaški zavet i postala monahinja Jelisaveta. Bilo je to u crkvi Svetog Nikole, kod Skadra, koju je pretvorila u pravoslavni manastir.</a:t>
            </a:r>
            <a:endParaRPr lang="sr-Latn-RS" sz="2000" dirty="0">
              <a:solidFill>
                <a:schemeClr val="accent2">
                  <a:lumMod val="50000"/>
                </a:schemeClr>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2"/>
          <a:srcRect/>
          <a:stretch>
            <a:fillRect/>
          </a:stretch>
        </p:blipFill>
        <p:spPr bwMode="auto">
          <a:xfrm>
            <a:off x="5791200" y="228600"/>
            <a:ext cx="3352800" cy="6629400"/>
          </a:xfrm>
          <a:prstGeom prst="rect">
            <a:avLst/>
          </a:prstGeom>
          <a:noFill/>
          <a:ln w="28575">
            <a:solidFill>
              <a:schemeClr val="accent2">
                <a:lumMod val="60000"/>
                <a:lumOff val="40000"/>
              </a:schemeClr>
            </a:solidFill>
            <a:miter lim="800000"/>
            <a:headEnd/>
            <a:tailEnd/>
          </a:ln>
          <a:effectLst/>
        </p:spPr>
      </p:pic>
      <p:sp>
        <p:nvSpPr>
          <p:cNvPr id="6" name="TextBox 5"/>
          <p:cNvSpPr txBox="1"/>
          <p:nvPr/>
        </p:nvSpPr>
        <p:spPr>
          <a:xfrm>
            <a:off x="5791200" y="0"/>
            <a:ext cx="3352800" cy="707886"/>
          </a:xfrm>
          <a:prstGeom prst="rect">
            <a:avLst/>
          </a:prstGeom>
          <a:solidFill>
            <a:schemeClr val="accent2">
              <a:lumMod val="50000"/>
            </a:schemeClr>
          </a:solidFill>
          <a:ln w="57150">
            <a:solidFill>
              <a:schemeClr val="accent2">
                <a:lumMod val="60000"/>
                <a:lumOff val="40000"/>
              </a:schemeClr>
            </a:solidFill>
          </a:ln>
        </p:spPr>
        <p:txBody>
          <a:bodyPr wrap="square" rtlCol="0">
            <a:spAutoFit/>
          </a:bodyPr>
          <a:lstStyle/>
          <a:p>
            <a:r>
              <a:rPr lang="sr-Latn-RS" sz="2000" b="1" dirty="0">
                <a:solidFill>
                  <a:schemeClr val="bg1"/>
                </a:solidFill>
                <a:latin typeface="Times New Roman" pitchFamily="18" charset="0"/>
                <a:cs typeface="Times New Roman" pitchFamily="18" charset="0"/>
              </a:rPr>
              <a:t>Kraljica Jelena s M</a:t>
            </a:r>
            <a:r>
              <a:rPr lang="en-US" sz="2000" b="1" dirty="0" err="1">
                <a:solidFill>
                  <a:schemeClr val="bg1"/>
                </a:solidFill>
                <a:latin typeface="Times New Roman" pitchFamily="18" charset="0"/>
                <a:cs typeface="Times New Roman" pitchFamily="18" charset="0"/>
              </a:rPr>
              <a:t>i</a:t>
            </a:r>
            <a:r>
              <a:rPr lang="sr-Latn-RS" sz="2000" b="1" dirty="0">
                <a:solidFill>
                  <a:schemeClr val="bg1"/>
                </a:solidFill>
                <a:latin typeface="Times New Roman" pitchFamily="18" charset="0"/>
                <a:cs typeface="Times New Roman" pitchFamily="18" charset="0"/>
              </a:rPr>
              <a:t>lutinom, Sopoćani</a:t>
            </a:r>
            <a:endParaRPr lang="en-US" sz="2000" b="1" dirty="0">
              <a:solidFill>
                <a:schemeClr val="bg1"/>
              </a:solidFill>
              <a:latin typeface="Times New Roman" pitchFamily="18"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150114"/>
            <a:ext cx="9144000" cy="707886"/>
          </a:xfrm>
          <a:prstGeom prst="rect">
            <a:avLst/>
          </a:prstGeom>
          <a:solidFill>
            <a:srgbClr val="485925"/>
          </a:solidFill>
          <a:ln>
            <a:solidFill>
              <a:schemeClr val="accent3">
                <a:lumMod val="50000"/>
              </a:schemeClr>
            </a:solidFill>
          </a:ln>
        </p:spPr>
        <p:txBody>
          <a:bodyPr wrap="square" rtlCol="0">
            <a:spAutoFit/>
          </a:bodyPr>
          <a:lstStyle/>
          <a:p>
            <a:pPr algn="just"/>
            <a:r>
              <a:rPr lang="en-US" sz="2000" b="1" dirty="0">
                <a:solidFill>
                  <a:schemeClr val="bg1"/>
                </a:solidFill>
                <a:latin typeface="Times New Roman" pitchFamily="18" charset="0"/>
                <a:cs typeface="Times New Roman" pitchFamily="18" charset="0"/>
              </a:rPr>
              <a:t>Upokojila se 37 godine od muževljeve smrti 8. februara 1314. godine, u Brnjacima.</a:t>
            </a:r>
            <a:r>
              <a:rPr lang="sr-Latn-RS" sz="2000" b="1" dirty="0">
                <a:solidFill>
                  <a:schemeClr val="bg1"/>
                </a:solidFill>
                <a:latin typeface="Times New Roman" pitchFamily="18" charset="0"/>
                <a:cs typeface="Times New Roman" pitchFamily="18" charset="0"/>
              </a:rPr>
              <a:t> </a:t>
            </a:r>
            <a:r>
              <a:rPr lang="en-US" sz="2000" b="1" dirty="0">
                <a:solidFill>
                  <a:schemeClr val="bg1"/>
                </a:solidFill>
                <a:latin typeface="Times New Roman" pitchFamily="18" charset="0"/>
                <a:cs typeface="Times New Roman" pitchFamily="18" charset="0"/>
              </a:rPr>
              <a:t>Sahranjena je u svojoj zadužbini, crkvi Svete Bogorodice u manastiru Gradac.</a:t>
            </a:r>
          </a:p>
        </p:txBody>
      </p:sp>
      <p:pic>
        <p:nvPicPr>
          <p:cNvPr id="9219" name="Picture 3"/>
          <p:cNvPicPr>
            <a:picLocks noChangeAspect="1" noChangeArrowheads="1"/>
          </p:cNvPicPr>
          <p:nvPr/>
        </p:nvPicPr>
        <p:blipFill>
          <a:blip r:embed="rId2"/>
          <a:srcRect r="1739" b="3575"/>
          <a:stretch>
            <a:fillRect/>
          </a:stretch>
        </p:blipFill>
        <p:spPr bwMode="auto">
          <a:xfrm>
            <a:off x="0" y="0"/>
            <a:ext cx="9144000" cy="6172200"/>
          </a:xfrm>
          <a:prstGeom prst="rect">
            <a:avLst/>
          </a:prstGeom>
          <a:noFill/>
          <a:ln w="9525">
            <a:noFill/>
            <a:miter lim="800000"/>
            <a:headEnd/>
            <a:tailEnd/>
          </a:ln>
          <a:effectLst/>
        </p:spPr>
      </p:pic>
      <p:sp>
        <p:nvSpPr>
          <p:cNvPr id="7" name="TextBox 6"/>
          <p:cNvSpPr txBox="1"/>
          <p:nvPr/>
        </p:nvSpPr>
        <p:spPr>
          <a:xfrm>
            <a:off x="533400" y="5105400"/>
            <a:ext cx="1295400" cy="707886"/>
          </a:xfrm>
          <a:prstGeom prst="rect">
            <a:avLst/>
          </a:prstGeom>
          <a:solidFill>
            <a:srgbClr val="37441C"/>
          </a:solidFill>
          <a:ln>
            <a:solidFill>
              <a:schemeClr val="accent3">
                <a:lumMod val="50000"/>
              </a:schemeClr>
            </a:solidFill>
          </a:ln>
        </p:spPr>
        <p:txBody>
          <a:bodyPr wrap="square" rtlCol="0">
            <a:spAutoFit/>
          </a:bodyPr>
          <a:lstStyle/>
          <a:p>
            <a:r>
              <a:rPr lang="sr-Latn-RS" sz="2000" b="1" dirty="0">
                <a:solidFill>
                  <a:schemeClr val="bg1"/>
                </a:solidFill>
                <a:latin typeface="Times New Roman" pitchFamily="18" charset="0"/>
                <a:cs typeface="Times New Roman" pitchFamily="18" charset="0"/>
              </a:rPr>
              <a:t>Manastir Gradac</a:t>
            </a:r>
            <a:endParaRPr lang="en-US" sz="2000" b="1" dirty="0">
              <a:solidFill>
                <a:schemeClr val="bg1"/>
              </a:solidFill>
              <a:latin typeface="Times New Roman" pitchFamily="18" charset="0"/>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33400"/>
            <a:ext cx="7772400" cy="1470025"/>
          </a:xfrm>
          <a:noFill/>
          <a:ln>
            <a:noFill/>
          </a:ln>
        </p:spPr>
        <p:txBody>
          <a:bodyPr>
            <a:noAutofit/>
          </a:bodyPr>
          <a:lstStyle/>
          <a:p>
            <a:r>
              <a:rPr lang="sr-Latn-RS" sz="6000" b="1" dirty="0">
                <a:solidFill>
                  <a:srgbClr val="DCB306"/>
                </a:solidFill>
                <a:effectLst>
                  <a:outerShdw blurRad="38100" dist="38100" dir="2700000" algn="tl">
                    <a:srgbClr val="000000">
                      <a:alpha val="43137"/>
                    </a:srgbClr>
                  </a:outerShdw>
                </a:effectLst>
                <a:latin typeface="Times New Roman" pitchFamily="18" charset="0"/>
                <a:cs typeface="Times New Roman" pitchFamily="18" charset="0"/>
              </a:rPr>
              <a:t>Kraljica</a:t>
            </a:r>
            <a:br>
              <a:rPr lang="sr-Latn-RS" sz="6000" b="1" dirty="0">
                <a:solidFill>
                  <a:srgbClr val="DCB306"/>
                </a:solidFill>
                <a:effectLst>
                  <a:outerShdw blurRad="38100" dist="38100" dir="2700000" algn="tl">
                    <a:srgbClr val="000000">
                      <a:alpha val="43137"/>
                    </a:srgbClr>
                  </a:outerShdw>
                </a:effectLst>
                <a:latin typeface="Times New Roman" pitchFamily="18" charset="0"/>
                <a:cs typeface="Times New Roman" pitchFamily="18" charset="0"/>
              </a:rPr>
            </a:br>
            <a:r>
              <a:rPr lang="en-US" sz="6000" b="1" dirty="0" err="1">
                <a:solidFill>
                  <a:srgbClr val="DCB306"/>
                </a:solidFill>
                <a:effectLst>
                  <a:outerShdw blurRad="38100" dist="38100" dir="2700000" algn="tl">
                    <a:srgbClr val="000000">
                      <a:alpha val="43137"/>
                    </a:srgbClr>
                  </a:outerShdw>
                </a:effectLst>
                <a:latin typeface="Times New Roman" pitchFamily="18" charset="0"/>
                <a:cs typeface="Times New Roman" pitchFamily="18" charset="0"/>
              </a:rPr>
              <a:t>Katalina</a:t>
            </a:r>
            <a:r>
              <a:rPr lang="en-US" sz="6000" b="1" dirty="0">
                <a:solidFill>
                  <a:srgbClr val="DCB306"/>
                </a:solidFill>
                <a:effectLst>
                  <a:outerShdw blurRad="38100" dist="38100" dir="2700000" algn="tl">
                    <a:srgbClr val="000000">
                      <a:alpha val="43137"/>
                    </a:srgbClr>
                  </a:outerShdw>
                </a:effectLst>
                <a:latin typeface="Times New Roman" pitchFamily="18" charset="0"/>
                <a:cs typeface="Times New Roman" pitchFamily="18" charset="0"/>
              </a:rPr>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l="9471" t="10125" r="21806" b="20093"/>
          <a:stretch>
            <a:fillRect/>
          </a:stretch>
        </p:blipFill>
        <p:spPr bwMode="auto">
          <a:xfrm>
            <a:off x="4343400" y="0"/>
            <a:ext cx="4800600" cy="6553199"/>
          </a:xfrm>
          <a:prstGeom prst="rect">
            <a:avLst/>
          </a:prstGeom>
          <a:noFill/>
          <a:ln w="9525">
            <a:noFill/>
            <a:miter lim="800000"/>
            <a:headEnd/>
            <a:tailEnd/>
          </a:ln>
          <a:effectLst/>
        </p:spPr>
      </p:pic>
      <p:sp>
        <p:nvSpPr>
          <p:cNvPr id="5" name="TextBox 4"/>
          <p:cNvSpPr txBox="1"/>
          <p:nvPr/>
        </p:nvSpPr>
        <p:spPr>
          <a:xfrm>
            <a:off x="0" y="117693"/>
            <a:ext cx="4343400" cy="6740307"/>
          </a:xfrm>
          <a:prstGeom prst="rect">
            <a:avLst/>
          </a:prstGeom>
          <a:noFill/>
        </p:spPr>
        <p:txBody>
          <a:bodyPr wrap="square" rtlCol="0">
            <a:spAutoFit/>
          </a:bodyPr>
          <a:lstStyle/>
          <a:p>
            <a:pPr algn="just"/>
            <a:r>
              <a:rPr lang="en-US" dirty="0" err="1">
                <a:latin typeface="Times New Roman" pitchFamily="18" charset="0"/>
                <a:cs typeface="Times New Roman" pitchFamily="18" charset="0"/>
              </a:rPr>
              <a:t>Princeza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Katalina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unuka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ugarskog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kralja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Bele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Četvrtog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postala</a:t>
            </a:r>
            <a:r>
              <a:rPr lang="en-US" dirty="0">
                <a:latin typeface="Times New Roman" pitchFamily="18" charset="0"/>
                <a:cs typeface="Times New Roman" pitchFamily="18" charset="0"/>
              </a:rPr>
              <a:t> je </a:t>
            </a:r>
            <a:r>
              <a:rPr lang="en-US" dirty="0" err="1">
                <a:latin typeface="Times New Roman" pitchFamily="18" charset="0"/>
                <a:cs typeface="Times New Roman" pitchFamily="18" charset="0"/>
              </a:rPr>
              <a:t>žena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prestolonaslednika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Srbije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Stefana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Dragutina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najverovatnije</a:t>
            </a:r>
            <a:r>
              <a:rPr lang="en-US" dirty="0">
                <a:latin typeface="Times New Roman" pitchFamily="18" charset="0"/>
                <a:cs typeface="Times New Roman" pitchFamily="18" charset="0"/>
              </a:rPr>
              <a:t> 1268. </a:t>
            </a:r>
            <a:r>
              <a:rPr lang="en-US" dirty="0" err="1">
                <a:latin typeface="Times New Roman" pitchFamily="18" charset="0"/>
                <a:cs typeface="Times New Roman" pitchFamily="18" charset="0"/>
              </a:rPr>
              <a:t>godine</a:t>
            </a:r>
            <a:r>
              <a:rPr lang="en-US" dirty="0">
                <a:latin typeface="Times New Roman" pitchFamily="18" charset="0"/>
                <a:cs typeface="Times New Roman" pitchFamily="18" charset="0"/>
              </a:rPr>
              <a:t>. Te </a:t>
            </a:r>
            <a:r>
              <a:rPr lang="en-US" dirty="0" err="1">
                <a:latin typeface="Times New Roman" pitchFamily="18" charset="0"/>
                <a:cs typeface="Times New Roman" pitchFamily="18" charset="0"/>
              </a:rPr>
              <a:t>godine</a:t>
            </a:r>
            <a:r>
              <a:rPr lang="en-US" dirty="0">
                <a:latin typeface="Times New Roman" pitchFamily="18" charset="0"/>
                <a:cs typeface="Times New Roman" pitchFamily="18" charset="0"/>
              </a:rPr>
              <a:t> je </a:t>
            </a:r>
            <a:r>
              <a:rPr lang="en-US" dirty="0" err="1">
                <a:latin typeface="Times New Roman" pitchFamily="18" charset="0"/>
                <a:cs typeface="Times New Roman" pitchFamily="18" charset="0"/>
              </a:rPr>
              <a:t>njegov</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otac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kralj</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Uroš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Prvi</a:t>
            </a:r>
            <a:r>
              <a:rPr lang="en-US" dirty="0">
                <a:latin typeface="Times New Roman" pitchFamily="18" charset="0"/>
                <a:cs typeface="Times New Roman" pitchFamily="18" charset="0"/>
              </a:rPr>
              <a:t> (1243-1276), </a:t>
            </a:r>
            <a:r>
              <a:rPr lang="en-US" dirty="0" err="1">
                <a:latin typeface="Times New Roman" pitchFamily="18" charset="0"/>
                <a:cs typeface="Times New Roman" pitchFamily="18" charset="0"/>
              </a:rPr>
              <a:t>neuspešno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ratovao</a:t>
            </a:r>
            <a:r>
              <a:rPr lang="en-US" dirty="0">
                <a:latin typeface="Times New Roman" pitchFamily="18" charset="0"/>
                <a:cs typeface="Times New Roman" pitchFamily="18" charset="0"/>
              </a:rPr>
              <a:t> s </a:t>
            </a:r>
            <a:r>
              <a:rPr lang="en-US" dirty="0" err="1">
                <a:latin typeface="Times New Roman" pitchFamily="18" charset="0"/>
                <a:cs typeface="Times New Roman" pitchFamily="18" charset="0"/>
              </a:rPr>
              <a:t>Ugarima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ali</a:t>
            </a:r>
            <a:r>
              <a:rPr lang="en-US" dirty="0">
                <a:latin typeface="Times New Roman" pitchFamily="18" charset="0"/>
                <a:cs typeface="Times New Roman" pitchFamily="18" charset="0"/>
              </a:rPr>
              <a:t> se </a:t>
            </a:r>
            <a:r>
              <a:rPr lang="en-US" dirty="0" err="1">
                <a:latin typeface="Times New Roman" pitchFamily="18" charset="0"/>
                <a:cs typeface="Times New Roman" pitchFamily="18" charset="0"/>
              </a:rPr>
              <a:t>odmah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potom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orodio</a:t>
            </a:r>
            <a:r>
              <a:rPr lang="en-US" dirty="0">
                <a:latin typeface="Times New Roman" pitchFamily="18" charset="0"/>
                <a:cs typeface="Times New Roman" pitchFamily="18" charset="0"/>
              </a:rPr>
              <a:t> s </a:t>
            </a:r>
            <a:r>
              <a:rPr lang="en-US" dirty="0" err="1">
                <a:latin typeface="Times New Roman" pitchFamily="18" charset="0"/>
                <a:cs typeface="Times New Roman" pitchFamily="18" charset="0"/>
              </a:rPr>
              <a:t>ugarskom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vladarskom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kućom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tako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obezbedio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severne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granice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Srbije</a:t>
            </a:r>
            <a:r>
              <a:rPr lang="en-US" dirty="0">
                <a:latin typeface="Times New Roman" pitchFamily="18" charset="0"/>
                <a:cs typeface="Times New Roman" pitchFamily="18" charset="0"/>
              </a:rPr>
              <a:t>.</a:t>
            </a:r>
          </a:p>
          <a:p>
            <a:pPr algn="just"/>
            <a:endParaRPr lang="en-US" dirty="0">
              <a:latin typeface="Times New Roman" pitchFamily="18" charset="0"/>
              <a:cs typeface="Times New Roman" pitchFamily="18" charset="0"/>
            </a:endParaRPr>
          </a:p>
          <a:p>
            <a:pPr algn="just"/>
            <a:r>
              <a:rPr lang="en-US" dirty="0" err="1">
                <a:latin typeface="Times New Roman" pitchFamily="18" charset="0"/>
                <a:cs typeface="Times New Roman" pitchFamily="18" charset="0"/>
              </a:rPr>
              <a:t>Katalina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čini</a:t>
            </a:r>
            <a:r>
              <a:rPr lang="en-US" dirty="0">
                <a:latin typeface="Times New Roman" pitchFamily="18" charset="0"/>
                <a:cs typeface="Times New Roman" pitchFamily="18" charset="0"/>
              </a:rPr>
              <a:t> se, </a:t>
            </a:r>
            <a:r>
              <a:rPr lang="en-US" dirty="0" err="1">
                <a:latin typeface="Times New Roman" pitchFamily="18" charset="0"/>
                <a:cs typeface="Times New Roman" pitchFamily="18" charset="0"/>
              </a:rPr>
              <a:t>nije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bila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razmažena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katolikinja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jer</a:t>
            </a:r>
            <a:r>
              <a:rPr lang="en-US" dirty="0">
                <a:latin typeface="Times New Roman" pitchFamily="18" charset="0"/>
                <a:cs typeface="Times New Roman" pitchFamily="18" charset="0"/>
              </a:rPr>
              <a:t> se </a:t>
            </a:r>
            <a:r>
              <a:rPr lang="en-US" dirty="0" err="1">
                <a:latin typeface="Times New Roman" pitchFamily="18" charset="0"/>
                <a:cs typeface="Times New Roman" pitchFamily="18" charset="0"/>
              </a:rPr>
              <a:t>ubrzo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uklopila</a:t>
            </a:r>
            <a:r>
              <a:rPr lang="en-US" dirty="0">
                <a:latin typeface="Times New Roman" pitchFamily="18" charset="0"/>
                <a:cs typeface="Times New Roman" pitchFamily="18" charset="0"/>
              </a:rPr>
              <a:t> u </a:t>
            </a:r>
            <a:r>
              <a:rPr lang="en-US" dirty="0" err="1">
                <a:latin typeface="Times New Roman" pitchFamily="18" charset="0"/>
                <a:cs typeface="Times New Roman" pitchFamily="18" charset="0"/>
              </a:rPr>
              <a:t>patrijarhalnu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sredinu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pravoslavne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Srbije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Kralj</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Uroš</a:t>
            </a:r>
            <a:r>
              <a:rPr lang="en-US" dirty="0">
                <a:latin typeface="Times New Roman" pitchFamily="18" charset="0"/>
                <a:cs typeface="Times New Roman" pitchFamily="18" charset="0"/>
              </a:rPr>
              <a:t> je bio </a:t>
            </a:r>
            <a:r>
              <a:rPr lang="en-US" dirty="0" err="1">
                <a:latin typeface="Times New Roman" pitchFamily="18" charset="0"/>
                <a:cs typeface="Times New Roman" pitchFamily="18" charset="0"/>
              </a:rPr>
              <a:t>ponosan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svoju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snahu</a:t>
            </a:r>
            <a:r>
              <a:rPr lang="en-US" dirty="0">
                <a:latin typeface="Times New Roman" pitchFamily="18" charset="0"/>
                <a:cs typeface="Times New Roman" pitchFamily="18" charset="0"/>
              </a:rPr>
              <a:t>, a </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svekrva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Jelena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Anžujska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bila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joj</a:t>
            </a:r>
            <a:r>
              <a:rPr lang="en-US" dirty="0">
                <a:latin typeface="Times New Roman" pitchFamily="18" charset="0"/>
                <a:cs typeface="Times New Roman" pitchFamily="18" charset="0"/>
              </a:rPr>
              <a:t> je </a:t>
            </a:r>
            <a:r>
              <a:rPr lang="en-US" dirty="0" err="1">
                <a:latin typeface="Times New Roman" pitchFamily="18" charset="0"/>
                <a:cs typeface="Times New Roman" pitchFamily="18" charset="0"/>
              </a:rPr>
              <a:t>naklonjena</a:t>
            </a:r>
            <a:r>
              <a:rPr lang="en-US" dirty="0">
                <a:latin typeface="Times New Roman" pitchFamily="18" charset="0"/>
                <a:cs typeface="Times New Roman" pitchFamily="18" charset="0"/>
              </a:rPr>
              <a:t>.</a:t>
            </a:r>
          </a:p>
          <a:p>
            <a:pPr algn="just"/>
            <a:endParaRPr lang="en-US" dirty="0">
              <a:latin typeface="Times New Roman" pitchFamily="18" charset="0"/>
              <a:cs typeface="Times New Roman" pitchFamily="18" charset="0"/>
            </a:endParaRPr>
          </a:p>
          <a:p>
            <a:pPr algn="just"/>
            <a:r>
              <a:rPr lang="de-AT" dirty="0">
                <a:latin typeface="Times New Roman" pitchFamily="18" charset="0"/>
                <a:cs typeface="Times New Roman" pitchFamily="18" charset="0"/>
              </a:rPr>
              <a:t>Pouzdano se zna da je brak između Dragutina i Kataline bio stabilan. Izrodili su sedmoro dece, pet kćeri i dva sina. Kćeri su se zvale: Jelisaveta (Jelena), Katalina, Margarita i Ursa, dok je ime pete kćeri ostalo nepoznato. Sinovi su imali srpska imena: Stefan Vladislav (nesrećni pretendent na presto) i Urošic.</a:t>
            </a:r>
            <a:endParaRPr lang="en-US" dirty="0">
              <a:latin typeface="Times New Roman" pitchFamily="18" charset="0"/>
              <a:cs typeface="Times New Roman" pitchFamily="18" charset="0"/>
            </a:endParaRPr>
          </a:p>
        </p:txBody>
      </p:sp>
      <p:sp>
        <p:nvSpPr>
          <p:cNvPr id="6" name="TextBox 5"/>
          <p:cNvSpPr txBox="1"/>
          <p:nvPr/>
        </p:nvSpPr>
        <p:spPr>
          <a:xfrm>
            <a:off x="4267200" y="6488668"/>
            <a:ext cx="4876800" cy="369332"/>
          </a:xfrm>
          <a:prstGeom prst="rect">
            <a:avLst/>
          </a:prstGeom>
          <a:noFill/>
        </p:spPr>
        <p:txBody>
          <a:bodyPr wrap="square" rtlCol="0">
            <a:spAutoFit/>
          </a:bodyPr>
          <a:lstStyle/>
          <a:p>
            <a:r>
              <a:rPr lang="en-US" b="1" dirty="0" err="1">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Kralj</a:t>
            </a:r>
            <a:r>
              <a:rPr lang="sr-Latn-RS" b="1"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Uroš Prvi sa sinom Dragutinom, Sopoćani </a:t>
            </a:r>
            <a:endParaRPr lang="en-US" b="1"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srcRect l="2994" r="20484"/>
          <a:stretch>
            <a:fillRect/>
          </a:stretch>
        </p:blipFill>
        <p:spPr bwMode="auto">
          <a:xfrm>
            <a:off x="838200" y="0"/>
            <a:ext cx="7467600" cy="6400799"/>
          </a:xfrm>
          <a:prstGeom prst="rect">
            <a:avLst/>
          </a:prstGeom>
          <a:noFill/>
          <a:ln w="9525">
            <a:solidFill>
              <a:schemeClr val="tx1">
                <a:lumMod val="95000"/>
                <a:lumOff val="5000"/>
              </a:schemeClr>
            </a:solidFill>
            <a:miter lim="800000"/>
            <a:headEnd/>
            <a:tailEnd/>
          </a:ln>
          <a:effectLst/>
        </p:spPr>
      </p:pic>
      <p:sp>
        <p:nvSpPr>
          <p:cNvPr id="4" name="TextBox 3"/>
          <p:cNvSpPr txBox="1"/>
          <p:nvPr/>
        </p:nvSpPr>
        <p:spPr>
          <a:xfrm>
            <a:off x="1295400" y="6396335"/>
            <a:ext cx="7162800" cy="400110"/>
          </a:xfrm>
          <a:prstGeom prst="rect">
            <a:avLst/>
          </a:prstGeom>
          <a:solidFill>
            <a:schemeClr val="tx1"/>
          </a:solidFill>
        </p:spPr>
        <p:txBody>
          <a:bodyPr wrap="square" rtlCol="0">
            <a:spAutoFit/>
          </a:bodyPr>
          <a:lstStyle/>
          <a:p>
            <a:r>
              <a:rPr lang="sr-Latn-RS" sz="2000" b="1" dirty="0">
                <a:solidFill>
                  <a:schemeClr val="accent6">
                    <a:lumMod val="40000"/>
                    <a:lumOff val="60000"/>
                  </a:schemeClr>
                </a:solidFill>
                <a:latin typeface="Times New Roman" pitchFamily="18" charset="0"/>
                <a:cs typeface="Times New Roman" pitchFamily="18" charset="0"/>
              </a:rPr>
              <a:t>Kralj Milutin,         kralj Dragutin   i    kraljica Katalina,   Arilje</a:t>
            </a:r>
            <a:endParaRPr lang="en-US" sz="2000" b="1" dirty="0">
              <a:solidFill>
                <a:schemeClr val="accent6">
                  <a:lumMod val="40000"/>
                  <a:lumOff val="60000"/>
                </a:schemeClr>
              </a:solidFill>
              <a:latin typeface="Times New Roman" pitchFamily="18" charset="0"/>
              <a:cs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srcRect/>
          <a:stretch>
            <a:fillRect/>
          </a:stretch>
        </p:blipFill>
        <p:spPr bwMode="auto">
          <a:xfrm>
            <a:off x="5029200" y="304800"/>
            <a:ext cx="3812615" cy="4800600"/>
          </a:xfrm>
          <a:prstGeom prst="rect">
            <a:avLst/>
          </a:prstGeom>
          <a:noFill/>
          <a:ln w="9525">
            <a:noFill/>
            <a:miter lim="800000"/>
            <a:headEnd/>
            <a:tailEnd/>
          </a:ln>
          <a:effectLst/>
        </p:spPr>
      </p:pic>
      <p:sp>
        <p:nvSpPr>
          <p:cNvPr id="4" name="TextBox 3"/>
          <p:cNvSpPr txBox="1"/>
          <p:nvPr/>
        </p:nvSpPr>
        <p:spPr>
          <a:xfrm>
            <a:off x="304800" y="228600"/>
            <a:ext cx="4495800" cy="5078313"/>
          </a:xfrm>
          <a:prstGeom prst="rect">
            <a:avLst/>
          </a:prstGeom>
          <a:noFill/>
        </p:spPr>
        <p:txBody>
          <a:bodyPr wrap="square" rtlCol="0">
            <a:spAutoFit/>
          </a:bodyPr>
          <a:lstStyle/>
          <a:p>
            <a:pPr algn="just"/>
            <a:r>
              <a:rPr lang="de-AT" dirty="0">
                <a:latin typeface="Times New Roman" pitchFamily="18" charset="0"/>
                <a:cs typeface="Times New Roman" pitchFamily="18" charset="0"/>
              </a:rPr>
              <a:t>Kralj Stefan Dragutin (1276-1282) vladao je pod priličnim uticajem svoje žene. U toku šestogodišnje vladavine nije dolazio u sukob ni s jednom od zapadnih zemalja, izuzev Vizantije na istoku.</a:t>
            </a:r>
            <a:endParaRPr lang="sr-Latn-RS" dirty="0">
              <a:latin typeface="Times New Roman" pitchFamily="18" charset="0"/>
              <a:cs typeface="Times New Roman" pitchFamily="18" charset="0"/>
            </a:endParaRPr>
          </a:p>
          <a:p>
            <a:endParaRPr lang="sr-Latn-RS" dirty="0">
              <a:latin typeface="Times New Roman" pitchFamily="18" charset="0"/>
              <a:cs typeface="Times New Roman" pitchFamily="18" charset="0"/>
            </a:endParaRPr>
          </a:p>
          <a:p>
            <a:pPr algn="ctr"/>
            <a:r>
              <a:rPr lang="de-AT" dirty="0">
                <a:latin typeface="Times New Roman" pitchFamily="18" charset="0"/>
                <a:cs typeface="Times New Roman" pitchFamily="18" charset="0"/>
              </a:rPr>
              <a:t>SVRGNUO OCA SA PRESTOLA</a:t>
            </a:r>
            <a:endParaRPr lang="sr-Latn-RS" dirty="0">
              <a:latin typeface="Times New Roman" pitchFamily="18" charset="0"/>
              <a:cs typeface="Times New Roman" pitchFamily="18" charset="0"/>
            </a:endParaRPr>
          </a:p>
          <a:p>
            <a:pPr algn="just"/>
            <a:endParaRPr lang="sr-Latn-RS" dirty="0">
              <a:latin typeface="Times New Roman" pitchFamily="18" charset="0"/>
              <a:cs typeface="Times New Roman" pitchFamily="18" charset="0"/>
            </a:endParaRPr>
          </a:p>
          <a:p>
            <a:pPr algn="just"/>
            <a:r>
              <a:rPr lang="de-AT" dirty="0">
                <a:latin typeface="Times New Roman" pitchFamily="18" charset="0"/>
                <a:cs typeface="Times New Roman" pitchFamily="18" charset="0"/>
              </a:rPr>
              <a:t>Smatra se da je Katalinina "zasluga" što je Dragutin poželeo da "pre roka i vremena" oseti krunu na svojoj glavi. Velikog udela u tome imala je i njena majka, Jelisaveta Kumanska. Kao regent sina, maloletnog ugarskog kralja </a:t>
            </a:r>
            <a:r>
              <a:rPr lang="de-AT" sz="2000" dirty="0">
                <a:latin typeface="Times New Roman" pitchFamily="18" charset="0"/>
                <a:cs typeface="Times New Roman" pitchFamily="18" charset="0"/>
              </a:rPr>
              <a:t>Ladislava</a:t>
            </a:r>
            <a:r>
              <a:rPr lang="de-AT" dirty="0">
                <a:latin typeface="Times New Roman" pitchFamily="18" charset="0"/>
                <a:cs typeface="Times New Roman" pitchFamily="18" charset="0"/>
              </a:rPr>
              <a:t> Četvrtog Kumanca (1272-1290), ona je Dragutinu poslala vojnu pomoć, pa ovaj, s jednim delom srpskih pristalica i ugarskom vojskom, u jesen 1276. godine, pobeđuje oca i nasilno preuzima vlast.</a:t>
            </a:r>
            <a:endParaRPr lang="en-US" dirty="0">
              <a:latin typeface="Times New Roman" pitchFamily="18" charset="0"/>
              <a:cs typeface="Times New Roman" pitchFamily="18" charset="0"/>
            </a:endParaRPr>
          </a:p>
        </p:txBody>
      </p:sp>
      <p:sp>
        <p:nvSpPr>
          <p:cNvPr id="5" name="TextBox 4"/>
          <p:cNvSpPr txBox="1"/>
          <p:nvPr/>
        </p:nvSpPr>
        <p:spPr>
          <a:xfrm>
            <a:off x="304800" y="5226784"/>
            <a:ext cx="8534400" cy="1631216"/>
          </a:xfrm>
          <a:prstGeom prst="rect">
            <a:avLst/>
          </a:prstGeom>
          <a:noFill/>
        </p:spPr>
        <p:txBody>
          <a:bodyPr wrap="square" rtlCol="0">
            <a:spAutoFit/>
          </a:bodyPr>
          <a:lstStyle/>
          <a:p>
            <a:pPr algn="just"/>
            <a:endParaRPr lang="sr-Latn-RS" sz="2000" dirty="0">
              <a:latin typeface="Times New Roman" pitchFamily="18" charset="0"/>
              <a:cs typeface="Times New Roman" pitchFamily="18" charset="0"/>
            </a:endParaRPr>
          </a:p>
          <a:p>
            <a:pPr algn="just"/>
            <a:r>
              <a:rPr lang="de-AT" sz="2000" dirty="0">
                <a:latin typeface="Times New Roman" pitchFamily="18" charset="0"/>
                <a:cs typeface="Times New Roman" pitchFamily="18" charset="0"/>
              </a:rPr>
              <a:t>Za to vreme, preduzimljivošću kraljice Kataline, srpski dvor menja izgled i život na njemu postaje drugačiji. Katalina uvodi nove običaje, one zapadne. U nepovrat odlazi vreme kada je kraljica držala preslicu za pasom. Potiskuju se vizantijska, a uvode zapadna obeležja.</a:t>
            </a:r>
            <a:endParaRPr lang="en-US" sz="2000" dirty="0">
              <a:latin typeface="Times New Roman" pitchFamily="18" charset="0"/>
              <a:cs typeface="Times New Roman" pitchFamily="18" charset="0"/>
            </a:endParaRPr>
          </a:p>
        </p:txBody>
      </p:sp>
      <p:sp>
        <p:nvSpPr>
          <p:cNvPr id="6" name="TextBox 5"/>
          <p:cNvSpPr txBox="1"/>
          <p:nvPr/>
        </p:nvSpPr>
        <p:spPr>
          <a:xfrm>
            <a:off x="5105400" y="5105400"/>
            <a:ext cx="3733800" cy="369332"/>
          </a:xfrm>
          <a:prstGeom prst="rect">
            <a:avLst/>
          </a:prstGeom>
          <a:noFill/>
        </p:spPr>
        <p:txBody>
          <a:bodyPr wrap="square" rtlCol="0">
            <a:spAutoFit/>
          </a:bodyPr>
          <a:lstStyle/>
          <a:p>
            <a:pPr algn="ctr"/>
            <a:r>
              <a:rPr lang="sr-Latn-RS" b="1" dirty="0">
                <a:solidFill>
                  <a:schemeClr val="tx1">
                    <a:lumMod val="85000"/>
                    <a:lumOff val="15000"/>
                  </a:schemeClr>
                </a:solidFill>
                <a:latin typeface="Times New Roman" pitchFamily="18" charset="0"/>
                <a:cs typeface="Times New Roman" pitchFamily="18" charset="0"/>
              </a:rPr>
              <a:t>Srpsko srednjovekovno oružje</a:t>
            </a:r>
            <a:endParaRPr lang="en-US" b="1" dirty="0">
              <a:solidFill>
                <a:schemeClr val="tx1">
                  <a:lumMod val="85000"/>
                  <a:lumOff val="15000"/>
                </a:schemeClr>
              </a:solidFill>
              <a:latin typeface="Times New Roman" pitchFamily="18" charset="0"/>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a:srcRect l="8070" t="1684" r="16328" b="4034"/>
          <a:stretch>
            <a:fillRect/>
          </a:stretch>
        </p:blipFill>
        <p:spPr bwMode="auto">
          <a:xfrm>
            <a:off x="5867400" y="0"/>
            <a:ext cx="3276600" cy="6858000"/>
          </a:xfrm>
          <a:prstGeom prst="rect">
            <a:avLst/>
          </a:prstGeom>
          <a:noFill/>
          <a:ln w="9525">
            <a:noFill/>
            <a:miter lim="800000"/>
            <a:headEnd/>
            <a:tailEnd/>
          </a:ln>
          <a:effectLst/>
        </p:spPr>
      </p:pic>
      <p:sp>
        <p:nvSpPr>
          <p:cNvPr id="3" name="TextBox 2"/>
          <p:cNvSpPr txBox="1"/>
          <p:nvPr/>
        </p:nvSpPr>
        <p:spPr>
          <a:xfrm>
            <a:off x="0" y="0"/>
            <a:ext cx="5867400" cy="6863417"/>
          </a:xfrm>
          <a:prstGeom prst="rect">
            <a:avLst/>
          </a:prstGeom>
          <a:solidFill>
            <a:schemeClr val="accent2">
              <a:lumMod val="20000"/>
              <a:lumOff val="80000"/>
            </a:schemeClr>
          </a:solidFill>
          <a:ln>
            <a:solidFill>
              <a:schemeClr val="tx1"/>
            </a:solidFill>
          </a:ln>
        </p:spPr>
        <p:txBody>
          <a:bodyPr wrap="square" rtlCol="0">
            <a:spAutoFit/>
          </a:bodyPr>
          <a:lstStyle/>
          <a:p>
            <a:pPr algn="just"/>
            <a:r>
              <a:rPr lang="de-AT" sz="2000" b="1" dirty="0">
                <a:latin typeface="Times New Roman" pitchFamily="18" charset="0"/>
                <a:cs typeface="Times New Roman" pitchFamily="18" charset="0"/>
              </a:rPr>
              <a:t>Došlo je, međutim, vreme kada je stigla "kazna Božija". Jašući sa svojom vlastelom, Dragutin je pao s konja, ispod grada Jeleča u Raškoj župi, i teško povredio nogu. Bilo je to početkom 1282. godine. U ona burna i surova vremena bilo je nezamislivo da vladalac u bojevima ne bude na čelu svoje vojske. Svestan svoga stanja i svoga greha, u uverenju da je učinjeni greh prema ocu uzrokovao njegovu tešku hromost, Dragutin se odlučuje na abdikaciju. Te iste, 1282. godine, na Saboru u Deževu kod Rasa, Stefan Dragutin je "darovao" vlast svom mlađem bratu, Stefanu Urošu Drugom Milutinu.</a:t>
            </a:r>
            <a:endParaRPr lang="en-US" sz="2000" b="1" dirty="0">
              <a:latin typeface="Times New Roman" pitchFamily="18" charset="0"/>
              <a:cs typeface="Times New Roman" pitchFamily="18" charset="0"/>
            </a:endParaRPr>
          </a:p>
          <a:p>
            <a:pPr algn="just"/>
            <a:endParaRPr lang="sr-Latn-RS" sz="2000" b="1" dirty="0">
              <a:latin typeface="Times New Roman" pitchFamily="18" charset="0"/>
              <a:cs typeface="Times New Roman" pitchFamily="18" charset="0"/>
            </a:endParaRPr>
          </a:p>
          <a:p>
            <a:pPr algn="just"/>
            <a:r>
              <a:rPr lang="de-AT" sz="2000" b="1" dirty="0">
                <a:latin typeface="Times New Roman" pitchFamily="18" charset="0"/>
                <a:cs typeface="Times New Roman" pitchFamily="18" charset="0"/>
              </a:rPr>
              <a:t>Pored velike vlastele Raške, Saboru je prisustvovala i njihova majka, Jelena Anžujska. Sporazum u Deževu podrazumevao je da Milutina nasledi Dragutinov stariji sin Vladislav. Dragutin je zadržao oblasti severne i zapadne Srbije, majka Jelena držala je Primorje, a Milutinu su pripale sve ostale teritorije Raške, ali je zapravo on bio istinski vladar svih oblasti.</a:t>
            </a:r>
          </a:p>
        </p:txBody>
      </p:sp>
      <p:sp>
        <p:nvSpPr>
          <p:cNvPr id="4" name="TextBox 3"/>
          <p:cNvSpPr txBox="1"/>
          <p:nvPr/>
        </p:nvSpPr>
        <p:spPr>
          <a:xfrm>
            <a:off x="5943600" y="6150114"/>
            <a:ext cx="1828800" cy="707886"/>
          </a:xfrm>
          <a:prstGeom prst="rect">
            <a:avLst/>
          </a:prstGeom>
          <a:noFill/>
        </p:spPr>
        <p:txBody>
          <a:bodyPr wrap="square" rtlCol="0">
            <a:spAutoFit/>
          </a:bodyPr>
          <a:lstStyle/>
          <a:p>
            <a:r>
              <a:rPr lang="sr-Latn-RS" sz="2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Blagovesti,</a:t>
            </a:r>
          </a:p>
          <a:p>
            <a:r>
              <a:rPr lang="sr-Latn-RS" sz="2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freska iz Arilja</a:t>
            </a:r>
            <a:endParaRPr lang="en-US" sz="2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0" y="457200"/>
            <a:ext cx="9144000" cy="5940088"/>
          </a:xfrm>
          <a:prstGeom prst="rect">
            <a:avLst/>
          </a:prstGeom>
          <a:solidFill>
            <a:srgbClr val="FCE584"/>
          </a:solidFill>
          <a:ln w="28575">
            <a:solidFill>
              <a:srgbClr val="315ADF"/>
            </a:solidFill>
          </a:ln>
        </p:spPr>
        <p:txBody>
          <a:bodyPr wrap="square" rtlCol="0">
            <a:spAutoFit/>
          </a:bodyPr>
          <a:lstStyle/>
          <a:p>
            <a:pPr algn="just"/>
            <a:r>
              <a:rPr lang="de-AT" sz="2000" dirty="0">
                <a:solidFill>
                  <a:schemeClr val="tx2">
                    <a:lumMod val="75000"/>
                  </a:schemeClr>
                </a:solidFill>
                <a:latin typeface="Times New Roman" pitchFamily="18" charset="0"/>
                <a:cs typeface="Times New Roman" pitchFamily="18" charset="0"/>
              </a:rPr>
              <a:t>U prvo vreme braća su bila spremna da jedan drugome pomažu i da se štite. To su i činili. Tako je, na primer, posle 1284, Dragutin pozvao svog brata, Milutina, da pođu u pohod protiv dvojice vlastelina, Drmana i Kudelina, sa sedištem u Ždrelu u istočnoj Srbiji. Oni su, odvojivši se od Ugarske i pod vrhovnom vlašću Tatara, vladali u Braničevu. Zajedničkom akcijom Dragutin i Milutin su oslobodili ovu oblast. Tada je braničevska oblast prvi put, i za sva vremena, ušla u sastav srpske države.</a:t>
            </a:r>
            <a:endParaRPr lang="en-US" sz="2000" dirty="0">
              <a:solidFill>
                <a:schemeClr val="tx2">
                  <a:lumMod val="75000"/>
                </a:schemeClr>
              </a:solidFill>
              <a:latin typeface="Times New Roman" pitchFamily="18" charset="0"/>
              <a:cs typeface="Times New Roman" pitchFamily="18" charset="0"/>
            </a:endParaRPr>
          </a:p>
          <a:p>
            <a:pPr algn="just"/>
            <a:r>
              <a:rPr lang="de-AT" sz="2000" dirty="0">
                <a:solidFill>
                  <a:schemeClr val="tx2">
                    <a:lumMod val="75000"/>
                  </a:schemeClr>
                </a:solidFill>
                <a:latin typeface="Times New Roman" pitchFamily="18" charset="0"/>
                <a:cs typeface="Times New Roman" pitchFamily="18" charset="0"/>
              </a:rPr>
              <a:t>Braća su se zajednički borila i protiv vidinskog kneza Šišmana, a Dragutin je pomagao Milutinu u borbi protiv Vizantinaca. Međutim, Katalina, sada praktično bivša kraljica, nije se pomirila s novonastalim stanjem. Zahvaljujući njoj, Ladislav Četvrti, njen brat, ustupio je Dragutinu i Katalini Srem, kako se tada još nazivala Mačva. </a:t>
            </a:r>
            <a:r>
              <a:rPr lang="en-US" sz="2000" dirty="0" err="1">
                <a:solidFill>
                  <a:schemeClr val="tx2">
                    <a:lumMod val="75000"/>
                  </a:schemeClr>
                </a:solidFill>
                <a:latin typeface="Times New Roman" pitchFamily="18" charset="0"/>
                <a:cs typeface="Times New Roman" pitchFamily="18" charset="0"/>
              </a:rPr>
              <a:t>Dobili</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su</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i</a:t>
            </a:r>
            <a:r>
              <a:rPr lang="en-US" sz="2000" dirty="0">
                <a:solidFill>
                  <a:schemeClr val="tx2">
                    <a:lumMod val="75000"/>
                  </a:schemeClr>
                </a:solidFill>
                <a:latin typeface="Times New Roman" pitchFamily="18" charset="0"/>
                <a:cs typeface="Times New Roman" pitchFamily="18" charset="0"/>
              </a:rPr>
              <a:t> Beograd </a:t>
            </a:r>
            <a:r>
              <a:rPr lang="en-US" sz="2000" dirty="0" err="1">
                <a:solidFill>
                  <a:schemeClr val="tx2">
                    <a:lumMod val="75000"/>
                  </a:schemeClr>
                </a:solidFill>
                <a:latin typeface="Times New Roman" pitchFamily="18" charset="0"/>
                <a:cs typeface="Times New Roman" pitchFamily="18" charset="0"/>
              </a:rPr>
              <a:t>na</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upravu</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kao</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i</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severoistočni</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deo</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Bosne</a:t>
            </a:r>
            <a:r>
              <a:rPr lang="en-US" sz="2000" dirty="0">
                <a:solidFill>
                  <a:schemeClr val="tx2">
                    <a:lumMod val="75000"/>
                  </a:schemeClr>
                </a:solidFill>
                <a:latin typeface="Times New Roman" pitchFamily="18" charset="0"/>
                <a:cs typeface="Times New Roman" pitchFamily="18" charset="0"/>
              </a:rPr>
              <a:t>.</a:t>
            </a:r>
            <a:endParaRPr lang="sr-Latn-RS" sz="2000" dirty="0">
              <a:solidFill>
                <a:schemeClr val="tx2">
                  <a:lumMod val="75000"/>
                </a:schemeClr>
              </a:solidFill>
              <a:latin typeface="Times New Roman" pitchFamily="18" charset="0"/>
              <a:cs typeface="Times New Roman" pitchFamily="18" charset="0"/>
            </a:endParaRPr>
          </a:p>
          <a:p>
            <a:pPr algn="just"/>
            <a:endParaRPr lang="sr-Latn-RS" sz="2000" dirty="0">
              <a:solidFill>
                <a:schemeClr val="tx2">
                  <a:lumMod val="75000"/>
                </a:schemeClr>
              </a:solidFill>
              <a:latin typeface="Times New Roman" pitchFamily="18" charset="0"/>
              <a:cs typeface="Times New Roman" pitchFamily="18" charset="0"/>
            </a:endParaRPr>
          </a:p>
          <a:p>
            <a:pPr algn="just"/>
            <a:r>
              <a:rPr lang="en-US" sz="2000" dirty="0" err="1">
                <a:solidFill>
                  <a:schemeClr val="tx2">
                    <a:lumMod val="75000"/>
                  </a:schemeClr>
                </a:solidFill>
                <a:latin typeface="Times New Roman" pitchFamily="18" charset="0"/>
                <a:cs typeface="Times New Roman" pitchFamily="18" charset="0"/>
              </a:rPr>
              <a:t>Tako</a:t>
            </a:r>
            <a:r>
              <a:rPr lang="en-US" sz="2000" dirty="0">
                <a:solidFill>
                  <a:schemeClr val="tx2">
                    <a:lumMod val="75000"/>
                  </a:schemeClr>
                </a:solidFill>
                <a:latin typeface="Times New Roman" pitchFamily="18" charset="0"/>
                <a:cs typeface="Times New Roman" pitchFamily="18" charset="0"/>
              </a:rPr>
              <a:t> je </a:t>
            </a:r>
            <a:r>
              <a:rPr lang="en-US" sz="2000" dirty="0" err="1">
                <a:solidFill>
                  <a:schemeClr val="tx2">
                    <a:lumMod val="75000"/>
                  </a:schemeClr>
                </a:solidFill>
                <a:latin typeface="Times New Roman" pitchFamily="18" charset="0"/>
                <a:cs typeface="Times New Roman" pitchFamily="18" charset="0"/>
              </a:rPr>
              <a:t>Dragutin</a:t>
            </a:r>
            <a:r>
              <a:rPr lang="en-US" sz="2000" dirty="0">
                <a:solidFill>
                  <a:schemeClr val="tx2">
                    <a:lumMod val="75000"/>
                  </a:schemeClr>
                </a:solidFill>
                <a:latin typeface="Times New Roman" pitchFamily="18" charset="0"/>
                <a:cs typeface="Times New Roman" pitchFamily="18" charset="0"/>
              </a:rPr>
              <a:t>, 1284. </a:t>
            </a:r>
            <a:r>
              <a:rPr lang="en-US" sz="2000" dirty="0" err="1">
                <a:solidFill>
                  <a:schemeClr val="tx2">
                    <a:lumMod val="75000"/>
                  </a:schemeClr>
                </a:solidFill>
                <a:latin typeface="Times New Roman" pitchFamily="18" charset="0"/>
                <a:cs typeface="Times New Roman" pitchFamily="18" charset="0"/>
              </a:rPr>
              <a:t>godine</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proširio</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svoju</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teritoriju</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Bila</a:t>
            </a:r>
            <a:r>
              <a:rPr lang="en-US" sz="2000" dirty="0">
                <a:solidFill>
                  <a:schemeClr val="tx2">
                    <a:lumMod val="75000"/>
                  </a:schemeClr>
                </a:solidFill>
                <a:latin typeface="Times New Roman" pitchFamily="18" charset="0"/>
                <a:cs typeface="Times New Roman" pitchFamily="18" charset="0"/>
              </a:rPr>
              <a:t> je to dobra </a:t>
            </a:r>
            <a:r>
              <a:rPr lang="en-US" sz="2000" dirty="0" err="1">
                <a:solidFill>
                  <a:schemeClr val="tx2">
                    <a:lumMod val="75000"/>
                  </a:schemeClr>
                </a:solidFill>
                <a:latin typeface="Times New Roman" pitchFamily="18" charset="0"/>
                <a:cs typeface="Times New Roman" pitchFamily="18" charset="0"/>
              </a:rPr>
              <a:t>polazna</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osnova</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da</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kako</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navode</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mnogi</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istoričari</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Katalina</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krene</a:t>
            </a:r>
            <a:r>
              <a:rPr lang="en-US" sz="2000" dirty="0">
                <a:solidFill>
                  <a:schemeClr val="tx2">
                    <a:lumMod val="75000"/>
                  </a:schemeClr>
                </a:solidFill>
                <a:latin typeface="Times New Roman" pitchFamily="18" charset="0"/>
                <a:cs typeface="Times New Roman" pitchFamily="18" charset="0"/>
              </a:rPr>
              <a:t> u </a:t>
            </a:r>
            <a:r>
              <a:rPr lang="en-US" sz="2000" dirty="0" err="1">
                <a:solidFill>
                  <a:schemeClr val="tx2">
                    <a:lumMod val="75000"/>
                  </a:schemeClr>
                </a:solidFill>
                <a:latin typeface="Times New Roman" pitchFamily="18" charset="0"/>
                <a:cs typeface="Times New Roman" pitchFamily="18" charset="0"/>
              </a:rPr>
              <a:t>novu</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diplomatsku</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ofanzivu</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kod</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svog</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muža</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da</a:t>
            </a:r>
            <a:r>
              <a:rPr lang="en-US" sz="2000" dirty="0">
                <a:solidFill>
                  <a:schemeClr val="tx2">
                    <a:lumMod val="75000"/>
                  </a:schemeClr>
                </a:solidFill>
                <a:latin typeface="Times New Roman" pitchFamily="18" charset="0"/>
                <a:cs typeface="Times New Roman" pitchFamily="18" charset="0"/>
              </a:rPr>
              <a:t> s </a:t>
            </a:r>
            <a:r>
              <a:rPr lang="en-US" sz="2000" dirty="0" err="1">
                <a:solidFill>
                  <a:schemeClr val="tx2">
                    <a:lumMod val="75000"/>
                  </a:schemeClr>
                </a:solidFill>
                <a:latin typeface="Times New Roman" pitchFamily="18" charset="0"/>
                <a:cs typeface="Times New Roman" pitchFamily="18" charset="0"/>
              </a:rPr>
              <a:t>vojskom</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ustane</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protiv</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brata</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Naime</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posle</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ženidbe</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Simonidom</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bilo</a:t>
            </a:r>
            <a:r>
              <a:rPr lang="en-US" sz="2000" dirty="0">
                <a:solidFill>
                  <a:schemeClr val="tx2">
                    <a:lumMod val="75000"/>
                  </a:schemeClr>
                </a:solidFill>
                <a:latin typeface="Times New Roman" pitchFamily="18" charset="0"/>
                <a:cs typeface="Times New Roman" pitchFamily="18" charset="0"/>
              </a:rPr>
              <a:t> je </a:t>
            </a:r>
            <a:r>
              <a:rPr lang="en-US" sz="2000" dirty="0" err="1">
                <a:solidFill>
                  <a:schemeClr val="tx2">
                    <a:lumMod val="75000"/>
                  </a:schemeClr>
                </a:solidFill>
                <a:latin typeface="Times New Roman" pitchFamily="18" charset="0"/>
                <a:cs typeface="Times New Roman" pitchFamily="18" charset="0"/>
              </a:rPr>
              <a:t>jasno</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da</a:t>
            </a:r>
            <a:r>
              <a:rPr lang="en-US" sz="2000" dirty="0">
                <a:solidFill>
                  <a:schemeClr val="tx2">
                    <a:lumMod val="75000"/>
                  </a:schemeClr>
                </a:solidFill>
                <a:latin typeface="Times New Roman" pitchFamily="18" charset="0"/>
                <a:cs typeface="Times New Roman" pitchFamily="18" charset="0"/>
              </a:rPr>
              <a:t> se </a:t>
            </a:r>
            <a:r>
              <a:rPr lang="en-US" sz="2000" dirty="0" err="1">
                <a:solidFill>
                  <a:schemeClr val="tx2">
                    <a:lumMod val="75000"/>
                  </a:schemeClr>
                </a:solidFill>
                <a:latin typeface="Times New Roman" pitchFamily="18" charset="0"/>
                <a:cs typeface="Times New Roman" pitchFamily="18" charset="0"/>
              </a:rPr>
              <a:t>Milutin</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neće</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držati</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Deževskog</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sporazuma</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odnosno</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ustupiti</a:t>
            </a:r>
            <a:r>
              <a:rPr lang="en-US" sz="2000" dirty="0">
                <a:solidFill>
                  <a:schemeClr val="tx2">
                    <a:lumMod val="75000"/>
                  </a:schemeClr>
                </a:solidFill>
                <a:latin typeface="Times New Roman" pitchFamily="18" charset="0"/>
                <a:cs typeface="Times New Roman" pitchFamily="18" charset="0"/>
              </a:rPr>
              <a:t> presto </a:t>
            </a:r>
            <a:r>
              <a:rPr lang="en-US" sz="2000" dirty="0" err="1">
                <a:solidFill>
                  <a:schemeClr val="tx2">
                    <a:lumMod val="75000"/>
                  </a:schemeClr>
                </a:solidFill>
                <a:latin typeface="Times New Roman" pitchFamily="18" charset="0"/>
                <a:cs typeface="Times New Roman" pitchFamily="18" charset="0"/>
              </a:rPr>
              <a:t>njihovom</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sinu</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Stefanu</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Vladislavu</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Sada</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su</a:t>
            </a:r>
            <a:r>
              <a:rPr lang="en-US" sz="2000" dirty="0">
                <a:solidFill>
                  <a:schemeClr val="tx2">
                    <a:lumMod val="75000"/>
                  </a:schemeClr>
                </a:solidFill>
                <a:latin typeface="Times New Roman" pitchFamily="18" charset="0"/>
                <a:cs typeface="Times New Roman" pitchFamily="18" charset="0"/>
              </a:rPr>
              <a:t> u </a:t>
            </a:r>
            <a:r>
              <a:rPr lang="en-US" sz="2000" dirty="0" err="1">
                <a:solidFill>
                  <a:schemeClr val="tx2">
                    <a:lumMod val="75000"/>
                  </a:schemeClr>
                </a:solidFill>
                <a:latin typeface="Times New Roman" pitchFamily="18" charset="0"/>
                <a:cs typeface="Times New Roman" pitchFamily="18" charset="0"/>
              </a:rPr>
              <a:t>igri</a:t>
            </a:r>
            <a:r>
              <a:rPr lang="en-US" sz="2000" dirty="0">
                <a:solidFill>
                  <a:schemeClr val="tx2">
                    <a:lumMod val="75000"/>
                  </a:schemeClr>
                </a:solidFill>
                <a:latin typeface="Times New Roman" pitchFamily="18" charset="0"/>
                <a:cs typeface="Times New Roman" pitchFamily="18" charset="0"/>
              </a:rPr>
              <a:t> bile </a:t>
            </a:r>
            <a:r>
              <a:rPr lang="en-US" sz="2000" dirty="0" err="1">
                <a:solidFill>
                  <a:schemeClr val="tx2">
                    <a:lumMod val="75000"/>
                  </a:schemeClr>
                </a:solidFill>
                <a:latin typeface="Times New Roman" pitchFamily="18" charset="0"/>
                <a:cs typeface="Times New Roman" pitchFamily="18" charset="0"/>
              </a:rPr>
              <a:t>dve</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kraljice</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aktuelna</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srpska</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kraljica</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Simonida</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i</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bivša</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kraljica</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Katalina</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vrlo</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direktno</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koje</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su</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uticale</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na</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izbijanje</a:t>
            </a:r>
            <a:r>
              <a:rPr lang="en-US" sz="2000" dirty="0">
                <a:solidFill>
                  <a:schemeClr val="tx2">
                    <a:lumMod val="75000"/>
                  </a:schemeClr>
                </a:solidFill>
                <a:latin typeface="Times New Roman" pitchFamily="18" charset="0"/>
                <a:cs typeface="Times New Roman" pitchFamily="18" charset="0"/>
              </a:rPr>
              <a:t> </a:t>
            </a:r>
            <a:r>
              <a:rPr lang="en-US" sz="2000" dirty="0" err="1">
                <a:solidFill>
                  <a:schemeClr val="tx2">
                    <a:lumMod val="75000"/>
                  </a:schemeClr>
                </a:solidFill>
                <a:latin typeface="Times New Roman" pitchFamily="18" charset="0"/>
                <a:cs typeface="Times New Roman" pitchFamily="18" charset="0"/>
              </a:rPr>
              <a:t>građanskog</a:t>
            </a:r>
            <a:r>
              <a:rPr lang="en-US" sz="2000" dirty="0">
                <a:solidFill>
                  <a:schemeClr val="tx2">
                    <a:lumMod val="75000"/>
                  </a:schemeClr>
                </a:solidFill>
                <a:latin typeface="Times New Roman" pitchFamily="18" charset="0"/>
                <a:cs typeface="Times New Roman" pitchFamily="18" charset="0"/>
              </a:rPr>
              <a:t> rata u </a:t>
            </a:r>
            <a:r>
              <a:rPr lang="en-US" sz="2000" dirty="0" err="1">
                <a:solidFill>
                  <a:schemeClr val="tx2">
                    <a:lumMod val="75000"/>
                  </a:schemeClr>
                </a:solidFill>
                <a:latin typeface="Times New Roman" pitchFamily="18" charset="0"/>
                <a:cs typeface="Times New Roman" pitchFamily="18" charset="0"/>
              </a:rPr>
              <a:t>Srbiji</a:t>
            </a:r>
            <a:r>
              <a:rPr lang="en-US" sz="2000" dirty="0">
                <a:solidFill>
                  <a:schemeClr val="tx2">
                    <a:lumMod val="75000"/>
                  </a:schemeClr>
                </a:solidFill>
                <a:latin typeface="Times New Roman" pitchFamily="18" charset="0"/>
                <a:cs typeface="Times New Roman" pitchFamily="18" charset="0"/>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l="3056" t="5556" r="51956" b="1852"/>
          <a:stretch>
            <a:fillRect/>
          </a:stretch>
        </p:blipFill>
        <p:spPr bwMode="auto">
          <a:xfrm>
            <a:off x="4800600" y="-1"/>
            <a:ext cx="4343400" cy="6833153"/>
          </a:xfrm>
          <a:prstGeom prst="rect">
            <a:avLst/>
          </a:prstGeom>
          <a:noFill/>
          <a:ln w="9525">
            <a:noFill/>
            <a:miter lim="800000"/>
            <a:headEnd/>
            <a:tailEnd/>
          </a:ln>
          <a:effectLst/>
        </p:spPr>
      </p:pic>
      <p:sp>
        <p:nvSpPr>
          <p:cNvPr id="5" name="TextBox 4"/>
          <p:cNvSpPr txBox="1"/>
          <p:nvPr/>
        </p:nvSpPr>
        <p:spPr>
          <a:xfrm>
            <a:off x="1219200" y="6248400"/>
            <a:ext cx="3352800" cy="369332"/>
          </a:xfrm>
          <a:prstGeom prst="rect">
            <a:avLst/>
          </a:prstGeom>
          <a:noFill/>
          <a:ln w="28575">
            <a:solidFill>
              <a:srgbClr val="E0B606"/>
            </a:solidFill>
          </a:ln>
        </p:spPr>
        <p:txBody>
          <a:bodyPr wrap="square" rtlCol="0">
            <a:spAutoFit/>
          </a:bodyPr>
          <a:lstStyle/>
          <a:p>
            <a:r>
              <a:rPr lang="sr-Latn-RS" b="1" dirty="0">
                <a:latin typeface="Times New Roman" pitchFamily="18" charset="0"/>
                <a:cs typeface="Times New Roman" pitchFamily="18" charset="0"/>
              </a:rPr>
              <a:t>Kralj Stefan Vladislav, Mileševa</a:t>
            </a:r>
            <a:endParaRPr lang="en-US" b="1" dirty="0">
              <a:latin typeface="Times New Roman" pitchFamily="18" charset="0"/>
              <a:cs typeface="Times New Roman" pitchFamily="18" charset="0"/>
            </a:endParaRPr>
          </a:p>
        </p:txBody>
      </p:sp>
      <p:sp>
        <p:nvSpPr>
          <p:cNvPr id="4" name="TextBox 3"/>
          <p:cNvSpPr txBox="1"/>
          <p:nvPr/>
        </p:nvSpPr>
        <p:spPr>
          <a:xfrm>
            <a:off x="228600" y="117693"/>
            <a:ext cx="4343400" cy="5632311"/>
          </a:xfrm>
          <a:prstGeom prst="rect">
            <a:avLst/>
          </a:prstGeom>
          <a:noFill/>
          <a:ln w="28575">
            <a:solidFill>
              <a:srgbClr val="E0B606"/>
            </a:solidFill>
          </a:ln>
        </p:spPr>
        <p:txBody>
          <a:bodyPr wrap="square" rtlCol="0">
            <a:spAutoFit/>
          </a:bodyPr>
          <a:lstStyle/>
          <a:p>
            <a:pPr algn="just"/>
            <a:endParaRPr lang="en-US"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K</a:t>
            </a:r>
            <a:r>
              <a:rPr lang="sr-Latn-RS" dirty="0">
                <a:latin typeface="Times New Roman" pitchFamily="18" charset="0"/>
                <a:cs typeface="Times New Roman" pitchFamily="18" charset="0"/>
              </a:rPr>
              <a:t>ralj</a:t>
            </a:r>
            <a:r>
              <a:rPr lang="en-US" dirty="0">
                <a:latin typeface="Times New Roman" pitchFamily="18" charset="0"/>
                <a:cs typeface="Times New Roman" pitchFamily="18" charset="0"/>
              </a:rPr>
              <a:t> Stefan </a:t>
            </a:r>
            <a:r>
              <a:rPr lang="en-US" dirty="0" err="1">
                <a:latin typeface="Times New Roman" pitchFamily="18" charset="0"/>
                <a:cs typeface="Times New Roman" pitchFamily="18" charset="0"/>
              </a:rPr>
              <a:t>Vladislav</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Prvi</a:t>
            </a:r>
            <a:r>
              <a:rPr lang="en-US" dirty="0">
                <a:latin typeface="Times New Roman" pitchFamily="18" charset="0"/>
                <a:cs typeface="Times New Roman" pitchFamily="18" charset="0"/>
              </a:rPr>
              <a:t> (1233-1243) </a:t>
            </a:r>
            <a:r>
              <a:rPr lang="en-US" dirty="0" err="1">
                <a:latin typeface="Times New Roman" pitchFamily="18" charset="0"/>
                <a:cs typeface="Times New Roman" pitchFamily="18" charset="0"/>
              </a:rPr>
              <a:t>zbacio</a:t>
            </a:r>
            <a:r>
              <a:rPr lang="en-US" dirty="0">
                <a:latin typeface="Times New Roman" pitchFamily="18" charset="0"/>
                <a:cs typeface="Times New Roman" pitchFamily="18" charset="0"/>
              </a:rPr>
              <a:t> je s </a:t>
            </a:r>
            <a:r>
              <a:rPr lang="en-US" dirty="0" err="1">
                <a:latin typeface="Times New Roman" pitchFamily="18" charset="0"/>
                <a:cs typeface="Times New Roman" pitchFamily="18" charset="0"/>
              </a:rPr>
              <a:t>prestola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svog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brata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ocu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Radoslava</a:t>
            </a:r>
            <a:r>
              <a:rPr lang="en-US" dirty="0">
                <a:latin typeface="Times New Roman" pitchFamily="18" charset="0"/>
                <a:cs typeface="Times New Roman" pitchFamily="18" charset="0"/>
              </a:rPr>
              <a:t>. U tome </a:t>
            </a:r>
            <a:r>
              <a:rPr lang="en-US" dirty="0" err="1">
                <a:latin typeface="Times New Roman" pitchFamily="18" charset="0"/>
                <a:cs typeface="Times New Roman" pitchFamily="18" charset="0"/>
              </a:rPr>
              <a:t>su</a:t>
            </a:r>
            <a:r>
              <a:rPr lang="en-US" dirty="0">
                <a:latin typeface="Times New Roman" pitchFamily="18" charset="0"/>
                <a:cs typeface="Times New Roman" pitchFamily="18" charset="0"/>
              </a:rPr>
              <a:t> mu </a:t>
            </a:r>
            <a:r>
              <a:rPr lang="en-US" dirty="0" err="1">
                <a:latin typeface="Times New Roman" pitchFamily="18" charset="0"/>
                <a:cs typeface="Times New Roman" pitchFamily="18" charset="0"/>
              </a:rPr>
              <a:t>pomogli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kako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srpska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vlastela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tako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bugarski</a:t>
            </a:r>
            <a:r>
              <a:rPr lang="en-US" dirty="0">
                <a:latin typeface="Times New Roman" pitchFamily="18" charset="0"/>
                <a:cs typeface="Times New Roman" pitchFamily="18" charset="0"/>
              </a:rPr>
              <a:t> car Jovan </a:t>
            </a:r>
            <a:r>
              <a:rPr lang="en-US" dirty="0" err="1">
                <a:latin typeface="Times New Roman" pitchFamily="18" charset="0"/>
                <a:cs typeface="Times New Roman" pitchFamily="18" charset="0"/>
              </a:rPr>
              <a:t>Asen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Drugi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Vladislav</a:t>
            </a:r>
            <a:r>
              <a:rPr lang="en-US" dirty="0">
                <a:latin typeface="Times New Roman" pitchFamily="18" charset="0"/>
                <a:cs typeface="Times New Roman" pitchFamily="18" charset="0"/>
              </a:rPr>
              <a:t> je bio </a:t>
            </a:r>
            <a:r>
              <a:rPr lang="en-US" dirty="0" err="1">
                <a:latin typeface="Times New Roman" pitchFamily="18" charset="0"/>
                <a:cs typeface="Times New Roman" pitchFamily="18" charset="0"/>
              </a:rPr>
              <a:t>oženjen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Bugarkom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iz</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Trnova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Beloslavom</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kćerkom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Teodore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Asena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Drugog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bugarskog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cara</a:t>
            </a:r>
            <a:r>
              <a:rPr lang="en-US" dirty="0">
                <a:latin typeface="Times New Roman" pitchFamily="18" charset="0"/>
                <a:cs typeface="Times New Roman" pitchFamily="18" charset="0"/>
              </a:rPr>
              <a:t>.</a:t>
            </a:r>
          </a:p>
          <a:p>
            <a:pPr algn="just"/>
            <a:endParaRPr lang="en-US" dirty="0">
              <a:latin typeface="Times New Roman" pitchFamily="18" charset="0"/>
              <a:cs typeface="Times New Roman" pitchFamily="18" charset="0"/>
            </a:endParaRPr>
          </a:p>
          <a:p>
            <a:pPr algn="just"/>
            <a:r>
              <a:rPr lang="en-US" dirty="0" err="1">
                <a:latin typeface="Times New Roman" pitchFamily="18" charset="0"/>
                <a:cs typeface="Times New Roman" pitchFamily="18" charset="0"/>
              </a:rPr>
              <a:t>Izraženu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vizantofilsku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politiku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kralja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Radoslava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njegovo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oslanjanje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tazbinu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zamenjuje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ništa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manje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izražena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bugarofilska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politika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novog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kralja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oslanjanje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moćnog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tasta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Gradeći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svoj</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autoritet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autoritetu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bugarskog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cara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Vladislav</a:t>
            </a:r>
            <a:r>
              <a:rPr lang="en-US" dirty="0">
                <a:latin typeface="Times New Roman" pitchFamily="18" charset="0"/>
                <a:cs typeface="Times New Roman" pitchFamily="18" charset="0"/>
              </a:rPr>
              <a:t> je </a:t>
            </a:r>
            <a:r>
              <a:rPr lang="en-US" dirty="0" err="1">
                <a:latin typeface="Times New Roman" pitchFamily="18" charset="0"/>
                <a:cs typeface="Times New Roman" pitchFamily="18" charset="0"/>
              </a:rPr>
              <a:t>sve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više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počeo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liči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svog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brata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prethodnika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Ipak</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istorijske</a:t>
            </a:r>
            <a:r>
              <a:rPr lang="en-US" dirty="0">
                <a:latin typeface="Times New Roman" pitchFamily="18" charset="0"/>
                <a:cs typeface="Times New Roman" pitchFamily="18" charset="0"/>
              </a:rPr>
              <a:t> distance, </a:t>
            </a:r>
            <a:r>
              <a:rPr lang="en-US" dirty="0" err="1">
                <a:latin typeface="Times New Roman" pitchFamily="18" charset="0"/>
                <a:cs typeface="Times New Roman" pitchFamily="18" charset="0"/>
              </a:rPr>
              <a:t>možemo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reći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da</a:t>
            </a:r>
            <a:r>
              <a:rPr lang="en-US" dirty="0">
                <a:latin typeface="Times New Roman" pitchFamily="18" charset="0"/>
                <a:cs typeface="Times New Roman" pitchFamily="18" charset="0"/>
              </a:rPr>
              <a:t> je </a:t>
            </a:r>
            <a:r>
              <a:rPr lang="en-US" dirty="0" err="1">
                <a:latin typeface="Times New Roman" pitchFamily="18" charset="0"/>
                <a:cs typeface="Times New Roman" pitchFamily="18" charset="0"/>
              </a:rPr>
              <a:t>Vladislav</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imao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nešto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više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sreće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sposobnosti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od</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svog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starijeg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polubrata</a:t>
            </a:r>
            <a:r>
              <a:rPr lang="en-US" dirty="0">
                <a:latin typeface="Times New Roman" pitchFamily="18" charset="0"/>
                <a:cs typeface="Times New Roman" pitchFamily="18" charset="0"/>
              </a:rPr>
              <a:t>.</a:t>
            </a:r>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a:srcRect l="2246" r="13884" b="6214"/>
          <a:stretch>
            <a:fillRect/>
          </a:stretch>
        </p:blipFill>
        <p:spPr bwMode="auto">
          <a:xfrm>
            <a:off x="1" y="0"/>
            <a:ext cx="9159948" cy="6858000"/>
          </a:xfrm>
          <a:prstGeom prst="rect">
            <a:avLst/>
          </a:prstGeom>
          <a:noFill/>
          <a:ln w="9525">
            <a:noFill/>
            <a:miter lim="800000"/>
            <a:headEnd/>
            <a:tailEnd/>
          </a:ln>
          <a:effectLst/>
        </p:spPr>
      </p:pic>
      <p:sp>
        <p:nvSpPr>
          <p:cNvPr id="4" name="TextBox 3"/>
          <p:cNvSpPr txBox="1"/>
          <p:nvPr/>
        </p:nvSpPr>
        <p:spPr>
          <a:xfrm>
            <a:off x="152400" y="1219200"/>
            <a:ext cx="2514600" cy="707886"/>
          </a:xfrm>
          <a:prstGeom prst="rect">
            <a:avLst/>
          </a:prstGeom>
          <a:solidFill>
            <a:schemeClr val="accent1">
              <a:lumMod val="75000"/>
            </a:schemeClr>
          </a:solidFill>
        </p:spPr>
        <p:txBody>
          <a:bodyPr wrap="square" rtlCol="0">
            <a:spAutoFit/>
          </a:bodyPr>
          <a:lstStyle/>
          <a:p>
            <a:r>
              <a:rPr lang="sr-Latn-RS" sz="2000" b="1" dirty="0">
                <a:solidFill>
                  <a:schemeClr val="accent6">
                    <a:lumMod val="20000"/>
                    <a:lumOff val="80000"/>
                  </a:schemeClr>
                </a:solidFill>
                <a:latin typeface="Times New Roman" pitchFamily="18" charset="0"/>
                <a:cs typeface="Times New Roman" pitchFamily="18" charset="0"/>
              </a:rPr>
              <a:t>Crkva svetog Ahilija, Arilje</a:t>
            </a:r>
            <a:endParaRPr lang="en-US" sz="2000"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4" name="TextBox 3"/>
          <p:cNvSpPr txBox="1"/>
          <p:nvPr/>
        </p:nvSpPr>
        <p:spPr>
          <a:xfrm>
            <a:off x="381000" y="0"/>
            <a:ext cx="8229600" cy="6863417"/>
          </a:xfrm>
          <a:prstGeom prst="rect">
            <a:avLst/>
          </a:prstGeom>
          <a:solidFill>
            <a:srgbClr val="FCE584"/>
          </a:solidFill>
        </p:spPr>
        <p:txBody>
          <a:bodyPr wrap="square" rtlCol="0">
            <a:spAutoFit/>
          </a:bodyPr>
          <a:lstStyle/>
          <a:p>
            <a:pPr algn="just"/>
            <a:r>
              <a:rPr lang="en-US" sz="2000" dirty="0">
                <a:latin typeface="Times New Roman" pitchFamily="18" charset="0"/>
                <a:cs typeface="Times New Roman" pitchFamily="18" charset="0"/>
              </a:rPr>
              <a:t>Rat </a:t>
            </a:r>
            <a:r>
              <a:rPr lang="en-US" sz="2000" dirty="0" err="1">
                <a:latin typeface="Times New Roman" pitchFamily="18" charset="0"/>
                <a:cs typeface="Times New Roman" pitchFamily="18" charset="0"/>
              </a:rPr>
              <a:t>između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braće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vodio</a:t>
            </a:r>
            <a:r>
              <a:rPr lang="en-US" sz="2000" dirty="0">
                <a:latin typeface="Times New Roman" pitchFamily="18" charset="0"/>
                <a:cs typeface="Times New Roman" pitchFamily="18" charset="0"/>
              </a:rPr>
              <a:t> se </a:t>
            </a:r>
            <a:r>
              <a:rPr lang="en-US" sz="2000" dirty="0" err="1">
                <a:latin typeface="Times New Roman" pitchFamily="18" charset="0"/>
                <a:cs typeface="Times New Roman" pitchFamily="18" charset="0"/>
              </a:rPr>
              <a:t>periodično</a:t>
            </a:r>
            <a:r>
              <a:rPr lang="en-US" sz="2000" dirty="0">
                <a:latin typeface="Times New Roman" pitchFamily="18" charset="0"/>
                <a:cs typeface="Times New Roman" pitchFamily="18" charset="0"/>
              </a:rPr>
              <a:t> od 1301. do 1312. godine. </a:t>
            </a:r>
            <a:r>
              <a:rPr lang="en-US" sz="2000" dirty="0" err="1">
                <a:latin typeface="Times New Roman" pitchFamily="18" charset="0"/>
                <a:cs typeface="Times New Roman" pitchFamily="18" charset="0"/>
              </a:rPr>
              <a:t>Dragutin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Katalina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nisu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uspeli</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svojim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namerama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1313. mire se s </a:t>
            </a:r>
            <a:r>
              <a:rPr lang="en-US" sz="2000" dirty="0" err="1">
                <a:latin typeface="Times New Roman" pitchFamily="18" charset="0"/>
                <a:cs typeface="Times New Roman" pitchFamily="18" charset="0"/>
              </a:rPr>
              <a:t>kraljem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Milutinom</a:t>
            </a:r>
            <a:r>
              <a:rPr lang="en-US" sz="2000" dirty="0">
                <a:latin typeface="Times New Roman" pitchFamily="18" charset="0"/>
                <a:cs typeface="Times New Roman" pitchFamily="18" charset="0"/>
              </a:rPr>
              <a:t>.</a:t>
            </a:r>
          </a:p>
          <a:p>
            <a:pPr algn="just"/>
            <a:r>
              <a:rPr lang="en-US" sz="2000" dirty="0" err="1">
                <a:latin typeface="Times New Roman" pitchFamily="18" charset="0"/>
                <a:cs typeface="Times New Roman" pitchFamily="18" charset="0"/>
              </a:rPr>
              <a:t>Katalini</a:t>
            </a:r>
            <a:r>
              <a:rPr lang="en-US" sz="2000" dirty="0">
                <a:latin typeface="Times New Roman" pitchFamily="18" charset="0"/>
                <a:cs typeface="Times New Roman" pitchFamily="18" charset="0"/>
              </a:rPr>
              <a:t> se </a:t>
            </a:r>
            <a:r>
              <a:rPr lang="en-US" sz="2000" dirty="0" err="1">
                <a:latin typeface="Times New Roman" pitchFamily="18" charset="0"/>
                <a:cs typeface="Times New Roman" pitchFamily="18" charset="0"/>
              </a:rPr>
              <a:t>uskoro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gubi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svaki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istorijski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trag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pošto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su</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prethodno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zadesile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teške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nesreće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Bivši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kralj</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ili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kralj</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severne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Srbije</a:t>
            </a:r>
            <a:r>
              <a:rPr lang="en-US" sz="2000" dirty="0">
                <a:latin typeface="Times New Roman" pitchFamily="18" charset="0"/>
                <a:cs typeface="Times New Roman" pitchFamily="18" charset="0"/>
              </a:rPr>
              <a:t>, Stefan </a:t>
            </a:r>
            <a:r>
              <a:rPr lang="en-US" sz="2000" dirty="0" err="1">
                <a:latin typeface="Times New Roman" pitchFamily="18" charset="0"/>
                <a:cs typeface="Times New Roman" pitchFamily="18" charset="0"/>
              </a:rPr>
              <a:t>Dragutin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umro</a:t>
            </a:r>
            <a:r>
              <a:rPr lang="en-US" sz="2000" dirty="0">
                <a:latin typeface="Times New Roman" pitchFamily="18" charset="0"/>
                <a:cs typeface="Times New Roman" pitchFamily="18" charset="0"/>
              </a:rPr>
              <a:t> je 12. </a:t>
            </a:r>
            <a:r>
              <a:rPr lang="en-US" sz="2000" dirty="0" err="1">
                <a:latin typeface="Times New Roman" pitchFamily="18" charset="0"/>
                <a:cs typeface="Times New Roman" pitchFamily="18" charset="0"/>
              </a:rPr>
              <a:t>marta</a:t>
            </a:r>
            <a:r>
              <a:rPr lang="en-US" sz="2000" dirty="0">
                <a:latin typeface="Times New Roman" pitchFamily="18" charset="0"/>
                <a:cs typeface="Times New Roman" pitchFamily="18" charset="0"/>
              </a:rPr>
              <a:t> 1316. godine, </a:t>
            </a:r>
            <a:r>
              <a:rPr lang="en-US" sz="2000" dirty="0" err="1">
                <a:latin typeface="Times New Roman" pitchFamily="18" charset="0"/>
                <a:cs typeface="Times New Roman" pitchFamily="18" charset="0"/>
              </a:rPr>
              <a:t>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samrti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zamonašen</a:t>
            </a:r>
            <a:r>
              <a:rPr lang="en-US" sz="2000" dirty="0">
                <a:latin typeface="Times New Roman" pitchFamily="18" charset="0"/>
                <a:cs typeface="Times New Roman" pitchFamily="18" charset="0"/>
              </a:rPr>
              <a:t> pod </a:t>
            </a:r>
            <a:r>
              <a:rPr lang="en-US" sz="2000" dirty="0" err="1">
                <a:latin typeface="Times New Roman" pitchFamily="18" charset="0"/>
                <a:cs typeface="Times New Roman" pitchFamily="18" charset="0"/>
              </a:rPr>
              <a:t>imenom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Teoktist</a:t>
            </a:r>
            <a:r>
              <a:rPr lang="en-US" sz="2000" dirty="0">
                <a:latin typeface="Times New Roman" pitchFamily="18" charset="0"/>
                <a:cs typeface="Times New Roman" pitchFamily="18" charset="0"/>
              </a:rPr>
              <a:t>. </a:t>
            </a:r>
            <a:r>
              <a:rPr lang="de-AT" sz="2000" dirty="0">
                <a:latin typeface="Times New Roman" pitchFamily="18" charset="0"/>
                <a:cs typeface="Times New Roman" pitchFamily="18" charset="0"/>
              </a:rPr>
              <a:t>Sahranjen je u Đurđevim stupovima, gde je podigao jednu kapelu. Inače, ktitor je crkve svetog Ahilija, i po njoj je današnje Arilje dobilo ime. Majku je nadživeo samo dve godine. Odmah potom, javno pogazivši Deževski sporazum, Milutin je naredio da se uhvati Stefan Vladislav, nesrećni pretendent i na srpski i na ugarski presto, i baci u okove. Tako je i severna Srbija bila u Milutinovim rukama.</a:t>
            </a:r>
            <a:endParaRPr lang="sr-Latn-RS" sz="2000" dirty="0">
              <a:latin typeface="Times New Roman" pitchFamily="18" charset="0"/>
              <a:cs typeface="Times New Roman" pitchFamily="18" charset="0"/>
            </a:endParaRPr>
          </a:p>
          <a:p>
            <a:pPr algn="just"/>
            <a:endParaRPr lang="sr-Latn-RS" sz="2000" dirty="0">
              <a:latin typeface="Times New Roman" pitchFamily="18" charset="0"/>
              <a:cs typeface="Times New Roman" pitchFamily="18" charset="0"/>
            </a:endParaRPr>
          </a:p>
          <a:p>
            <a:pPr algn="just"/>
            <a:r>
              <a:rPr lang="de-AT" sz="2000" dirty="0">
                <a:latin typeface="Times New Roman" pitchFamily="18" charset="0"/>
                <a:cs typeface="Times New Roman" pitchFamily="18" charset="0"/>
              </a:rPr>
              <a:t>Katalina jeste bila verna supruga. Takva je ostala i kad se Dragutin, u vreme kajanja zbog greha prema ocu, odricao od bračne postelje i u Katalini gledao sestru, a ne suprugu. Uz to, oponašala je svekrvu, kraljicu - majku, Jelenu Anžujsku. I ona je okupljala siromašne devojke, vaspitavajući ih i učeći da pletu, vezu, kuvaju... Mnoge su se i opismenile. Katalina se potom vratila skromnom načinu života.</a:t>
            </a:r>
            <a:endParaRPr lang="en-US" sz="2000" dirty="0">
              <a:latin typeface="Times New Roman" pitchFamily="18" charset="0"/>
              <a:cs typeface="Times New Roman" pitchFamily="18" charset="0"/>
            </a:endParaRPr>
          </a:p>
          <a:p>
            <a:pPr algn="just"/>
            <a:endParaRPr lang="sr-Latn-RS" sz="2000" dirty="0">
              <a:latin typeface="Times New Roman" pitchFamily="18" charset="0"/>
              <a:cs typeface="Times New Roman" pitchFamily="18" charset="0"/>
            </a:endParaRPr>
          </a:p>
          <a:p>
            <a:pPr algn="just"/>
            <a:r>
              <a:rPr lang="de-AT" sz="2000" dirty="0">
                <a:latin typeface="Times New Roman" pitchFamily="18" charset="0"/>
                <a:cs typeface="Times New Roman" pitchFamily="18" charset="0"/>
              </a:rPr>
              <a:t>Dragutin i Katalina, sa svojom decom, bili su ktitori više crkava i manastira: Arilje, Tronoša (kod Loznice), a verovatno i Grnčarica, Rača kraj Drine, Sveti Nikola na Ozrenu, Papraća (kod Zvornika).</a:t>
            </a:r>
            <a:endParaRPr lang="en-US" sz="2000" dirty="0">
              <a:latin typeface="Times New Roman" pitchFamily="18" charset="0"/>
              <a:cs typeface="Times New Roman"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Grp="1" noChangeAspect="1" noChangeArrowheads="1"/>
          </p:cNvPicPr>
          <p:nvPr>
            <p:ph idx="1"/>
          </p:nvPr>
        </p:nvPicPr>
        <p:blipFill>
          <a:blip r:embed="rId2"/>
          <a:srcRect l="10441" t="4587" r="13641" b="11309"/>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6096000" y="762000"/>
            <a:ext cx="3048000" cy="461665"/>
          </a:xfrm>
          <a:prstGeom prst="rect">
            <a:avLst/>
          </a:prstGeom>
          <a:noFill/>
        </p:spPr>
        <p:txBody>
          <a:bodyPr wrap="square" rtlCol="0">
            <a:spAutoFit/>
          </a:bodyPr>
          <a:lstStyle/>
          <a:p>
            <a:pPr algn="ctr"/>
            <a:r>
              <a:rPr lang="sr-Latn-RS" sz="2400" b="1" dirty="0">
                <a:solidFill>
                  <a:schemeClr val="accent6">
                    <a:lumMod val="20000"/>
                    <a:lumOff val="80000"/>
                  </a:schemeClr>
                </a:solidFill>
                <a:latin typeface="Times New Roman" pitchFamily="18" charset="0"/>
                <a:cs typeface="Times New Roman" pitchFamily="18" charset="0"/>
              </a:rPr>
              <a:t>Đurđevi Stupovi</a:t>
            </a:r>
            <a:endParaRPr lang="en-US" sz="2400"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9144000" cy="923330"/>
          </a:xfrm>
          <a:prstGeom prst="rect">
            <a:avLst/>
          </a:prstGeom>
          <a:noFill/>
        </p:spPr>
        <p:txBody>
          <a:bodyPr wrap="square" rtlCol="0">
            <a:spAutoFit/>
          </a:bodyPr>
          <a:lstStyle/>
          <a:p>
            <a:pPr algn="ctr"/>
            <a:r>
              <a:rPr lang="sr-Latn-RS" sz="5400" dirty="0">
                <a:solidFill>
                  <a:schemeClr val="bg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MILUTINOVIH PET ŽENA</a:t>
            </a:r>
            <a:endParaRPr lang="en-US" sz="5400" dirty="0">
              <a:solidFill>
                <a:schemeClr val="bg2">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4800600" cy="6524863"/>
          </a:xfrm>
          <a:prstGeom prst="rect">
            <a:avLst/>
          </a:prstGeom>
          <a:noFill/>
        </p:spPr>
        <p:txBody>
          <a:bodyPr wrap="square" rtlCol="0">
            <a:spAutoFit/>
          </a:bodyPr>
          <a:lstStyle/>
          <a:p>
            <a:pPr algn="just"/>
            <a:r>
              <a:rPr lang="de-AT" sz="1900" dirty="0">
                <a:latin typeface="Times New Roman" pitchFamily="18" charset="0"/>
                <a:cs typeface="Times New Roman" pitchFamily="18" charset="0"/>
              </a:rPr>
              <a:t>K</a:t>
            </a:r>
            <a:r>
              <a:rPr lang="sr-Latn-RS" sz="1900" dirty="0">
                <a:latin typeface="Times New Roman" pitchFamily="18" charset="0"/>
                <a:cs typeface="Times New Roman" pitchFamily="18" charset="0"/>
              </a:rPr>
              <a:t>ral</a:t>
            </a:r>
            <a:r>
              <a:rPr lang="de-AT" sz="1900" dirty="0">
                <a:latin typeface="Times New Roman" pitchFamily="18" charset="0"/>
                <a:cs typeface="Times New Roman" pitchFamily="18" charset="0"/>
              </a:rPr>
              <a:t>j Uroš Drugi Milutin (1282-1321) bio je mlad kad je stupio na presto Srbije. Tvrdi se da je bio lep i ljubazan čovek. Više izvora ističe njegovu veliku pobožnost i nepokolebljivo pripadanje veri otaca svojih. Dokaz tome je i mnoštvo podignutih crkava i manastira (za svaku godinu vladanja podigao je po jednu crkvu). Bio je hrabar i energičan vojskovođa pa se, po tome, jedini može porediti s unukom, carom Dušanom Silnim. On je svojim naslednicima, sinu i unuku, obezbedio uslove koji će omogućiti da Srbija dođe do vrhunca moći.</a:t>
            </a:r>
            <a:endParaRPr lang="en-US" sz="1900" dirty="0">
              <a:latin typeface="Times New Roman" pitchFamily="18" charset="0"/>
              <a:cs typeface="Times New Roman" pitchFamily="18" charset="0"/>
            </a:endParaRPr>
          </a:p>
          <a:p>
            <a:pPr algn="just"/>
            <a:endParaRPr lang="sr-Latn-RS" sz="1900" dirty="0">
              <a:latin typeface="Times New Roman" pitchFamily="18" charset="0"/>
              <a:cs typeface="Times New Roman" pitchFamily="18" charset="0"/>
            </a:endParaRPr>
          </a:p>
          <a:p>
            <a:pPr algn="just"/>
            <a:r>
              <a:rPr lang="de-AT" sz="1900" dirty="0">
                <a:latin typeface="Times New Roman" pitchFamily="18" charset="0"/>
                <a:cs typeface="Times New Roman" pitchFamily="18" charset="0"/>
              </a:rPr>
              <a:t>Prvi period Milutinove vladavine karakteriše njegovo uspešno ratovanje i veliko teritorijalno proširenje, najviše na račun Vizantije. Potom sledi period stišavanja ratnih dejstava, kada diplomatskim putem nastoji da, oružjem osvojeno, sačuva. Rešenje je bila ženidba s nekom od princeza iz Konstantinova grada na Bosforu.</a:t>
            </a:r>
            <a:endParaRPr lang="en-US" sz="1900" dirty="0">
              <a:latin typeface="Times New Roman" pitchFamily="18" charset="0"/>
              <a:cs typeface="Times New Roman" pitchFamily="18" charset="0"/>
            </a:endParaRPr>
          </a:p>
        </p:txBody>
      </p:sp>
      <p:pic>
        <p:nvPicPr>
          <p:cNvPr id="5" name="Picture 2"/>
          <p:cNvPicPr>
            <a:picLocks noChangeAspect="1" noChangeArrowheads="1"/>
          </p:cNvPicPr>
          <p:nvPr/>
        </p:nvPicPr>
        <p:blipFill>
          <a:blip r:embed="rId2"/>
          <a:srcRect l="3757" t="1052" r="3757" b="615"/>
          <a:stretch>
            <a:fillRect/>
          </a:stretch>
        </p:blipFill>
        <p:spPr bwMode="auto">
          <a:xfrm>
            <a:off x="4876800" y="0"/>
            <a:ext cx="4267200" cy="6858000"/>
          </a:xfrm>
          <a:prstGeom prst="rect">
            <a:avLst/>
          </a:prstGeom>
          <a:noFill/>
          <a:ln w="9525">
            <a:solidFill>
              <a:srgbClr val="F7C907"/>
            </a:solidFill>
            <a:miter lim="800000"/>
            <a:headEnd/>
            <a:tailEnd/>
          </a:ln>
          <a:effectLst/>
        </p:spPr>
      </p:pic>
      <p:sp>
        <p:nvSpPr>
          <p:cNvPr id="6" name="TextBox 5"/>
          <p:cNvSpPr txBox="1"/>
          <p:nvPr/>
        </p:nvSpPr>
        <p:spPr>
          <a:xfrm>
            <a:off x="4953000" y="5934670"/>
            <a:ext cx="2057400" cy="923330"/>
          </a:xfrm>
          <a:prstGeom prst="rect">
            <a:avLst/>
          </a:prstGeom>
          <a:noFill/>
        </p:spPr>
        <p:txBody>
          <a:bodyPr wrap="square" rtlCol="0">
            <a:spAutoFit/>
          </a:bodyPr>
          <a:lstStyle/>
          <a:p>
            <a:r>
              <a:rPr lang="en-US" b="1" dirty="0">
                <a:solidFill>
                  <a:srgbClr val="A20000"/>
                </a:solidFill>
                <a:latin typeface="Times New Roman" pitchFamily="18" charset="0"/>
                <a:cs typeface="Times New Roman" pitchFamily="18" charset="0"/>
              </a:rPr>
              <a:t>K</a:t>
            </a:r>
            <a:r>
              <a:rPr lang="sr-Latn-RS" b="1" dirty="0">
                <a:solidFill>
                  <a:srgbClr val="A20000"/>
                </a:solidFill>
                <a:latin typeface="Times New Roman" pitchFamily="18" charset="0"/>
                <a:cs typeface="Times New Roman" pitchFamily="18" charset="0"/>
              </a:rPr>
              <a:t>ralj Milutin,</a:t>
            </a:r>
          </a:p>
          <a:p>
            <a:r>
              <a:rPr lang="sr-Latn-RS" b="1" dirty="0">
                <a:solidFill>
                  <a:srgbClr val="A20000"/>
                </a:solidFill>
                <a:latin typeface="Times New Roman" pitchFamily="18" charset="0"/>
                <a:cs typeface="Times New Roman" pitchFamily="18" charset="0"/>
              </a:rPr>
              <a:t>Bogorodica Ljeviška</a:t>
            </a:r>
            <a:endParaRPr lang="en-US" b="1" dirty="0">
              <a:solidFill>
                <a:srgbClr val="A20000"/>
              </a:solidFill>
              <a:latin typeface="Times New Roman" pitchFamily="18" charset="0"/>
              <a:cs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srcRect r="1000" b="14657"/>
          <a:stretch>
            <a:fillRect/>
          </a:stretch>
        </p:blipFill>
        <p:spPr bwMode="auto">
          <a:xfrm>
            <a:off x="-1" y="-1"/>
            <a:ext cx="9144001" cy="6866314"/>
          </a:xfrm>
          <a:prstGeom prst="rect">
            <a:avLst/>
          </a:prstGeom>
          <a:noFill/>
          <a:ln w="28575">
            <a:solidFill>
              <a:schemeClr val="accent3">
                <a:lumMod val="50000"/>
              </a:schemeClr>
            </a:solidFill>
            <a:miter lim="800000"/>
            <a:headEnd/>
            <a:tailEnd/>
          </a:ln>
          <a:effectLst/>
        </p:spPr>
      </p:pic>
      <p:sp>
        <p:nvSpPr>
          <p:cNvPr id="4" name="TextBox 3"/>
          <p:cNvSpPr txBox="1"/>
          <p:nvPr/>
        </p:nvSpPr>
        <p:spPr>
          <a:xfrm>
            <a:off x="2590800" y="0"/>
            <a:ext cx="4114800" cy="369332"/>
          </a:xfrm>
          <a:prstGeom prst="rect">
            <a:avLst/>
          </a:prstGeom>
          <a:noFill/>
        </p:spPr>
        <p:txBody>
          <a:bodyPr wrap="square" rtlCol="0">
            <a:spAutoFit/>
          </a:bodyPr>
          <a:lstStyle/>
          <a:p>
            <a:r>
              <a:rPr lang="sr-Latn-RS" b="1" dirty="0">
                <a:latin typeface="Times New Roman" pitchFamily="18" charset="0"/>
                <a:cs typeface="Times New Roman" pitchFamily="18" charset="0"/>
              </a:rPr>
              <a:t>Pobeda kralja Milutina nad Tartarima</a:t>
            </a:r>
            <a:endParaRPr lang="en-US" b="1" dirty="0">
              <a:latin typeface="Times New Roman" pitchFamily="18" charset="0"/>
              <a:cs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srcRect l="4689" t="4892" r="3364" b="2141"/>
          <a:stretch>
            <a:fillRect/>
          </a:stretch>
        </p:blipFill>
        <p:spPr bwMode="auto">
          <a:xfrm>
            <a:off x="228600" y="152400"/>
            <a:ext cx="3276600" cy="3036849"/>
          </a:xfrm>
          <a:prstGeom prst="rect">
            <a:avLst/>
          </a:prstGeom>
          <a:ln>
            <a:noFill/>
          </a:ln>
          <a:effectLst>
            <a:outerShdw blurRad="190500" algn="tl" rotWithShape="0">
              <a:srgbClr val="000000">
                <a:alpha val="70000"/>
              </a:srgbClr>
            </a:outerShdw>
          </a:effectLst>
        </p:spPr>
      </p:pic>
      <p:pic>
        <p:nvPicPr>
          <p:cNvPr id="5123" name="Picture 3"/>
          <p:cNvPicPr>
            <a:picLocks noChangeAspect="1" noChangeArrowheads="1"/>
          </p:cNvPicPr>
          <p:nvPr/>
        </p:nvPicPr>
        <p:blipFill>
          <a:blip r:embed="rId3"/>
          <a:srcRect l="4255" t="4684" r="4255" b="3969"/>
          <a:stretch>
            <a:fillRect/>
          </a:stretch>
        </p:blipFill>
        <p:spPr bwMode="auto">
          <a:xfrm>
            <a:off x="5410200" y="3526465"/>
            <a:ext cx="3505200" cy="3179135"/>
          </a:xfrm>
          <a:prstGeom prst="rect">
            <a:avLst/>
          </a:prstGeom>
          <a:ln>
            <a:noFill/>
          </a:ln>
          <a:effectLst>
            <a:outerShdw blurRad="190500" algn="tl" rotWithShape="0">
              <a:srgbClr val="000000">
                <a:alpha val="70000"/>
              </a:srgbClr>
            </a:outerShdw>
          </a:effectLst>
        </p:spPr>
      </p:pic>
      <p:sp>
        <p:nvSpPr>
          <p:cNvPr id="6" name="TextBox 5"/>
          <p:cNvSpPr txBox="1"/>
          <p:nvPr/>
        </p:nvSpPr>
        <p:spPr>
          <a:xfrm>
            <a:off x="3657600" y="609600"/>
            <a:ext cx="5257800" cy="1938992"/>
          </a:xfrm>
          <a:prstGeom prst="rect">
            <a:avLst/>
          </a:prstGeom>
          <a:noFill/>
        </p:spPr>
        <p:txBody>
          <a:bodyPr wrap="square" rtlCol="0">
            <a:spAutoFit/>
          </a:bodyPr>
          <a:lstStyle/>
          <a:p>
            <a:pPr algn="just"/>
            <a:r>
              <a:rPr lang="de-AT" sz="2000" dirty="0">
                <a:latin typeface="Times New Roman" pitchFamily="18" charset="0"/>
                <a:cs typeface="Times New Roman" pitchFamily="18" charset="0"/>
              </a:rPr>
              <a:t>Milutin je imao najviše brakova od svih nemanjićkih vladara - pet. Njegova prva žena zvala se Jelena. Ovom srpskom plemkinjom oženio se 1271. godine. S njom je imao sina Stefana (Dečanski, rođen 1275) i kćerku Anu (Nedu). </a:t>
            </a:r>
            <a:endParaRPr lang="en-US" sz="2000" dirty="0">
              <a:latin typeface="Times New Roman" pitchFamily="18" charset="0"/>
              <a:cs typeface="Times New Roman" pitchFamily="18" charset="0"/>
            </a:endParaRPr>
          </a:p>
        </p:txBody>
      </p:sp>
      <p:sp>
        <p:nvSpPr>
          <p:cNvPr id="8" name="TextBox 7"/>
          <p:cNvSpPr txBox="1"/>
          <p:nvPr/>
        </p:nvSpPr>
        <p:spPr>
          <a:xfrm>
            <a:off x="228600" y="3581400"/>
            <a:ext cx="4876800" cy="2862322"/>
          </a:xfrm>
          <a:prstGeom prst="rect">
            <a:avLst/>
          </a:prstGeom>
          <a:noFill/>
        </p:spPr>
        <p:txBody>
          <a:bodyPr wrap="square" rtlCol="0">
            <a:spAutoFit/>
          </a:bodyPr>
          <a:lstStyle/>
          <a:p>
            <a:pPr algn="just"/>
            <a:r>
              <a:rPr lang="de-AT" sz="2000" dirty="0">
                <a:latin typeface="Times New Roman" pitchFamily="18" charset="0"/>
                <a:cs typeface="Times New Roman" pitchFamily="18" charset="0"/>
              </a:rPr>
              <a:t>U godini kada je postao kralj Raške, 1282, politički razlozi su bili presudni da otera prvu ženu i oženi se tesalskom princezom, kćerkom despota Jovana Prvog Anđela.</a:t>
            </a:r>
            <a:r>
              <a:rPr lang="sr-Latn-RS" sz="2000" dirty="0">
                <a:latin typeface="Times New Roman" pitchFamily="18" charset="0"/>
                <a:cs typeface="Times New Roman" pitchFamily="18" charset="0"/>
              </a:rPr>
              <a:t> </a:t>
            </a:r>
            <a:r>
              <a:rPr lang="de-AT" sz="2000" dirty="0">
                <a:latin typeface="Times New Roman" pitchFamily="18" charset="0"/>
                <a:cs typeface="Times New Roman" pitchFamily="18" charset="0"/>
              </a:rPr>
              <a:t>Bio je to brak iz interesa, sklopljen zbog zajedničkog pohoda na Vizantiju. Ali, nije dugo trajao jer je, godinu dana kasnije, svoju ženu, Tesalku, vratio ocu. Ovaj brak bio je bez dece.</a:t>
            </a:r>
            <a:endParaRPr lang="en-US" sz="2000" dirty="0"/>
          </a:p>
        </p:txBody>
      </p:sp>
      <p:sp>
        <p:nvSpPr>
          <p:cNvPr id="7" name="TextBox 6"/>
          <p:cNvSpPr txBox="1"/>
          <p:nvPr/>
        </p:nvSpPr>
        <p:spPr>
          <a:xfrm>
            <a:off x="5867400" y="2895600"/>
            <a:ext cx="2514600" cy="369332"/>
          </a:xfrm>
          <a:prstGeom prst="rect">
            <a:avLst/>
          </a:prstGeom>
          <a:noFill/>
          <a:ln w="19050">
            <a:solidFill>
              <a:schemeClr val="tx1">
                <a:lumMod val="95000"/>
                <a:lumOff val="5000"/>
              </a:schemeClr>
            </a:solidFill>
          </a:ln>
        </p:spPr>
        <p:txBody>
          <a:bodyPr wrap="square" rtlCol="0">
            <a:spAutoFit/>
          </a:bodyPr>
          <a:lstStyle/>
          <a:p>
            <a:r>
              <a:rPr lang="sr-Latn-RS" b="1" dirty="0">
                <a:latin typeface="Times New Roman" pitchFamily="18" charset="0"/>
                <a:cs typeface="Times New Roman" pitchFamily="18" charset="0"/>
              </a:rPr>
              <a:t>Novac kralja Milutina</a:t>
            </a:r>
            <a:endParaRPr lang="en-US" b="1" dirty="0">
              <a:latin typeface="Times New Roman" pitchFamily="18" charset="0"/>
              <a:cs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a:srcRect l="1898" t="2222" r="2949" b="2222"/>
          <a:stretch>
            <a:fillRect/>
          </a:stretch>
        </p:blipFill>
        <p:spPr bwMode="auto">
          <a:xfrm>
            <a:off x="4114800" y="0"/>
            <a:ext cx="5029201" cy="6898136"/>
          </a:xfrm>
          <a:prstGeom prst="rect">
            <a:avLst/>
          </a:prstGeom>
          <a:noFill/>
          <a:ln w="9525">
            <a:noFill/>
            <a:miter lim="800000"/>
            <a:headEnd/>
            <a:tailEnd/>
          </a:ln>
          <a:effectLst/>
        </p:spPr>
      </p:pic>
      <p:sp>
        <p:nvSpPr>
          <p:cNvPr id="5" name="TextBox 4"/>
          <p:cNvSpPr txBox="1"/>
          <p:nvPr/>
        </p:nvSpPr>
        <p:spPr>
          <a:xfrm>
            <a:off x="228600" y="228600"/>
            <a:ext cx="3657600" cy="6463308"/>
          </a:xfrm>
          <a:prstGeom prst="rect">
            <a:avLst/>
          </a:prstGeom>
          <a:noFill/>
          <a:ln w="28575">
            <a:solidFill>
              <a:srgbClr val="E62C00"/>
            </a:solidFill>
          </a:ln>
        </p:spPr>
        <p:txBody>
          <a:bodyPr wrap="square" rtlCol="0">
            <a:spAutoFit/>
          </a:bodyPr>
          <a:lstStyle/>
          <a:p>
            <a:pPr algn="just"/>
            <a:r>
              <a:rPr lang="de-AT" dirty="0">
                <a:latin typeface="Times New Roman" pitchFamily="18" charset="0"/>
                <a:cs typeface="Times New Roman" pitchFamily="18" charset="0"/>
              </a:rPr>
              <a:t>Da li u poseti kod brata Dragutina u Beogradu ili negde drugde, tek, Milutin se zagledao u Jelisavetu, sestru Dragutinove Kataline i ugarskog kralja Ladislava Četvrtog. Prema vizantijskom istoričaru Georgiju Pahimeru, Milutin je zaveo Jelisavetu, koja je već bila monahinja. Ona je, bez obzira na crkvene kanone, skinula monašku odeždu i udala se za srpskog kralja 1283. godine. Srpska crkva se oštro usprotivila ovom braku. Ova ljubav je trajala taman toliko da dobiju kćer Caricu (Zoricu).</a:t>
            </a:r>
            <a:endParaRPr lang="sr-Latn-RS" dirty="0">
              <a:latin typeface="Times New Roman" pitchFamily="18" charset="0"/>
              <a:cs typeface="Times New Roman" pitchFamily="18" charset="0"/>
            </a:endParaRPr>
          </a:p>
          <a:p>
            <a:pPr algn="just"/>
            <a:r>
              <a:rPr lang="de-AT" dirty="0">
                <a:latin typeface="Times New Roman" pitchFamily="18" charset="0"/>
                <a:cs typeface="Times New Roman" pitchFamily="18" charset="0"/>
              </a:rPr>
              <a:t>Naredne, 1284. godine Milutin je oterao Jelisavetu, najverovatnije zbog pritiska Crkve (ona ponovo stavlja monaški veo), i zasnovao četvrti brak, takođe politički. Ovoga puta, nova srpska kraljica postaje Ana, kći bugarskog cara Đorđa Terterija. Ovaj brak je potrajao.</a:t>
            </a:r>
            <a:endParaRPr lang="en-US" dirty="0">
              <a:latin typeface="Times New Roman" pitchFamily="18" charset="0"/>
              <a:cs typeface="Times New Roman" pitchFamily="18" charset="0"/>
            </a:endParaRPr>
          </a:p>
        </p:txBody>
      </p:sp>
      <p:sp>
        <p:nvSpPr>
          <p:cNvPr id="6" name="TextBox 5"/>
          <p:cNvSpPr txBox="1"/>
          <p:nvPr/>
        </p:nvSpPr>
        <p:spPr>
          <a:xfrm>
            <a:off x="4343400" y="6172200"/>
            <a:ext cx="3124200" cy="400110"/>
          </a:xfrm>
          <a:prstGeom prst="rect">
            <a:avLst/>
          </a:prstGeom>
          <a:noFill/>
        </p:spPr>
        <p:txBody>
          <a:bodyPr wrap="square" rtlCol="0">
            <a:spAutoFit/>
          </a:bodyPr>
          <a:lstStyle/>
          <a:p>
            <a:r>
              <a:rPr lang="sr-Latn-RS" sz="2000" b="1" dirty="0">
                <a:solidFill>
                  <a:schemeClr val="bg1">
                    <a:lumMod val="95000"/>
                  </a:schemeClr>
                </a:solidFill>
                <a:latin typeface="Times New Roman" pitchFamily="18" charset="0"/>
                <a:cs typeface="Times New Roman" pitchFamily="18" charset="0"/>
              </a:rPr>
              <a:t>Kraljeva crkva u Studenici</a:t>
            </a:r>
            <a:endParaRPr lang="en-US" sz="2000" b="1" dirty="0">
              <a:solidFill>
                <a:schemeClr val="bg1">
                  <a:lumMod val="95000"/>
                </a:schemeClr>
              </a:solidFill>
              <a:latin typeface="Times New Roman" pitchFamily="18" charset="0"/>
              <a:cs typeface="Times New Roman"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l="3355" t="617" r="13036" b="617"/>
          <a:stretch>
            <a:fillRect/>
          </a:stretch>
        </p:blipFill>
        <p:spPr bwMode="auto">
          <a:xfrm>
            <a:off x="1" y="-4011"/>
            <a:ext cx="9143999" cy="6862011"/>
          </a:xfrm>
          <a:prstGeom prst="rect">
            <a:avLst/>
          </a:prstGeom>
          <a:noFill/>
          <a:ln w="28575">
            <a:solidFill>
              <a:srgbClr val="E4BA06"/>
            </a:solidFill>
            <a:miter lim="800000"/>
            <a:headEnd/>
            <a:tailEnd/>
          </a:ln>
          <a:effectLst/>
        </p:spPr>
      </p:pic>
      <p:sp>
        <p:nvSpPr>
          <p:cNvPr id="3" name="TextBox 2"/>
          <p:cNvSpPr txBox="1"/>
          <p:nvPr/>
        </p:nvSpPr>
        <p:spPr>
          <a:xfrm>
            <a:off x="0" y="4800600"/>
            <a:ext cx="2743200" cy="923330"/>
          </a:xfrm>
          <a:prstGeom prst="rect">
            <a:avLst/>
          </a:prstGeom>
          <a:solidFill>
            <a:srgbClr val="E8D9BA"/>
          </a:solidFill>
          <a:ln w="38100">
            <a:solidFill>
              <a:schemeClr val="bg2">
                <a:lumMod val="10000"/>
              </a:schemeClr>
            </a:solidFill>
          </a:ln>
        </p:spPr>
        <p:txBody>
          <a:bodyPr wrap="square" rtlCol="0">
            <a:spAutoFit/>
          </a:bodyPr>
          <a:lstStyle/>
          <a:p>
            <a:r>
              <a:rPr lang="sr-Latn-RS" b="1" dirty="0">
                <a:latin typeface="Times New Roman" pitchFamily="18" charset="0"/>
                <a:cs typeface="Times New Roman" pitchFamily="18" charset="0"/>
              </a:rPr>
              <a:t>Širenje srpske države pod Dragutinom, Milutinom i Stefanom Dečanskim</a:t>
            </a:r>
            <a:endParaRPr lang="en-US" b="1" dirty="0">
              <a:latin typeface="Times New Roman" pitchFamily="18" charset="0"/>
              <a:cs typeface="Times New Roman"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srcRect l="2778" t="9757" r="13889" b="29038"/>
          <a:stretch>
            <a:fillRect/>
          </a:stretch>
        </p:blipFill>
        <p:spPr bwMode="auto">
          <a:xfrm>
            <a:off x="0" y="0"/>
            <a:ext cx="9144000" cy="3352800"/>
          </a:xfrm>
          <a:prstGeom prst="rect">
            <a:avLst/>
          </a:prstGeom>
          <a:noFill/>
          <a:ln w="9525">
            <a:noFill/>
            <a:miter lim="800000"/>
            <a:headEnd/>
            <a:tailEnd/>
          </a:ln>
          <a:effectLst/>
        </p:spPr>
      </p:pic>
      <p:sp>
        <p:nvSpPr>
          <p:cNvPr id="5" name="TextBox 4"/>
          <p:cNvSpPr txBox="1"/>
          <p:nvPr/>
        </p:nvSpPr>
        <p:spPr>
          <a:xfrm>
            <a:off x="0" y="3380125"/>
            <a:ext cx="9144000" cy="3477875"/>
          </a:xfrm>
          <a:prstGeom prst="rect">
            <a:avLst/>
          </a:prstGeom>
          <a:noFill/>
        </p:spPr>
        <p:txBody>
          <a:bodyPr wrap="square" rtlCol="0">
            <a:spAutoFit/>
          </a:bodyPr>
          <a:lstStyle/>
          <a:p>
            <a:pPr algn="just"/>
            <a:r>
              <a:rPr lang="de-AT" sz="2000" dirty="0">
                <a:latin typeface="Times New Roman" pitchFamily="18" charset="0"/>
                <a:cs typeface="Times New Roman" pitchFamily="18" charset="0"/>
              </a:rPr>
              <a:t>Milutin je državne interese uvek stavljao iznad ličnih. Kada je procenio da je došlo vreme približavanja Vizantiji, da bi očuvao velike, mačem osvojene teritorije (izbio je na obale Egejskog mora), pečat na ugovor o miru trebalo je da bude orođavanje s vizantijskom carevinom.</a:t>
            </a:r>
            <a:endParaRPr lang="sr-Latn-RS" sz="2000" dirty="0">
              <a:latin typeface="Times New Roman" pitchFamily="18" charset="0"/>
              <a:cs typeface="Times New Roman" pitchFamily="18" charset="0"/>
            </a:endParaRPr>
          </a:p>
          <a:p>
            <a:pPr algn="just"/>
            <a:r>
              <a:rPr lang="de-AT" sz="2000" dirty="0">
                <a:latin typeface="Times New Roman" pitchFamily="18" charset="0"/>
                <a:cs typeface="Times New Roman" pitchFamily="18" charset="0"/>
              </a:rPr>
              <a:t>U nemogućnosti da zaustavi srpsko prodiranje, a na suprotnoj strani opasno ugrožen u Maloj Aziji od Turaka Seldžuka, Andronik Drugi se odlučuje da Milutinu da za ženu svoju mlađu sestru Evdokiju, kojoj je bio umro muž. Dok je Milutin bio oduševljen ovim predlogom Vizantinaca, Evdokija nije htela ni da čuje o udaji! Uplašen ljutnje koja se mogla očekivati, i obnavljanja neprijateljstava, što je veliki broj srpske vlastele stalno tražio, romejski car se odlučuje na očajnički korak: srpskom kralju ponudio je za ženu svoju petogodišnju kćer Simonidu.</a:t>
            </a:r>
            <a:endParaRPr lang="en-US" sz="2000" dirty="0">
              <a:latin typeface="Times New Roman" pitchFamily="18" charset="0"/>
              <a:cs typeface="Times New Roman" pitchFamily="18" charset="0"/>
            </a:endParaRPr>
          </a:p>
        </p:txBody>
      </p:sp>
      <p:sp>
        <p:nvSpPr>
          <p:cNvPr id="6" name="TextBox 5"/>
          <p:cNvSpPr txBox="1"/>
          <p:nvPr/>
        </p:nvSpPr>
        <p:spPr>
          <a:xfrm>
            <a:off x="7162800" y="2743200"/>
            <a:ext cx="1981200" cy="646331"/>
          </a:xfrm>
          <a:prstGeom prst="rect">
            <a:avLst/>
          </a:prstGeom>
          <a:noFill/>
        </p:spPr>
        <p:txBody>
          <a:bodyPr wrap="square" rtlCol="0">
            <a:spAutoFit/>
          </a:bodyPr>
          <a:lstStyle/>
          <a:p>
            <a:r>
              <a:rPr lang="sr-Latn-RS" b="1" dirty="0">
                <a:latin typeface="Times New Roman" pitchFamily="18" charset="0"/>
                <a:cs typeface="Times New Roman" pitchFamily="18" charset="0"/>
              </a:rPr>
              <a:t>              freska </a:t>
            </a:r>
          </a:p>
          <a:p>
            <a:r>
              <a:rPr lang="sr-Latn-RS" b="1" dirty="0">
                <a:latin typeface="Times New Roman" pitchFamily="18" charset="0"/>
                <a:cs typeface="Times New Roman" pitchFamily="18" charset="0"/>
              </a:rPr>
              <a:t>u Kraljevoj crkvi</a:t>
            </a:r>
            <a:endParaRPr lang="en-US" b="1" dirty="0">
              <a:latin typeface="Times New Roman" pitchFamily="18" charset="0"/>
              <a:cs typeface="Times New Roman" pitchFamily="18" charset="0"/>
            </a:endParaRPr>
          </a:p>
        </p:txBody>
      </p:sp>
      <p:sp>
        <p:nvSpPr>
          <p:cNvPr id="8" name="TextBox 7"/>
          <p:cNvSpPr txBox="1"/>
          <p:nvPr/>
        </p:nvSpPr>
        <p:spPr>
          <a:xfrm>
            <a:off x="1295400" y="304800"/>
            <a:ext cx="914400" cy="369332"/>
          </a:xfrm>
          <a:prstGeom prst="rect">
            <a:avLst/>
          </a:prstGeom>
          <a:noFill/>
        </p:spPr>
        <p:txBody>
          <a:bodyPr wrap="square" rtlCol="0">
            <a:spAutoFit/>
          </a:bodyPr>
          <a:lstStyle/>
          <a:p>
            <a:r>
              <a:rPr lang="sr-Latn-RS" b="1" dirty="0">
                <a:solidFill>
                  <a:schemeClr val="bg1"/>
                </a:solidFill>
                <a:latin typeface="Times New Roman" pitchFamily="18" charset="0"/>
                <a:cs typeface="Times New Roman" pitchFamily="18" charset="0"/>
              </a:rPr>
              <a:t>Hristos</a:t>
            </a:r>
            <a:endParaRPr lang="en-US" dirty="0"/>
          </a:p>
        </p:txBody>
      </p:sp>
      <p:sp>
        <p:nvSpPr>
          <p:cNvPr id="9" name="TextBox 8"/>
          <p:cNvSpPr txBox="1"/>
          <p:nvPr/>
        </p:nvSpPr>
        <p:spPr>
          <a:xfrm>
            <a:off x="2971800" y="304800"/>
            <a:ext cx="1066800" cy="369332"/>
          </a:xfrm>
          <a:prstGeom prst="rect">
            <a:avLst/>
          </a:prstGeom>
          <a:noFill/>
        </p:spPr>
        <p:txBody>
          <a:bodyPr wrap="square" rtlCol="0">
            <a:spAutoFit/>
          </a:bodyPr>
          <a:lstStyle/>
          <a:p>
            <a:r>
              <a:rPr lang="sr-Latn-RS" b="1" dirty="0">
                <a:solidFill>
                  <a:schemeClr val="bg1"/>
                </a:solidFill>
                <a:latin typeface="Times New Roman" pitchFamily="18" charset="0"/>
                <a:cs typeface="Times New Roman" pitchFamily="18" charset="0"/>
              </a:rPr>
              <a:t>Joakim</a:t>
            </a:r>
            <a:endParaRPr lang="en-US" dirty="0"/>
          </a:p>
        </p:txBody>
      </p:sp>
      <p:sp>
        <p:nvSpPr>
          <p:cNvPr id="10" name="TextBox 9"/>
          <p:cNvSpPr txBox="1"/>
          <p:nvPr/>
        </p:nvSpPr>
        <p:spPr>
          <a:xfrm>
            <a:off x="4800600" y="304800"/>
            <a:ext cx="609600" cy="369332"/>
          </a:xfrm>
          <a:prstGeom prst="rect">
            <a:avLst/>
          </a:prstGeom>
          <a:noFill/>
        </p:spPr>
        <p:txBody>
          <a:bodyPr wrap="square" rtlCol="0">
            <a:spAutoFit/>
          </a:bodyPr>
          <a:lstStyle/>
          <a:p>
            <a:r>
              <a:rPr lang="sr-Latn-RS" b="1" dirty="0">
                <a:solidFill>
                  <a:schemeClr val="bg1"/>
                </a:solidFill>
                <a:latin typeface="Times New Roman" pitchFamily="18" charset="0"/>
                <a:cs typeface="Times New Roman" pitchFamily="18" charset="0"/>
              </a:rPr>
              <a:t>Ana</a:t>
            </a:r>
            <a:endParaRPr lang="en-US" dirty="0"/>
          </a:p>
        </p:txBody>
      </p:sp>
      <p:sp>
        <p:nvSpPr>
          <p:cNvPr id="11" name="TextBox 10"/>
          <p:cNvSpPr txBox="1"/>
          <p:nvPr/>
        </p:nvSpPr>
        <p:spPr>
          <a:xfrm>
            <a:off x="8001000" y="1905000"/>
            <a:ext cx="1143000" cy="369332"/>
          </a:xfrm>
          <a:prstGeom prst="rect">
            <a:avLst/>
          </a:prstGeom>
          <a:noFill/>
        </p:spPr>
        <p:txBody>
          <a:bodyPr wrap="square" rtlCol="0">
            <a:spAutoFit/>
          </a:bodyPr>
          <a:lstStyle/>
          <a:p>
            <a:r>
              <a:rPr lang="sr-Latn-RS" b="1" dirty="0">
                <a:latin typeface="Times New Roman" pitchFamily="18" charset="0"/>
                <a:cs typeface="Times New Roman" pitchFamily="18" charset="0"/>
              </a:rPr>
              <a:t>Simonida</a:t>
            </a:r>
            <a:endParaRPr lang="en-US" dirty="0"/>
          </a:p>
        </p:txBody>
      </p:sp>
      <p:sp>
        <p:nvSpPr>
          <p:cNvPr id="12" name="TextBox 11"/>
          <p:cNvSpPr txBox="1"/>
          <p:nvPr/>
        </p:nvSpPr>
        <p:spPr>
          <a:xfrm>
            <a:off x="6781800" y="304800"/>
            <a:ext cx="1066800" cy="369332"/>
          </a:xfrm>
          <a:prstGeom prst="rect">
            <a:avLst/>
          </a:prstGeom>
          <a:noFill/>
        </p:spPr>
        <p:txBody>
          <a:bodyPr wrap="square" rtlCol="0">
            <a:spAutoFit/>
          </a:bodyPr>
          <a:lstStyle/>
          <a:p>
            <a:r>
              <a:rPr lang="sr-Latn-RS" b="1" dirty="0">
                <a:solidFill>
                  <a:schemeClr val="bg1"/>
                </a:solidFill>
                <a:latin typeface="Times New Roman" pitchFamily="18" charset="0"/>
                <a:cs typeface="Times New Roman" pitchFamily="18" charset="0"/>
              </a:rPr>
              <a:t>Milutin</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l="2253" t="11785" r="12201" b="5717"/>
          <a:stretch>
            <a:fillRect/>
          </a:stretch>
        </p:blipFill>
        <p:spPr bwMode="auto">
          <a:xfrm>
            <a:off x="3124200" y="-1772"/>
            <a:ext cx="6019800" cy="6859772"/>
          </a:xfrm>
          <a:prstGeom prst="rect">
            <a:avLst/>
          </a:prstGeom>
          <a:noFill/>
          <a:ln w="9525">
            <a:noFill/>
            <a:miter lim="800000"/>
            <a:headEnd/>
            <a:tailEnd/>
          </a:ln>
          <a:effectLst/>
        </p:spPr>
      </p:pic>
      <p:sp>
        <p:nvSpPr>
          <p:cNvPr id="3" name="TextBox 2"/>
          <p:cNvSpPr txBox="1"/>
          <p:nvPr/>
        </p:nvSpPr>
        <p:spPr>
          <a:xfrm>
            <a:off x="152400" y="304800"/>
            <a:ext cx="2819400" cy="6186309"/>
          </a:xfrm>
          <a:prstGeom prst="rect">
            <a:avLst/>
          </a:prstGeom>
          <a:noFill/>
          <a:ln w="28575">
            <a:solidFill>
              <a:schemeClr val="accent2">
                <a:lumMod val="40000"/>
                <a:lumOff val="60000"/>
              </a:schemeClr>
            </a:solidFill>
          </a:ln>
        </p:spPr>
        <p:txBody>
          <a:bodyPr wrap="square" rtlCol="0">
            <a:spAutoFit/>
          </a:bodyPr>
          <a:lstStyle/>
          <a:p>
            <a:pPr algn="just"/>
            <a:r>
              <a:rPr lang="en-US" dirty="0" err="1">
                <a:latin typeface="Times New Roman" pitchFamily="18" charset="0"/>
                <a:cs typeface="Times New Roman" pitchFamily="18" charset="0"/>
              </a:rPr>
              <a:t>Njemu</a:t>
            </a:r>
            <a:r>
              <a:rPr lang="en-US" dirty="0">
                <a:latin typeface="Times New Roman" pitchFamily="18" charset="0"/>
                <a:cs typeface="Times New Roman" pitchFamily="18" charset="0"/>
              </a:rPr>
              <a:t> se </a:t>
            </a:r>
            <a:r>
              <a:rPr lang="en-US" dirty="0" err="1">
                <a:latin typeface="Times New Roman" pitchFamily="18" charset="0"/>
                <a:cs typeface="Times New Roman" pitchFamily="18" charset="0"/>
              </a:rPr>
              <a:t>zlatnim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slovima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upisuje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zadužbinarstvo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pokloni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crkvama</a:t>
            </a:r>
            <a:r>
              <a:rPr lang="en-US" dirty="0">
                <a:latin typeface="Times New Roman" pitchFamily="18" charset="0"/>
                <a:cs typeface="Times New Roman" pitchFamily="18" charset="0"/>
              </a:rPr>
              <a:t> u </a:t>
            </a:r>
            <a:r>
              <a:rPr lang="en-US" dirty="0" err="1">
                <a:latin typeface="Times New Roman" pitchFamily="18" charset="0"/>
                <a:cs typeface="Times New Roman" pitchFamily="18" charset="0"/>
              </a:rPr>
              <a:t>Srbiji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Svetoj</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gori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posebno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prelepi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manastir</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Mileševa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Podignut</a:t>
            </a:r>
            <a:r>
              <a:rPr lang="en-US" dirty="0">
                <a:latin typeface="Times New Roman" pitchFamily="18" charset="0"/>
                <a:cs typeface="Times New Roman" pitchFamily="18" charset="0"/>
              </a:rPr>
              <a:t> je 1218/19, a </a:t>
            </a:r>
            <a:r>
              <a:rPr lang="en-US" dirty="0" err="1">
                <a:latin typeface="Times New Roman" pitchFamily="18" charset="0"/>
                <a:cs typeface="Times New Roman" pitchFamily="18" charset="0"/>
              </a:rPr>
              <a:t>potpuno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završen</a:t>
            </a:r>
            <a:r>
              <a:rPr lang="en-US" dirty="0">
                <a:latin typeface="Times New Roman" pitchFamily="18" charset="0"/>
                <a:cs typeface="Times New Roman" pitchFamily="18" charset="0"/>
              </a:rPr>
              <a:t> 1235. </a:t>
            </a:r>
            <a:r>
              <a:rPr lang="en-US" dirty="0" err="1">
                <a:latin typeface="Times New Roman" pitchFamily="18" charset="0"/>
                <a:cs typeface="Times New Roman" pitchFamily="18" charset="0"/>
              </a:rPr>
              <a:t>godine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Isto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tako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ako</a:t>
            </a:r>
            <a:r>
              <a:rPr lang="en-US" dirty="0">
                <a:latin typeface="Times New Roman" pitchFamily="18" charset="0"/>
                <a:cs typeface="Times New Roman" pitchFamily="18" charset="0"/>
              </a:rPr>
              <a:t> ne </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više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za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divljenje</a:t>
            </a:r>
            <a:r>
              <a:rPr lang="en-US" dirty="0">
                <a:latin typeface="Times New Roman" pitchFamily="18" charset="0"/>
                <a:cs typeface="Times New Roman" pitchFamily="18" charset="0"/>
              </a:rPr>
              <a:t> je </a:t>
            </a:r>
            <a:r>
              <a:rPr lang="en-US" dirty="0" err="1">
                <a:latin typeface="Times New Roman" pitchFamily="18" charset="0"/>
                <a:cs typeface="Times New Roman" pitchFamily="18" charset="0"/>
              </a:rPr>
              <a:t>njegov</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odnos</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prema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stricu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arhiepiskopu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Savi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čije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će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mošti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preneti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iz</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Trnova</a:t>
            </a:r>
            <a:r>
              <a:rPr lang="en-US" dirty="0">
                <a:latin typeface="Times New Roman" pitchFamily="18" charset="0"/>
                <a:cs typeface="Times New Roman" pitchFamily="18" charset="0"/>
              </a:rPr>
              <a:t> u </a:t>
            </a:r>
            <a:r>
              <a:rPr lang="en-US" dirty="0" err="1">
                <a:latin typeface="Times New Roman" pitchFamily="18" charset="0"/>
                <a:cs typeface="Times New Roman" pitchFamily="18" charset="0"/>
              </a:rPr>
              <a:t>Srbiju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sahraniti</a:t>
            </a:r>
            <a:r>
              <a:rPr lang="en-US" dirty="0">
                <a:latin typeface="Times New Roman" pitchFamily="18" charset="0"/>
                <a:cs typeface="Times New Roman" pitchFamily="18" charset="0"/>
              </a:rPr>
              <a:t> u </a:t>
            </a:r>
            <a:r>
              <a:rPr lang="en-US" dirty="0" err="1">
                <a:latin typeface="Times New Roman" pitchFamily="18" charset="0"/>
                <a:cs typeface="Times New Roman" pitchFamily="18" charset="0"/>
              </a:rPr>
              <a:t>Mileševi</a:t>
            </a:r>
            <a:r>
              <a:rPr lang="en-US" dirty="0">
                <a:latin typeface="Times New Roman" pitchFamily="18" charset="0"/>
                <a:cs typeface="Times New Roman" pitchFamily="18" charset="0"/>
              </a:rPr>
              <a:t>.</a:t>
            </a:r>
          </a:p>
          <a:p>
            <a:pPr algn="just"/>
            <a:endParaRPr lang="en-US"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U Mile</a:t>
            </a:r>
            <a:r>
              <a:rPr lang="sr-Latn-RS" dirty="0">
                <a:latin typeface="Times New Roman" pitchFamily="18" charset="0"/>
                <a:cs typeface="Times New Roman" pitchFamily="18" charset="0"/>
              </a:rPr>
              <a:t>ševi se nalazi nadaleko  poznata freska </a:t>
            </a:r>
            <a:r>
              <a:rPr lang="sr-Latn-RS" i="1" dirty="0">
                <a:latin typeface="Times New Roman" pitchFamily="18" charset="0"/>
                <a:cs typeface="Times New Roman" pitchFamily="18" charset="0"/>
              </a:rPr>
              <a:t>Beli anđeo</a:t>
            </a:r>
            <a:r>
              <a:rPr lang="sr-Latn-RS" dirty="0">
                <a:latin typeface="Times New Roman" pitchFamily="18" charset="0"/>
                <a:cs typeface="Times New Roman" pitchFamily="18" charset="0"/>
              </a:rPr>
              <a:t>. Tu su i freskoportreti Vladislava i Svetog Save, urađeni, praktično za njihova života, tako da najrealnije prikazuju njihove likove.</a:t>
            </a:r>
            <a:endParaRPr lang="en-US" dirty="0">
              <a:latin typeface="Times New Roman" pitchFamily="18" charset="0"/>
              <a:cs typeface="Times New Roman"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srcRect r="533"/>
          <a:stretch>
            <a:fillRect/>
          </a:stretch>
        </p:blipFill>
        <p:spPr bwMode="auto">
          <a:xfrm>
            <a:off x="-1" y="-5417"/>
            <a:ext cx="5715001" cy="6858000"/>
          </a:xfrm>
          <a:prstGeom prst="rect">
            <a:avLst/>
          </a:prstGeom>
          <a:noFill/>
          <a:ln w="9525">
            <a:solidFill>
              <a:srgbClr val="E4BA06"/>
            </a:solidFill>
            <a:miter lim="800000"/>
            <a:headEnd/>
            <a:tailEnd/>
          </a:ln>
          <a:effectLst/>
        </p:spPr>
      </p:pic>
      <p:sp>
        <p:nvSpPr>
          <p:cNvPr id="5" name="TextBox 4"/>
          <p:cNvSpPr txBox="1"/>
          <p:nvPr/>
        </p:nvSpPr>
        <p:spPr>
          <a:xfrm>
            <a:off x="5715000" y="-5417"/>
            <a:ext cx="3429000" cy="6863417"/>
          </a:xfrm>
          <a:prstGeom prst="rect">
            <a:avLst/>
          </a:prstGeom>
          <a:noFill/>
        </p:spPr>
        <p:txBody>
          <a:bodyPr wrap="square" rtlCol="0">
            <a:spAutoFit/>
          </a:bodyPr>
          <a:lstStyle/>
          <a:p>
            <a:pPr algn="just"/>
            <a:r>
              <a:rPr lang="de-AT" sz="2000" dirty="0">
                <a:latin typeface="Times New Roman" pitchFamily="18" charset="0"/>
                <a:cs typeface="Times New Roman" pitchFamily="18" charset="0"/>
              </a:rPr>
              <a:t>Prema beleženju Nićifora Grigore saznajemo da je car Andronik postavio uslov da mala Simonida posle venčanja bude odgajana na srpskom dvoru dok ne odraste, tj. dok ne napuni 12 godina. Grigora, međutim, dalje tvrdi da se Milutin nije držao tog dogovora.</a:t>
            </a:r>
            <a:endParaRPr lang="sr-Latn-RS" sz="2000" dirty="0">
              <a:latin typeface="Times New Roman" pitchFamily="18" charset="0"/>
              <a:cs typeface="Times New Roman" pitchFamily="18" charset="0"/>
            </a:endParaRPr>
          </a:p>
          <a:p>
            <a:pPr algn="just"/>
            <a:r>
              <a:rPr lang="de-AT" sz="2000" dirty="0">
                <a:latin typeface="Times New Roman" pitchFamily="18" charset="0"/>
                <a:cs typeface="Times New Roman" pitchFamily="18" charset="0"/>
              </a:rPr>
              <a:t>Srpska crkva, kao i grčka, odnosno patrijarh Jovan, bili su protiv ovog braka, ali su i kod srpskog kralja i vizantijskog cara preovladali državni interesi. Milutin je tada imao 44 godine i bio pet godina stariji od tasta Andronika Drugog. Princeza Simonida, sa samo 5-6 godina, uskoro će postati najmlađa srpska kraljica.</a:t>
            </a:r>
            <a:endParaRPr lang="en-US" sz="2000" dirty="0">
              <a:latin typeface="Times New Roman" pitchFamily="18" charset="0"/>
              <a:cs typeface="Times New Roman" pitchFamily="18" charset="0"/>
            </a:endParaRPr>
          </a:p>
        </p:txBody>
      </p:sp>
      <p:sp>
        <p:nvSpPr>
          <p:cNvPr id="6" name="TextBox 5"/>
          <p:cNvSpPr txBox="1"/>
          <p:nvPr/>
        </p:nvSpPr>
        <p:spPr>
          <a:xfrm>
            <a:off x="2133600" y="6248400"/>
            <a:ext cx="3505200" cy="400110"/>
          </a:xfrm>
          <a:prstGeom prst="rect">
            <a:avLst/>
          </a:prstGeom>
          <a:solidFill>
            <a:srgbClr val="2B3616"/>
          </a:solidFill>
        </p:spPr>
        <p:txBody>
          <a:bodyPr wrap="square" rtlCol="0">
            <a:spAutoFit/>
          </a:bodyPr>
          <a:lstStyle/>
          <a:p>
            <a:r>
              <a:rPr lang="sr-Latn-RS" sz="2000" b="1" dirty="0">
                <a:solidFill>
                  <a:schemeClr val="bg1"/>
                </a:solidFill>
                <a:latin typeface="Times New Roman" pitchFamily="18" charset="0"/>
                <a:cs typeface="Times New Roman" pitchFamily="18" charset="0"/>
              </a:rPr>
              <a:t>Ostaci konaka kralja Milutina</a:t>
            </a:r>
            <a:endParaRPr lang="en-US" sz="2000" b="1" dirty="0">
              <a:solidFill>
                <a:schemeClr val="bg1"/>
              </a:solidFill>
              <a:latin typeface="Times New Roman" pitchFamily="18" charset="0"/>
              <a:cs typeface="Times New Roman"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srcRect l="2030" t="2194" r="4609" b="1248"/>
          <a:stretch>
            <a:fillRect/>
          </a:stretch>
        </p:blipFill>
        <p:spPr bwMode="auto">
          <a:xfrm>
            <a:off x="5257800" y="0"/>
            <a:ext cx="3886200" cy="6858000"/>
          </a:xfrm>
          <a:prstGeom prst="rect">
            <a:avLst/>
          </a:prstGeom>
          <a:noFill/>
          <a:ln w="9525">
            <a:noFill/>
            <a:miter lim="800000"/>
            <a:headEnd/>
            <a:tailEnd/>
          </a:ln>
          <a:effectLst/>
        </p:spPr>
      </p:pic>
      <p:sp>
        <p:nvSpPr>
          <p:cNvPr id="3" name="TextBox 2"/>
          <p:cNvSpPr txBox="1"/>
          <p:nvPr/>
        </p:nvSpPr>
        <p:spPr>
          <a:xfrm>
            <a:off x="228600" y="302359"/>
            <a:ext cx="4724400" cy="6247864"/>
          </a:xfrm>
          <a:prstGeom prst="rect">
            <a:avLst/>
          </a:prstGeom>
          <a:noFill/>
          <a:ln w="19050">
            <a:solidFill>
              <a:srgbClr val="FFC000"/>
            </a:solidFill>
          </a:ln>
        </p:spPr>
        <p:txBody>
          <a:bodyPr wrap="square" rtlCol="0">
            <a:spAutoFit/>
          </a:bodyPr>
          <a:lstStyle/>
          <a:p>
            <a:pPr algn="just"/>
            <a:r>
              <a:rPr lang="de-AT" sz="2000" dirty="0">
                <a:latin typeface="Times New Roman" pitchFamily="18" charset="0"/>
                <a:cs typeface="Times New Roman" pitchFamily="18" charset="0"/>
              </a:rPr>
              <a:t>Međutim, da bi se sve utanačilo moralo je proći još neko vreme u teškim, mučnim pregovorima. Veći deo pitanja oko granica bio je ranije rešen, dok je još u dogovorima oko ženidbe bilo reči o Evdokiji. Tako Milutin zadržava osvojenu zemlju kao miraz za Simonidu, a granična linija se nalazi nešto malo severnije od Velesa, Prilepa i Ohrida.</a:t>
            </a:r>
            <a:endParaRPr lang="en-US" sz="2000" dirty="0">
              <a:latin typeface="Times New Roman" pitchFamily="18" charset="0"/>
              <a:cs typeface="Times New Roman" pitchFamily="18" charset="0"/>
            </a:endParaRPr>
          </a:p>
          <a:p>
            <a:pPr algn="just"/>
            <a:endParaRPr lang="sr-Latn-RS" sz="2000" dirty="0">
              <a:latin typeface="Times New Roman" pitchFamily="18" charset="0"/>
              <a:cs typeface="Times New Roman" pitchFamily="18" charset="0"/>
            </a:endParaRPr>
          </a:p>
          <a:p>
            <a:pPr algn="just"/>
            <a:r>
              <a:rPr lang="de-AT" sz="2000" dirty="0">
                <a:latin typeface="Times New Roman" pitchFamily="18" charset="0"/>
                <a:cs typeface="Times New Roman" pitchFamily="18" charset="0"/>
              </a:rPr>
              <a:t>Milutin je pristao na zahtev da Anu preda Vizantincima, ali je odbio da njegova majka prisustvuje svadbi, izgovarajući se da bi putovanje iz dalekog kraja za nju bilo nemoguće. Izgleda da je znao da Jelena ne odobrava obrt u njegovoj politici, tj. da, umesto saradnje sa zapadom, politika države postane vizantofilska. U vezi s taocima, Milutin je zahtevao da se istovremeno predaju i taoci s vizantijske strane.</a:t>
            </a:r>
            <a:endParaRPr lang="en-US" sz="2000" dirty="0">
              <a:latin typeface="Times New Roman" pitchFamily="18" charset="0"/>
              <a:cs typeface="Times New Roman" pitchFamily="18" charset="0"/>
            </a:endParaRPr>
          </a:p>
        </p:txBody>
      </p:sp>
      <p:sp>
        <p:nvSpPr>
          <p:cNvPr id="4" name="TextBox 3"/>
          <p:cNvSpPr txBox="1"/>
          <p:nvPr/>
        </p:nvSpPr>
        <p:spPr>
          <a:xfrm>
            <a:off x="7391400" y="4572000"/>
            <a:ext cx="1752600" cy="707886"/>
          </a:xfrm>
          <a:prstGeom prst="rect">
            <a:avLst/>
          </a:prstGeom>
          <a:noFill/>
        </p:spPr>
        <p:txBody>
          <a:bodyPr wrap="square" rtlCol="0">
            <a:spAutoFit/>
          </a:bodyPr>
          <a:lstStyle/>
          <a:p>
            <a:r>
              <a:rPr lang="sr-Latn-RS" sz="2000" b="1" dirty="0">
                <a:solidFill>
                  <a:srgbClr val="FBE06D"/>
                </a:solidFill>
                <a:latin typeface="Times New Roman" pitchFamily="18" charset="0"/>
                <a:cs typeface="Times New Roman" pitchFamily="18" charset="0"/>
              </a:rPr>
              <a:t>Kralj Milutin,               </a:t>
            </a:r>
          </a:p>
          <a:p>
            <a:r>
              <a:rPr lang="sr-Latn-RS" sz="2000" b="1" dirty="0">
                <a:solidFill>
                  <a:srgbClr val="FBE06D"/>
                </a:solidFill>
                <a:latin typeface="Times New Roman" pitchFamily="18" charset="0"/>
                <a:cs typeface="Times New Roman" pitchFamily="18" charset="0"/>
              </a:rPr>
              <a:t>Gračanica</a:t>
            </a:r>
            <a:endParaRPr lang="en-US" sz="2000" b="1" dirty="0">
              <a:solidFill>
                <a:srgbClr val="FBE06D"/>
              </a:solidFill>
              <a:latin typeface="Times New Roman" pitchFamily="18" charset="0"/>
              <a:cs typeface="Times New Roman"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srcRect l="2235" t="1185" r="1678" b="1631"/>
          <a:stretch>
            <a:fillRect/>
          </a:stretch>
        </p:blipFill>
        <p:spPr bwMode="auto">
          <a:xfrm>
            <a:off x="5105400" y="0"/>
            <a:ext cx="4038600" cy="6858001"/>
          </a:xfrm>
          <a:prstGeom prst="rect">
            <a:avLst/>
          </a:prstGeom>
          <a:noFill/>
          <a:ln w="38100">
            <a:solidFill>
              <a:schemeClr val="accent6">
                <a:lumMod val="75000"/>
              </a:schemeClr>
            </a:solidFill>
            <a:miter lim="800000"/>
            <a:headEnd/>
            <a:tailEnd/>
          </a:ln>
          <a:effectLst/>
        </p:spPr>
      </p:pic>
      <p:sp>
        <p:nvSpPr>
          <p:cNvPr id="4" name="TextBox 3"/>
          <p:cNvSpPr txBox="1"/>
          <p:nvPr/>
        </p:nvSpPr>
        <p:spPr>
          <a:xfrm>
            <a:off x="152400" y="0"/>
            <a:ext cx="4648200" cy="6863417"/>
          </a:xfrm>
          <a:prstGeom prst="rect">
            <a:avLst/>
          </a:prstGeom>
          <a:noFill/>
        </p:spPr>
        <p:txBody>
          <a:bodyPr wrap="square" rtlCol="0">
            <a:spAutoFit/>
          </a:bodyPr>
          <a:lstStyle/>
          <a:p>
            <a:pPr algn="just"/>
            <a:endParaRPr lang="de-AT" sz="2000" dirty="0">
              <a:latin typeface="Times New Roman" pitchFamily="18" charset="0"/>
              <a:cs typeface="Times New Roman" pitchFamily="18" charset="0"/>
            </a:endParaRPr>
          </a:p>
          <a:p>
            <a:pPr algn="just"/>
            <a:r>
              <a:rPr lang="de-AT" sz="2000" dirty="0">
                <a:latin typeface="Times New Roman" pitchFamily="18" charset="0"/>
                <a:cs typeface="Times New Roman" pitchFamily="18" charset="0"/>
              </a:rPr>
              <a:t>Najzad je sve bilo utanačeno. </a:t>
            </a:r>
            <a:r>
              <a:rPr lang="en-US" sz="2000" dirty="0">
                <a:latin typeface="Times New Roman" pitchFamily="18" charset="0"/>
                <a:cs typeface="Times New Roman" pitchFamily="18" charset="0"/>
              </a:rPr>
              <a:t>S </a:t>
            </a:r>
            <a:r>
              <a:rPr lang="en-US" sz="2000" dirty="0" err="1">
                <a:latin typeface="Times New Roman" pitchFamily="18" charset="0"/>
                <a:cs typeface="Times New Roman" pitchFamily="18" charset="0"/>
              </a:rPr>
              <a:t>pratnjom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kćerkicom</a:t>
            </a:r>
            <a:r>
              <a:rPr lang="en-US" sz="2000" dirty="0">
                <a:latin typeface="Times New Roman" pitchFamily="18" charset="0"/>
                <a:cs typeface="Times New Roman" pitchFamily="18" charset="0"/>
              </a:rPr>
              <a:t>, car </a:t>
            </a:r>
            <a:r>
              <a:rPr lang="en-US" sz="2000" dirty="0" err="1">
                <a:latin typeface="Times New Roman" pitchFamily="18" charset="0"/>
                <a:cs typeface="Times New Roman" pitchFamily="18" charset="0"/>
              </a:rPr>
              <a:t>Andronik</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pred</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Uskrs</a:t>
            </a:r>
            <a:r>
              <a:rPr lang="en-US" sz="2000" dirty="0">
                <a:latin typeface="Times New Roman" pitchFamily="18" charset="0"/>
                <a:cs typeface="Times New Roman" pitchFamily="18" charset="0"/>
              </a:rPr>
              <a:t> 1299. godine, </a:t>
            </a:r>
            <a:r>
              <a:rPr lang="en-US" sz="2000" dirty="0" err="1">
                <a:latin typeface="Times New Roman" pitchFamily="18" charset="0"/>
                <a:cs typeface="Times New Roman" pitchFamily="18" charset="0"/>
              </a:rPr>
              <a:t>stigao</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Solun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Konačno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iz</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Soluna</a:t>
            </a:r>
            <a:r>
              <a:rPr lang="en-US" sz="2000" dirty="0">
                <a:latin typeface="Times New Roman" pitchFamily="18" charset="0"/>
                <a:cs typeface="Times New Roman" pitchFamily="18" charset="0"/>
              </a:rPr>
              <a:t> put </a:t>
            </a:r>
            <a:r>
              <a:rPr lang="en-US" sz="2000" dirty="0" err="1">
                <a:latin typeface="Times New Roman" pitchFamily="18" charset="0"/>
                <a:cs typeface="Times New Roman" pitchFamily="18" charset="0"/>
              </a:rPr>
              <a:t>Srbije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kreće</a:t>
            </a:r>
            <a:r>
              <a:rPr lang="en-US" sz="2000" dirty="0">
                <a:latin typeface="Times New Roman" pitchFamily="18" charset="0"/>
                <a:cs typeface="Times New Roman" pitchFamily="18" charset="0"/>
              </a:rPr>
              <a:t> mala </a:t>
            </a:r>
            <a:r>
              <a:rPr lang="en-US" sz="2000" dirty="0" err="1">
                <a:latin typeface="Times New Roman" pitchFamily="18" charset="0"/>
                <a:cs typeface="Times New Roman" pitchFamily="18" charset="0"/>
              </a:rPr>
              <a:t>Simonida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praćena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mnogim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dvoranima</a:t>
            </a:r>
            <a:r>
              <a:rPr lang="en-US" sz="2000" dirty="0">
                <a:latin typeface="Times New Roman" pitchFamily="18" charset="0"/>
                <a:cs typeface="Times New Roman" pitchFamily="18" charset="0"/>
              </a:rPr>
              <a:t>, a s </a:t>
            </a:r>
            <a:r>
              <a:rPr lang="en-US" sz="2000" dirty="0" err="1">
                <a:latin typeface="Times New Roman" pitchFamily="18" charset="0"/>
                <a:cs typeface="Times New Roman" pitchFamily="18" charset="0"/>
              </a:rPr>
              <a:t>njom</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bila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majka</a:t>
            </a:r>
            <a:r>
              <a:rPr lang="en-US" sz="2000" dirty="0">
                <a:latin typeface="Times New Roman" pitchFamily="18" charset="0"/>
                <a:cs typeface="Times New Roman" pitchFamily="18" charset="0"/>
              </a:rPr>
              <a:t> Irina. Po </a:t>
            </a:r>
            <a:r>
              <a:rPr lang="en-US" sz="2000" dirty="0" err="1">
                <a:latin typeface="Times New Roman" pitchFamily="18" charset="0"/>
                <a:cs typeface="Times New Roman" pitchFamily="18" charset="0"/>
              </a:rPr>
              <a:t>utvrđenom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dogovoru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nasred</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Vardara</a:t>
            </a:r>
            <a:r>
              <a:rPr lang="en-US" sz="2000" dirty="0">
                <a:latin typeface="Times New Roman" pitchFamily="18" charset="0"/>
                <a:cs typeface="Times New Roman" pitchFamily="18" charset="0"/>
              </a:rPr>
              <a:t>, car je </a:t>
            </a:r>
            <a:r>
              <a:rPr lang="en-US" sz="2000" dirty="0" err="1">
                <a:latin typeface="Times New Roman" pitchFamily="18" charset="0"/>
                <a:cs typeface="Times New Roman" pitchFamily="18" charset="0"/>
              </a:rPr>
              <a:t>predao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Milutinu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kćer</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Simonidu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taoce</a:t>
            </a:r>
            <a:r>
              <a:rPr lang="en-US" sz="2000" dirty="0">
                <a:latin typeface="Times New Roman" pitchFamily="18" charset="0"/>
                <a:cs typeface="Times New Roman" pitchFamily="18" charset="0"/>
              </a:rPr>
              <a:t>, a </a:t>
            </a:r>
            <a:r>
              <a:rPr lang="en-US" sz="2000" dirty="0" err="1">
                <a:latin typeface="Times New Roman" pitchFamily="18" charset="0"/>
                <a:cs typeface="Times New Roman" pitchFamily="18" charset="0"/>
              </a:rPr>
              <a:t>srpski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kralj</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njemu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bivšu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ženu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Anu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kćer</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bugarskog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cara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Terterija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ugovorene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taoce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prebega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Kotanicu</a:t>
            </a:r>
            <a:r>
              <a:rPr lang="en-US" sz="2000" dirty="0">
                <a:latin typeface="Times New Roman" pitchFamily="18" charset="0"/>
                <a:cs typeface="Times New Roman" pitchFamily="18" charset="0"/>
              </a:rPr>
              <a:t>.</a:t>
            </a:r>
            <a:endParaRPr lang="sr-Latn-RS" sz="2000" dirty="0">
              <a:latin typeface="Times New Roman" pitchFamily="18" charset="0"/>
              <a:cs typeface="Times New Roman" pitchFamily="18" charset="0"/>
            </a:endParaRPr>
          </a:p>
          <a:p>
            <a:pPr algn="just"/>
            <a:endParaRPr lang="en-US" sz="2000" dirty="0">
              <a:latin typeface="Times New Roman" pitchFamily="18" charset="0"/>
              <a:cs typeface="Times New Roman" pitchFamily="18" charset="0"/>
            </a:endParaRPr>
          </a:p>
          <a:p>
            <a:pPr algn="just"/>
            <a:r>
              <a:rPr lang="en-US" sz="2000" dirty="0" err="1">
                <a:latin typeface="Times New Roman" pitchFamily="18" charset="0"/>
                <a:cs typeface="Times New Roman" pitchFamily="18" charset="0"/>
              </a:rPr>
              <a:t>Milutin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nije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dočekao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Simonidu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suprugu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već</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gospodaricu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Skočio</a:t>
            </a:r>
            <a:r>
              <a:rPr lang="en-US" sz="2000" dirty="0">
                <a:latin typeface="Times New Roman" pitchFamily="18" charset="0"/>
                <a:cs typeface="Times New Roman" pitchFamily="18" charset="0"/>
              </a:rPr>
              <a:t> je s </a:t>
            </a:r>
            <a:r>
              <a:rPr lang="en-US" sz="2000" dirty="0" err="1">
                <a:latin typeface="Times New Roman" pitchFamily="18" charset="0"/>
                <a:cs typeface="Times New Roman" pitchFamily="18" charset="0"/>
              </a:rPr>
              <a:t>konja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dok</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prilazila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poklonio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joj</a:t>
            </a:r>
            <a:r>
              <a:rPr lang="en-US" sz="2000" dirty="0">
                <a:latin typeface="Times New Roman" pitchFamily="18" charset="0"/>
                <a:cs typeface="Times New Roman" pitchFamily="18" charset="0"/>
              </a:rPr>
              <a:t> se. </a:t>
            </a:r>
            <a:r>
              <a:rPr lang="en-US" sz="2000" dirty="0" err="1">
                <a:latin typeface="Times New Roman" pitchFamily="18" charset="0"/>
                <a:cs typeface="Times New Roman" pitchFamily="18" charset="0"/>
              </a:rPr>
              <a:t>Potom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svatovi</a:t>
            </a:r>
            <a:r>
              <a:rPr lang="en-US" sz="2000" dirty="0">
                <a:latin typeface="Times New Roman" pitchFamily="18" charset="0"/>
                <a:cs typeface="Times New Roman" pitchFamily="18" charset="0"/>
              </a:rPr>
              <a:t> s </a:t>
            </a:r>
            <a:r>
              <a:rPr lang="en-US" sz="2000" dirty="0" err="1">
                <a:latin typeface="Times New Roman" pitchFamily="18" charset="0"/>
                <a:cs typeface="Times New Roman" pitchFamily="18" charset="0"/>
              </a:rPr>
              <a:t>mladom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nevestom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krenuli</a:t>
            </a:r>
            <a:r>
              <a:rPr lang="en-US" sz="2000" dirty="0">
                <a:latin typeface="Times New Roman" pitchFamily="18" charset="0"/>
                <a:cs typeface="Times New Roman" pitchFamily="18" charset="0"/>
              </a:rPr>
              <a:t> put </a:t>
            </a:r>
            <a:r>
              <a:rPr lang="en-US" sz="2000" dirty="0" err="1">
                <a:latin typeface="Times New Roman" pitchFamily="18" charset="0"/>
                <a:cs typeface="Times New Roman" pitchFamily="18" charset="0"/>
              </a:rPr>
              <a:t>Skoplja</a:t>
            </a:r>
            <a:r>
              <a:rPr lang="en-US" sz="2000" dirty="0">
                <a:latin typeface="Times New Roman" pitchFamily="18" charset="0"/>
                <a:cs typeface="Times New Roman" pitchFamily="18" charset="0"/>
              </a:rPr>
              <a:t>.</a:t>
            </a:r>
          </a:p>
          <a:p>
            <a:pPr algn="just"/>
            <a:endParaRPr lang="sr-Latn-RS" sz="2000" dirty="0">
              <a:latin typeface="Times New Roman" pitchFamily="18" charset="0"/>
              <a:cs typeface="Times New Roman" pitchFamily="18" charset="0"/>
            </a:endParaRPr>
          </a:p>
          <a:p>
            <a:pPr algn="just"/>
            <a:r>
              <a:rPr lang="en-US" sz="2000" dirty="0" err="1">
                <a:latin typeface="Times New Roman" pitchFamily="18" charset="0"/>
                <a:cs typeface="Times New Roman" pitchFamily="18" charset="0"/>
              </a:rPr>
              <a:t>Brak</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između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Milutina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Simonide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sklopljen</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odmah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posle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Uskrsa</a:t>
            </a:r>
            <a:r>
              <a:rPr lang="en-US" sz="2000" dirty="0">
                <a:latin typeface="Times New Roman" pitchFamily="18" charset="0"/>
                <a:cs typeface="Times New Roman" pitchFamily="18" charset="0"/>
              </a:rPr>
              <a:t> 1299. godine u </a:t>
            </a:r>
            <a:r>
              <a:rPr lang="en-US" sz="2000" dirty="0" err="1">
                <a:latin typeface="Times New Roman" pitchFamily="18" charset="0"/>
                <a:cs typeface="Times New Roman" pitchFamily="18" charset="0"/>
              </a:rPr>
              <a:t>Skoplju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Milutinovoj</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prestonici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Venčanje</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obavio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ohridski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arhiepiskop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Makarije</a:t>
            </a:r>
            <a:r>
              <a:rPr lang="en-US" sz="2000" dirty="0">
                <a:latin typeface="Times New Roman" pitchFamily="18" charset="0"/>
                <a:cs typeface="Times New Roman" pitchFamily="18" charset="0"/>
              </a:rPr>
              <a:t>.</a:t>
            </a:r>
          </a:p>
        </p:txBody>
      </p:sp>
      <p:sp>
        <p:nvSpPr>
          <p:cNvPr id="5" name="TextBox 4"/>
          <p:cNvSpPr txBox="1"/>
          <p:nvPr/>
        </p:nvSpPr>
        <p:spPr>
          <a:xfrm>
            <a:off x="7924800" y="4800600"/>
            <a:ext cx="1371600" cy="1015663"/>
          </a:xfrm>
          <a:prstGeom prst="rect">
            <a:avLst/>
          </a:prstGeom>
          <a:noFill/>
        </p:spPr>
        <p:txBody>
          <a:bodyPr wrap="square" rtlCol="0">
            <a:spAutoFit/>
          </a:bodyPr>
          <a:lstStyle/>
          <a:p>
            <a:r>
              <a:rPr lang="sr-Latn-RS" sz="2000" b="1" dirty="0">
                <a:solidFill>
                  <a:srgbClr val="FBE06D"/>
                </a:solidFill>
                <a:latin typeface="Times New Roman" pitchFamily="18" charset="0"/>
                <a:cs typeface="Times New Roman" pitchFamily="18" charset="0"/>
              </a:rPr>
              <a:t>Kraljica </a:t>
            </a:r>
          </a:p>
          <a:p>
            <a:r>
              <a:rPr lang="sr-Latn-RS" sz="2000" b="1" dirty="0">
                <a:solidFill>
                  <a:srgbClr val="FBE06D"/>
                </a:solidFill>
                <a:latin typeface="Times New Roman" pitchFamily="18" charset="0"/>
                <a:cs typeface="Times New Roman" pitchFamily="18" charset="0"/>
              </a:rPr>
              <a:t>Simonida, </a:t>
            </a:r>
          </a:p>
          <a:p>
            <a:r>
              <a:rPr lang="sr-Latn-RS" sz="2000" b="1" dirty="0">
                <a:solidFill>
                  <a:srgbClr val="FBE06D"/>
                </a:solidFill>
                <a:latin typeface="Times New Roman" pitchFamily="18" charset="0"/>
                <a:cs typeface="Times New Roman" pitchFamily="18" charset="0"/>
              </a:rPr>
              <a:t>Gračanica</a:t>
            </a:r>
            <a:endParaRPr lang="en-US" sz="2000" b="1" dirty="0">
              <a:solidFill>
                <a:srgbClr val="FBE06D"/>
              </a:solidFill>
              <a:latin typeface="Times New Roman" pitchFamily="18" charset="0"/>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5715000" y="1524000"/>
            <a:ext cx="3200400" cy="5016758"/>
          </a:xfrm>
          <a:prstGeom prst="rect">
            <a:avLst/>
          </a:prstGeom>
          <a:noFill/>
        </p:spPr>
        <p:txBody>
          <a:bodyPr wrap="square" rtlCol="0">
            <a:spAutoFit/>
          </a:bodyPr>
          <a:lstStyle/>
          <a:p>
            <a:pPr algn="just"/>
            <a:endParaRPr lang="en-US" sz="2000" b="1" dirty="0">
              <a:solidFill>
                <a:srgbClr val="FBE06D"/>
              </a:solidFill>
              <a:latin typeface="Times New Roman" pitchFamily="18" charset="0"/>
              <a:cs typeface="Times New Roman" pitchFamily="18" charset="0"/>
            </a:endParaRPr>
          </a:p>
          <a:p>
            <a:pPr algn="just"/>
            <a:r>
              <a:rPr lang="en-US" sz="2000" b="1" dirty="0">
                <a:solidFill>
                  <a:srgbClr val="FBE06D"/>
                </a:solidFill>
                <a:latin typeface="Times New Roman" pitchFamily="18" charset="0"/>
                <a:cs typeface="Times New Roman" pitchFamily="18" charset="0"/>
              </a:rPr>
              <a:t>S</a:t>
            </a:r>
            <a:r>
              <a:rPr lang="sr-Latn-RS" sz="2000" b="1" dirty="0">
                <a:solidFill>
                  <a:srgbClr val="FBE06D"/>
                </a:solidFill>
                <a:latin typeface="Times New Roman" pitchFamily="18" charset="0"/>
                <a:cs typeface="Times New Roman" pitchFamily="18" charset="0"/>
              </a:rPr>
              <a:t>imonidina</a:t>
            </a:r>
            <a:r>
              <a:rPr lang="en-US" sz="2000" b="1" dirty="0">
                <a:solidFill>
                  <a:srgbClr val="FBE06D"/>
                </a:solidFill>
                <a:latin typeface="Times New Roman" pitchFamily="18" charset="0"/>
                <a:cs typeface="Times New Roman" pitchFamily="18" charset="0"/>
              </a:rPr>
              <a:t> </a:t>
            </a:r>
            <a:r>
              <a:rPr lang="en-US" sz="2000" b="1" dirty="0" err="1">
                <a:solidFill>
                  <a:srgbClr val="FBE06D"/>
                </a:solidFill>
                <a:latin typeface="Times New Roman" pitchFamily="18" charset="0"/>
                <a:cs typeface="Times New Roman" pitchFamily="18" charset="0"/>
              </a:rPr>
              <a:t>majka</a:t>
            </a:r>
            <a:r>
              <a:rPr lang="en-US" sz="2000" b="1" dirty="0">
                <a:solidFill>
                  <a:srgbClr val="FBE06D"/>
                </a:solidFill>
                <a:latin typeface="Times New Roman" pitchFamily="18" charset="0"/>
                <a:cs typeface="Times New Roman" pitchFamily="18" charset="0"/>
              </a:rPr>
              <a:t> Irina je </a:t>
            </a:r>
            <a:r>
              <a:rPr lang="en-US" sz="2000" b="1" dirty="0" err="1">
                <a:solidFill>
                  <a:srgbClr val="FBE06D"/>
                </a:solidFill>
                <a:latin typeface="Times New Roman" pitchFamily="18" charset="0"/>
                <a:cs typeface="Times New Roman" pitchFamily="18" charset="0"/>
              </a:rPr>
              <a:t>jednom</a:t>
            </a:r>
            <a:r>
              <a:rPr lang="en-US" sz="2000" b="1" dirty="0">
                <a:solidFill>
                  <a:srgbClr val="FBE06D"/>
                </a:solidFill>
                <a:latin typeface="Times New Roman" pitchFamily="18" charset="0"/>
                <a:cs typeface="Times New Roman" pitchFamily="18" charset="0"/>
              </a:rPr>
              <a:t> </a:t>
            </a:r>
            <a:r>
              <a:rPr lang="en-US" sz="2000" b="1" dirty="0" err="1">
                <a:solidFill>
                  <a:srgbClr val="FBE06D"/>
                </a:solidFill>
                <a:latin typeface="Times New Roman" pitchFamily="18" charset="0"/>
                <a:cs typeface="Times New Roman" pitchFamily="18" charset="0"/>
              </a:rPr>
              <a:t>prilikom</a:t>
            </a:r>
            <a:r>
              <a:rPr lang="en-US" sz="2000" b="1" dirty="0">
                <a:solidFill>
                  <a:srgbClr val="FBE06D"/>
                </a:solidFill>
                <a:latin typeface="Times New Roman" pitchFamily="18" charset="0"/>
                <a:cs typeface="Times New Roman" pitchFamily="18" charset="0"/>
              </a:rPr>
              <a:t> </a:t>
            </a:r>
            <a:r>
              <a:rPr lang="en-US" sz="2000" b="1" dirty="0" err="1">
                <a:solidFill>
                  <a:srgbClr val="FBE06D"/>
                </a:solidFill>
                <a:latin typeface="Times New Roman" pitchFamily="18" charset="0"/>
                <a:cs typeface="Times New Roman" pitchFamily="18" charset="0"/>
              </a:rPr>
              <a:t>poklonila</a:t>
            </a:r>
            <a:r>
              <a:rPr lang="en-US" sz="2000" b="1" dirty="0">
                <a:solidFill>
                  <a:srgbClr val="FBE06D"/>
                </a:solidFill>
                <a:latin typeface="Times New Roman" pitchFamily="18" charset="0"/>
                <a:cs typeface="Times New Roman" pitchFamily="18" charset="0"/>
              </a:rPr>
              <a:t> </a:t>
            </a:r>
            <a:r>
              <a:rPr lang="en-US" sz="2000" b="1" dirty="0" err="1">
                <a:solidFill>
                  <a:srgbClr val="FBE06D"/>
                </a:solidFill>
                <a:latin typeface="Times New Roman" pitchFamily="18" charset="0"/>
                <a:cs typeface="Times New Roman" pitchFamily="18" charset="0"/>
              </a:rPr>
              <a:t>Milutinu</a:t>
            </a:r>
            <a:r>
              <a:rPr lang="en-US" sz="2000" b="1" dirty="0">
                <a:solidFill>
                  <a:srgbClr val="FBE06D"/>
                </a:solidFill>
                <a:latin typeface="Times New Roman" pitchFamily="18" charset="0"/>
                <a:cs typeface="Times New Roman" pitchFamily="18" charset="0"/>
              </a:rPr>
              <a:t> </a:t>
            </a:r>
            <a:r>
              <a:rPr lang="en-US" sz="2000" b="1" dirty="0" err="1">
                <a:solidFill>
                  <a:srgbClr val="FBE06D"/>
                </a:solidFill>
                <a:latin typeface="Times New Roman" pitchFamily="18" charset="0"/>
                <a:cs typeface="Times New Roman" pitchFamily="18" charset="0"/>
              </a:rPr>
              <a:t>krunu</a:t>
            </a:r>
            <a:r>
              <a:rPr lang="en-US" sz="2000" b="1" dirty="0">
                <a:solidFill>
                  <a:srgbClr val="FBE06D"/>
                </a:solidFill>
                <a:latin typeface="Times New Roman" pitchFamily="18" charset="0"/>
                <a:cs typeface="Times New Roman" pitchFamily="18" charset="0"/>
              </a:rPr>
              <a:t>, </a:t>
            </a:r>
            <a:r>
              <a:rPr lang="en-US" sz="2000" b="1" dirty="0" err="1">
                <a:solidFill>
                  <a:srgbClr val="FBE06D"/>
                </a:solidFill>
                <a:latin typeface="Times New Roman" pitchFamily="18" charset="0"/>
                <a:cs typeface="Times New Roman" pitchFamily="18" charset="0"/>
              </a:rPr>
              <a:t>iste</a:t>
            </a:r>
            <a:r>
              <a:rPr lang="en-US" sz="2000" b="1" dirty="0">
                <a:solidFill>
                  <a:srgbClr val="FBE06D"/>
                </a:solidFill>
                <a:latin typeface="Times New Roman" pitchFamily="18" charset="0"/>
                <a:cs typeface="Times New Roman" pitchFamily="18" charset="0"/>
              </a:rPr>
              <a:t> </a:t>
            </a:r>
            <a:r>
              <a:rPr lang="en-US" sz="2000" b="1" dirty="0" err="1">
                <a:solidFill>
                  <a:srgbClr val="FBE06D"/>
                </a:solidFill>
                <a:latin typeface="Times New Roman" pitchFamily="18" charset="0"/>
                <a:cs typeface="Times New Roman" pitchFamily="18" charset="0"/>
              </a:rPr>
              <a:t>težine</a:t>
            </a:r>
            <a:r>
              <a:rPr lang="en-US" sz="2000" b="1" dirty="0">
                <a:solidFill>
                  <a:srgbClr val="FBE06D"/>
                </a:solidFill>
                <a:latin typeface="Times New Roman" pitchFamily="18" charset="0"/>
                <a:cs typeface="Times New Roman" pitchFamily="18" charset="0"/>
              </a:rPr>
              <a:t> </a:t>
            </a:r>
            <a:r>
              <a:rPr lang="en-US" sz="2000" b="1" dirty="0" err="1">
                <a:solidFill>
                  <a:srgbClr val="FBE06D"/>
                </a:solidFill>
                <a:latin typeface="Times New Roman" pitchFamily="18" charset="0"/>
                <a:cs typeface="Times New Roman" pitchFamily="18" charset="0"/>
              </a:rPr>
              <a:t>i</a:t>
            </a:r>
            <a:r>
              <a:rPr lang="en-US" sz="2000" b="1" dirty="0">
                <a:solidFill>
                  <a:srgbClr val="FBE06D"/>
                </a:solidFill>
                <a:latin typeface="Times New Roman" pitchFamily="18" charset="0"/>
                <a:cs typeface="Times New Roman" pitchFamily="18" charset="0"/>
              </a:rPr>
              <a:t> </a:t>
            </a:r>
            <a:r>
              <a:rPr lang="en-US" sz="2000" b="1" dirty="0" err="1">
                <a:solidFill>
                  <a:srgbClr val="FBE06D"/>
                </a:solidFill>
                <a:latin typeface="Times New Roman" pitchFamily="18" charset="0"/>
                <a:cs typeface="Times New Roman" pitchFamily="18" charset="0"/>
              </a:rPr>
              <a:t>vrednosti</a:t>
            </a:r>
            <a:r>
              <a:rPr lang="en-US" sz="2000" b="1" dirty="0">
                <a:solidFill>
                  <a:srgbClr val="FBE06D"/>
                </a:solidFill>
                <a:latin typeface="Times New Roman" pitchFamily="18" charset="0"/>
                <a:cs typeface="Times New Roman" pitchFamily="18" charset="0"/>
              </a:rPr>
              <a:t> </a:t>
            </a:r>
            <a:r>
              <a:rPr lang="en-US" sz="2000" b="1" dirty="0" err="1">
                <a:solidFill>
                  <a:srgbClr val="FBE06D"/>
                </a:solidFill>
                <a:latin typeface="Times New Roman" pitchFamily="18" charset="0"/>
                <a:cs typeface="Times New Roman" pitchFamily="18" charset="0"/>
              </a:rPr>
              <a:t>kao</a:t>
            </a:r>
            <a:r>
              <a:rPr lang="en-US" sz="2000" b="1" dirty="0">
                <a:solidFill>
                  <a:srgbClr val="FBE06D"/>
                </a:solidFill>
                <a:latin typeface="Times New Roman" pitchFamily="18" charset="0"/>
                <a:cs typeface="Times New Roman" pitchFamily="18" charset="0"/>
              </a:rPr>
              <a:t> </a:t>
            </a:r>
            <a:r>
              <a:rPr lang="en-US" sz="2000" b="1" dirty="0" err="1">
                <a:solidFill>
                  <a:srgbClr val="FBE06D"/>
                </a:solidFill>
                <a:latin typeface="Times New Roman" pitchFamily="18" charset="0"/>
                <a:cs typeface="Times New Roman" pitchFamily="18" charset="0"/>
              </a:rPr>
              <a:t>kruna</a:t>
            </a:r>
            <a:r>
              <a:rPr lang="en-US" sz="2000" b="1" dirty="0">
                <a:solidFill>
                  <a:srgbClr val="FBE06D"/>
                </a:solidFill>
                <a:latin typeface="Times New Roman" pitchFamily="18" charset="0"/>
                <a:cs typeface="Times New Roman" pitchFamily="18" charset="0"/>
              </a:rPr>
              <a:t> </a:t>
            </a:r>
            <a:r>
              <a:rPr lang="en-US" sz="2000" b="1" dirty="0" err="1">
                <a:solidFill>
                  <a:srgbClr val="FBE06D"/>
                </a:solidFill>
                <a:latin typeface="Times New Roman" pitchFamily="18" charset="0"/>
                <a:cs typeface="Times New Roman" pitchFamily="18" charset="0"/>
              </a:rPr>
              <a:t>koju</a:t>
            </a:r>
            <a:r>
              <a:rPr lang="en-US" sz="2000" b="1" dirty="0">
                <a:solidFill>
                  <a:srgbClr val="FBE06D"/>
                </a:solidFill>
                <a:latin typeface="Times New Roman" pitchFamily="18" charset="0"/>
                <a:cs typeface="Times New Roman" pitchFamily="18" charset="0"/>
              </a:rPr>
              <a:t> je </a:t>
            </a:r>
            <a:r>
              <a:rPr lang="en-US" sz="2000" b="1" dirty="0" err="1">
                <a:solidFill>
                  <a:srgbClr val="FBE06D"/>
                </a:solidFill>
                <a:latin typeface="Times New Roman" pitchFamily="18" charset="0"/>
                <a:cs typeface="Times New Roman" pitchFamily="18" charset="0"/>
              </a:rPr>
              <a:t>nosio</a:t>
            </a:r>
            <a:r>
              <a:rPr lang="en-US" sz="2000" b="1" dirty="0">
                <a:solidFill>
                  <a:srgbClr val="FBE06D"/>
                </a:solidFill>
                <a:latin typeface="Times New Roman" pitchFamily="18" charset="0"/>
                <a:cs typeface="Times New Roman" pitchFamily="18" charset="0"/>
              </a:rPr>
              <a:t> </a:t>
            </a:r>
            <a:r>
              <a:rPr lang="en-US" sz="2000" b="1" dirty="0" err="1">
                <a:solidFill>
                  <a:srgbClr val="FBE06D"/>
                </a:solidFill>
                <a:latin typeface="Times New Roman" pitchFamily="18" charset="0"/>
                <a:cs typeface="Times New Roman" pitchFamily="18" charset="0"/>
              </a:rPr>
              <a:t>Andronik</a:t>
            </a:r>
            <a:r>
              <a:rPr lang="en-US" sz="2000" b="1" dirty="0">
                <a:solidFill>
                  <a:srgbClr val="FBE06D"/>
                </a:solidFill>
                <a:latin typeface="Times New Roman" pitchFamily="18" charset="0"/>
                <a:cs typeface="Times New Roman" pitchFamily="18" charset="0"/>
              </a:rPr>
              <a:t> </a:t>
            </a:r>
            <a:r>
              <a:rPr lang="en-US" sz="2000" b="1" dirty="0" err="1">
                <a:solidFill>
                  <a:srgbClr val="FBE06D"/>
                </a:solidFill>
                <a:latin typeface="Times New Roman" pitchFamily="18" charset="0"/>
                <a:cs typeface="Times New Roman" pitchFamily="18" charset="0"/>
              </a:rPr>
              <a:t>Drugi</a:t>
            </a:r>
            <a:r>
              <a:rPr lang="en-US" sz="2000" b="1" dirty="0">
                <a:solidFill>
                  <a:srgbClr val="FBE06D"/>
                </a:solidFill>
                <a:latin typeface="Times New Roman" pitchFamily="18" charset="0"/>
                <a:cs typeface="Times New Roman" pitchFamily="18" charset="0"/>
              </a:rPr>
              <a:t>, </a:t>
            </a:r>
            <a:r>
              <a:rPr lang="en-US" sz="2000" b="1" dirty="0" err="1">
                <a:solidFill>
                  <a:srgbClr val="FBE06D"/>
                </a:solidFill>
                <a:latin typeface="Times New Roman" pitchFamily="18" charset="0"/>
                <a:cs typeface="Times New Roman" pitchFamily="18" charset="0"/>
              </a:rPr>
              <a:t>njen</a:t>
            </a:r>
            <a:r>
              <a:rPr lang="en-US" sz="2000" b="1" dirty="0">
                <a:solidFill>
                  <a:srgbClr val="FBE06D"/>
                </a:solidFill>
                <a:latin typeface="Times New Roman" pitchFamily="18" charset="0"/>
                <a:cs typeface="Times New Roman" pitchFamily="18" charset="0"/>
              </a:rPr>
              <a:t> </a:t>
            </a:r>
            <a:r>
              <a:rPr lang="en-US" sz="2000" b="1" dirty="0" err="1">
                <a:solidFill>
                  <a:srgbClr val="FBE06D"/>
                </a:solidFill>
                <a:latin typeface="Times New Roman" pitchFamily="18" charset="0"/>
                <a:cs typeface="Times New Roman" pitchFamily="18" charset="0"/>
              </a:rPr>
              <a:t>muž</a:t>
            </a:r>
            <a:r>
              <a:rPr lang="en-US" sz="2000" b="1" dirty="0">
                <a:solidFill>
                  <a:srgbClr val="FBE06D"/>
                </a:solidFill>
                <a:latin typeface="Times New Roman" pitchFamily="18" charset="0"/>
                <a:cs typeface="Times New Roman" pitchFamily="18" charset="0"/>
              </a:rPr>
              <a:t>. </a:t>
            </a:r>
            <a:endParaRPr lang="sr-Latn-RS" sz="2000" b="1" dirty="0">
              <a:solidFill>
                <a:srgbClr val="FBE06D"/>
              </a:solidFill>
              <a:latin typeface="Times New Roman" pitchFamily="18" charset="0"/>
              <a:cs typeface="Times New Roman" pitchFamily="18" charset="0"/>
            </a:endParaRPr>
          </a:p>
          <a:p>
            <a:pPr algn="just"/>
            <a:endParaRPr lang="sr-Latn-RS" sz="2000" b="1" dirty="0">
              <a:solidFill>
                <a:srgbClr val="FBE06D"/>
              </a:solidFill>
              <a:latin typeface="Times New Roman" pitchFamily="18" charset="0"/>
              <a:cs typeface="Times New Roman" pitchFamily="18" charset="0"/>
            </a:endParaRPr>
          </a:p>
          <a:p>
            <a:pPr algn="just"/>
            <a:r>
              <a:rPr lang="de-AT" sz="2000" b="1" dirty="0">
                <a:solidFill>
                  <a:srgbClr val="FBE06D"/>
                </a:solidFill>
                <a:latin typeface="Times New Roman" pitchFamily="18" charset="0"/>
                <a:cs typeface="Times New Roman" pitchFamily="18" charset="0"/>
              </a:rPr>
              <a:t>Poklon je Milutin prihvatio, ali tu krunu nikada nije stavio na glavu. Prvi put je poneo njegov unuk Dušan, kada je proglašen za „cara Srba i Grka“.</a:t>
            </a:r>
            <a:endParaRPr lang="en-US" sz="2000" b="1" dirty="0">
              <a:solidFill>
                <a:srgbClr val="FBE06D"/>
              </a:solidFill>
              <a:latin typeface="Times New Roman" pitchFamily="18" charset="0"/>
              <a:cs typeface="Times New Roman" pitchFamily="18" charset="0"/>
            </a:endParaRPr>
          </a:p>
          <a:p>
            <a:endParaRPr lang="en-US" sz="2000" b="1" dirty="0">
              <a:solidFill>
                <a:srgbClr val="FBE06D"/>
              </a:solidFill>
              <a:latin typeface="Times New Roman" pitchFamily="18" charset="0"/>
              <a:cs typeface="Times New Roman" pitchFamily="18" charset="0"/>
            </a:endParaRPr>
          </a:p>
        </p:txBody>
      </p:sp>
      <p:sp>
        <p:nvSpPr>
          <p:cNvPr id="6" name="TextBox 5"/>
          <p:cNvSpPr txBox="1"/>
          <p:nvPr/>
        </p:nvSpPr>
        <p:spPr>
          <a:xfrm>
            <a:off x="5791200" y="838200"/>
            <a:ext cx="2971800" cy="646331"/>
          </a:xfrm>
          <a:prstGeom prst="rect">
            <a:avLst/>
          </a:prstGeom>
          <a:noFill/>
        </p:spPr>
        <p:txBody>
          <a:bodyPr wrap="square" rtlCol="0">
            <a:spAutoFit/>
          </a:bodyPr>
          <a:lstStyle/>
          <a:p>
            <a:r>
              <a:rPr lang="en-US" b="1" dirty="0">
                <a:solidFill>
                  <a:srgbClr val="FBE06D"/>
                </a:solidFill>
                <a:latin typeface="Times New Roman" pitchFamily="18" charset="0"/>
                <a:cs typeface="Times New Roman" pitchFamily="18" charset="0"/>
              </a:rPr>
              <a:t>KRUNA UNUKU DUŠANU</a:t>
            </a:r>
            <a:endParaRPr lang="sr-Latn-RS" b="1" dirty="0">
              <a:solidFill>
                <a:srgbClr val="FBE06D"/>
              </a:solidFill>
              <a:latin typeface="Times New Roman" pitchFamily="18" charset="0"/>
              <a:cs typeface="Times New Roman" pitchFamily="18" charset="0"/>
            </a:endParaRPr>
          </a:p>
          <a:p>
            <a:endParaRPr lang="en-US" dirty="0"/>
          </a:p>
        </p:txBody>
      </p:sp>
      <p:pic>
        <p:nvPicPr>
          <p:cNvPr id="7" name="Picture 6" descr="Kruna-svetog-Stefana-najveca-svetinja-madjarskog-naroda-2-670x820.jpg"/>
          <p:cNvPicPr>
            <a:picLocks noChangeAspect="1"/>
          </p:cNvPicPr>
          <p:nvPr/>
        </p:nvPicPr>
        <p:blipFill>
          <a:blip r:embed="rId2"/>
          <a:stretch>
            <a:fillRect/>
          </a:stretch>
        </p:blipFill>
        <p:spPr>
          <a:xfrm>
            <a:off x="0" y="0"/>
            <a:ext cx="5603488" cy="68580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srcRect l="1724" t="2205" r="1724" b="2909"/>
          <a:stretch>
            <a:fillRect/>
          </a:stretch>
        </p:blipFill>
        <p:spPr bwMode="auto">
          <a:xfrm>
            <a:off x="4680631" y="-1"/>
            <a:ext cx="4463369" cy="6858001"/>
          </a:xfrm>
          <a:prstGeom prst="rect">
            <a:avLst/>
          </a:prstGeom>
          <a:noFill/>
          <a:ln w="9525">
            <a:solidFill>
              <a:schemeClr val="accent2">
                <a:lumMod val="50000"/>
              </a:schemeClr>
            </a:solidFill>
            <a:miter lim="800000"/>
            <a:headEnd/>
            <a:tailEnd/>
          </a:ln>
          <a:effectLst/>
        </p:spPr>
      </p:pic>
      <p:sp>
        <p:nvSpPr>
          <p:cNvPr id="4" name="TextBox 3"/>
          <p:cNvSpPr txBox="1"/>
          <p:nvPr/>
        </p:nvSpPr>
        <p:spPr>
          <a:xfrm>
            <a:off x="304800" y="457200"/>
            <a:ext cx="3733800" cy="1015663"/>
          </a:xfrm>
          <a:prstGeom prst="rect">
            <a:avLst/>
          </a:prstGeom>
          <a:noFill/>
        </p:spPr>
        <p:txBody>
          <a:bodyPr wrap="square" rtlCol="0">
            <a:spAutoFit/>
          </a:bodyPr>
          <a:lstStyle/>
          <a:p>
            <a:pPr algn="just"/>
            <a:endParaRPr lang="sr-Latn-RS" sz="2000" dirty="0">
              <a:latin typeface="Times New Roman" pitchFamily="18" charset="0"/>
              <a:cs typeface="Times New Roman" pitchFamily="18" charset="0"/>
            </a:endParaRPr>
          </a:p>
          <a:p>
            <a:pPr algn="just"/>
            <a:endParaRPr lang="en-US" sz="2000" dirty="0">
              <a:latin typeface="Times New Roman" pitchFamily="18" charset="0"/>
              <a:cs typeface="Times New Roman" pitchFamily="18" charset="0"/>
            </a:endParaRPr>
          </a:p>
          <a:p>
            <a:pPr algn="just"/>
            <a:endParaRPr lang="en-US" sz="2000" dirty="0">
              <a:latin typeface="Times New Roman" pitchFamily="18" charset="0"/>
              <a:cs typeface="Times New Roman" pitchFamily="18" charset="0"/>
            </a:endParaRPr>
          </a:p>
        </p:txBody>
      </p:sp>
      <p:sp>
        <p:nvSpPr>
          <p:cNvPr id="5" name="TextBox 4"/>
          <p:cNvSpPr txBox="1"/>
          <p:nvPr/>
        </p:nvSpPr>
        <p:spPr>
          <a:xfrm>
            <a:off x="152400" y="117693"/>
            <a:ext cx="4419600" cy="6740307"/>
          </a:xfrm>
          <a:prstGeom prst="rect">
            <a:avLst/>
          </a:prstGeom>
          <a:noFill/>
        </p:spPr>
        <p:txBody>
          <a:bodyPr wrap="square" rtlCol="0">
            <a:spAutoFit/>
          </a:bodyPr>
          <a:lstStyle/>
          <a:p>
            <a:pPr algn="just"/>
            <a:r>
              <a:rPr lang="sr-Latn-RS" dirty="0">
                <a:latin typeface="Times New Roman" pitchFamily="18" charset="0"/>
                <a:cs typeface="Times New Roman" pitchFamily="18" charset="0"/>
              </a:rPr>
              <a:t>Kralj Milutin je bio iskreni pravoslavac i, kao takav, najveći graditelj crkava i manastira. </a:t>
            </a:r>
            <a:r>
              <a:rPr lang="en-US" dirty="0">
                <a:latin typeface="Times New Roman" pitchFamily="18" charset="0"/>
                <a:cs typeface="Times New Roman" pitchFamily="18" charset="0"/>
              </a:rPr>
              <a:t>P</a:t>
            </a:r>
            <a:r>
              <a:rPr lang="sr-Latn-RS" dirty="0">
                <a:latin typeface="Times New Roman" pitchFamily="18" charset="0"/>
                <a:cs typeface="Times New Roman" pitchFamily="18" charset="0"/>
              </a:rPr>
              <a:t>ripisuje mu se gradnja četrdeset bogomolja. Pomenimo samo: Gračanicu, Banjsku, Kraljevu crkvu, odnosno crkvu Joakima i Ane u Studenici, crkvu Svetog Konstantina i Svetog Jovana Krstitelja u Skoplju, manastir Svetog Đorđa – Gorga kod Skoplja... Za Srbe, kroz prohujale vekove, najznačajniji manastir, Hilandar, Milutin je potpuno obnovio. Sadašnju crkvu, na temeljima stare (koju su sagradili, odnosno obnovili, Sveti Sava i Sveti Simeon), on je podigao.</a:t>
            </a:r>
          </a:p>
          <a:p>
            <a:pPr algn="just"/>
            <a:endParaRPr lang="sr-Latn-RS" dirty="0">
              <a:latin typeface="Times New Roman" pitchFamily="18" charset="0"/>
              <a:cs typeface="Times New Roman" pitchFamily="18" charset="0"/>
            </a:endParaRPr>
          </a:p>
          <a:p>
            <a:pPr algn="just"/>
            <a:r>
              <a:rPr lang="sr-Latn-RS" dirty="0">
                <a:latin typeface="Times New Roman" pitchFamily="18" charset="0"/>
                <a:cs typeface="Times New Roman" pitchFamily="18" charset="0"/>
              </a:rPr>
              <a:t>Kada je, dve i po godine posle smrti, Milutin je proglašen za sveca, kraljica Simonida je iz Carigrada (1324) poslala za Milutinov grob jedno kandilo od zlata i plaštanicu za pokrov na Milutinovom kovčegu, za spomen i pokoj duši. Ovaj postupak može ukazivati na činjenicu da Simonida nije otišla u Carigrad s mržnjom prema Srbiji i uspomeni na svog ljubomornog muža, već je, naprotiv, i dalje održavala veze s njom. </a:t>
            </a:r>
            <a:endParaRPr lang="en-US" dirty="0">
              <a:latin typeface="Times New Roman" pitchFamily="18" charset="0"/>
              <a:cs typeface="Times New Roman" pitchFamily="18" charset="0"/>
            </a:endParaRPr>
          </a:p>
        </p:txBody>
      </p:sp>
      <p:sp>
        <p:nvSpPr>
          <p:cNvPr id="7" name="TextBox 6"/>
          <p:cNvSpPr txBox="1"/>
          <p:nvPr/>
        </p:nvSpPr>
        <p:spPr>
          <a:xfrm>
            <a:off x="5410200" y="5867400"/>
            <a:ext cx="3200400" cy="707886"/>
          </a:xfrm>
          <a:prstGeom prst="rect">
            <a:avLst/>
          </a:prstGeom>
          <a:noFill/>
        </p:spPr>
        <p:txBody>
          <a:bodyPr wrap="square" rtlCol="0">
            <a:spAutoFit/>
          </a:bodyPr>
          <a:lstStyle/>
          <a:p>
            <a:r>
              <a:rPr lang="sr-Latn-RS" sz="2000" b="1" dirty="0">
                <a:solidFill>
                  <a:srgbClr val="FBE06D"/>
                </a:solidFill>
                <a:latin typeface="Times New Roman" pitchFamily="18" charset="0"/>
                <a:cs typeface="Times New Roman" pitchFamily="18" charset="0"/>
              </a:rPr>
              <a:t>Plaštanica kralja Milutina, </a:t>
            </a:r>
          </a:p>
          <a:p>
            <a:r>
              <a:rPr lang="sr-Latn-RS" sz="2000" b="1" dirty="0">
                <a:solidFill>
                  <a:srgbClr val="FBE06D"/>
                </a:solidFill>
                <a:latin typeface="Times New Roman" pitchFamily="18" charset="0"/>
                <a:cs typeface="Times New Roman" pitchFamily="18" charset="0"/>
              </a:rPr>
              <a:t>XIV vek</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a:srcRect l="4000" t="3087" r="12800" b="3086"/>
          <a:stretch>
            <a:fillRect/>
          </a:stretch>
        </p:blipFill>
        <p:spPr bwMode="auto">
          <a:xfrm>
            <a:off x="0" y="0"/>
            <a:ext cx="9144000" cy="6858000"/>
          </a:xfrm>
          <a:prstGeom prst="rect">
            <a:avLst/>
          </a:prstGeom>
          <a:noFill/>
          <a:ln w="9525">
            <a:noFill/>
            <a:miter lim="800000"/>
            <a:headEnd/>
            <a:tailEnd/>
          </a:ln>
          <a:effectLst/>
        </p:spPr>
      </p:pic>
      <p:sp>
        <p:nvSpPr>
          <p:cNvPr id="5" name="TextBox 4"/>
          <p:cNvSpPr txBox="1"/>
          <p:nvPr/>
        </p:nvSpPr>
        <p:spPr>
          <a:xfrm>
            <a:off x="0" y="6324600"/>
            <a:ext cx="7086600" cy="400110"/>
          </a:xfrm>
          <a:prstGeom prst="rect">
            <a:avLst/>
          </a:prstGeom>
          <a:noFill/>
        </p:spPr>
        <p:txBody>
          <a:bodyPr wrap="square" rtlCol="0">
            <a:spAutoFit/>
          </a:bodyPr>
          <a:lstStyle/>
          <a:p>
            <a:r>
              <a:rPr lang="sr-Latn-RS" sz="2000" b="1" dirty="0">
                <a:solidFill>
                  <a:schemeClr val="accent6">
                    <a:lumMod val="40000"/>
                    <a:lumOff val="60000"/>
                  </a:schemeClr>
                </a:solidFill>
                <a:latin typeface="Times New Roman" pitchFamily="18" charset="0"/>
                <a:cs typeface="Times New Roman" pitchFamily="18" charset="0"/>
              </a:rPr>
              <a:t>Manastir Gračanica, jedna od brojnih Milutinovih zadužbina</a:t>
            </a:r>
            <a:endParaRPr lang="en-US" sz="2000" b="1" dirty="0">
              <a:solidFill>
                <a:schemeClr val="accent6">
                  <a:lumMod val="40000"/>
                  <a:lumOff val="60000"/>
                </a:schemeClr>
              </a:solidFill>
              <a:latin typeface="Times New Roman" pitchFamily="18" charset="0"/>
              <a:cs typeface="Times New Roman"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FE22B6E-9AC0-EDDC-9FD8-3DB022FB4067}"/>
              </a:ext>
            </a:extLst>
          </p:cNvPr>
          <p:cNvSpPr>
            <a:spLocks noGrp="1"/>
          </p:cNvSpPr>
          <p:nvPr>
            <p:ph idx="1"/>
          </p:nvPr>
        </p:nvSpPr>
        <p:spPr>
          <a:xfrm>
            <a:off x="0" y="228600"/>
            <a:ext cx="9372600" cy="5897563"/>
          </a:xfrm>
        </p:spPr>
        <p:txBody>
          <a:bodyPr/>
          <a:lstStyle/>
          <a:p>
            <a:pPr marL="0" indent="0">
              <a:buNone/>
            </a:pPr>
            <a:endParaRPr lang="sr-Latn-RS" b="1" dirty="0"/>
          </a:p>
          <a:p>
            <a:pPr marL="0" indent="0">
              <a:buNone/>
            </a:pPr>
            <a:r>
              <a:rPr lang="sr-Latn-RS" sz="3500" b="1" dirty="0">
                <a:latin typeface="Times New Roman" panose="02020603050405020304" pitchFamily="18" charset="0"/>
                <a:cs typeface="Times New Roman" panose="02020603050405020304" pitchFamily="18" charset="0"/>
              </a:rPr>
              <a:t>Izvori:</a:t>
            </a:r>
          </a:p>
          <a:p>
            <a:pPr marL="0" indent="0">
              <a:buNone/>
            </a:pPr>
            <a:r>
              <a:rPr lang="sr-Latn-RS" sz="3500" b="1" dirty="0">
                <a:latin typeface="Times New Roman" panose="02020603050405020304" pitchFamily="18" charset="0"/>
                <a:cs typeface="Times New Roman" panose="02020603050405020304" pitchFamily="18" charset="0"/>
              </a:rPr>
              <a:t>	</a:t>
            </a:r>
            <a:r>
              <a:rPr lang="sr-Latn-RS" sz="3500" dirty="0">
                <a:latin typeface="Times New Roman" panose="02020603050405020304" pitchFamily="18" charset="0"/>
                <a:cs typeface="Times New Roman" panose="02020603050405020304" pitchFamily="18" charset="0"/>
              </a:rPr>
              <a:t>http://www.narodnimuzej.rs/srednji-vek/</a:t>
            </a:r>
          </a:p>
          <a:p>
            <a:pPr marL="0" indent="0">
              <a:buNone/>
            </a:pPr>
            <a:endParaRPr lang="sr-Latn-RS" sz="3500" dirty="0">
              <a:latin typeface="Times New Roman" panose="02020603050405020304" pitchFamily="18" charset="0"/>
              <a:cs typeface="Times New Roman" panose="02020603050405020304" pitchFamily="18" charset="0"/>
            </a:endParaRPr>
          </a:p>
          <a:p>
            <a:pPr marL="0" indent="0">
              <a:buNone/>
            </a:pPr>
            <a:endParaRPr lang="sr-Latn-RS" sz="3500" dirty="0">
              <a:latin typeface="Times New Roman" panose="02020603050405020304" pitchFamily="18" charset="0"/>
              <a:cs typeface="Times New Roman" panose="02020603050405020304" pitchFamily="18" charset="0"/>
            </a:endParaRPr>
          </a:p>
          <a:p>
            <a:pPr marL="0" indent="-457200">
              <a:buNone/>
            </a:pPr>
            <a:r>
              <a:rPr lang="sr-Latn-RS" sz="3500" b="1" dirty="0">
                <a:latin typeface="Times New Roman" panose="02020603050405020304" pitchFamily="18" charset="0"/>
                <a:cs typeface="Times New Roman" panose="02020603050405020304" pitchFamily="18" charset="0"/>
              </a:rPr>
              <a:t>Literatura:</a:t>
            </a:r>
          </a:p>
          <a:p>
            <a:pPr marL="0" indent="-457200">
              <a:buNone/>
            </a:pPr>
            <a:r>
              <a:rPr lang="sr-Latn-RS" sz="3500" dirty="0">
                <a:latin typeface="Times New Roman" panose="02020603050405020304" pitchFamily="18" charset="0"/>
                <a:cs typeface="Times New Roman" panose="02020603050405020304" pitchFamily="18" charset="0"/>
              </a:rPr>
              <a:t>	</a:t>
            </a:r>
            <a:r>
              <a:rPr lang="sr-Latn-RS" sz="3300" dirty="0">
                <a:latin typeface="Times New Roman" panose="02020603050405020304" pitchFamily="18" charset="0"/>
                <a:cs typeface="Times New Roman" panose="02020603050405020304" pitchFamily="18" charset="0"/>
              </a:rPr>
              <a:t>Simić 2010: Tomislav M. Simić </a:t>
            </a:r>
            <a:r>
              <a:rPr lang="sr-Latn-RS" sz="3300" dirty="0" err="1">
                <a:latin typeface="Times New Roman" panose="02020603050405020304" pitchFamily="18" charset="0"/>
                <a:cs typeface="Times New Roman" panose="02020603050405020304" pitchFamily="18" charset="0"/>
              </a:rPr>
              <a:t>Kalpački</a:t>
            </a:r>
            <a:r>
              <a:rPr lang="sr-Latn-RS" sz="3300" dirty="0">
                <a:latin typeface="Times New Roman" panose="02020603050405020304" pitchFamily="18" charset="0"/>
                <a:cs typeface="Times New Roman" panose="02020603050405020304" pitchFamily="18" charset="0"/>
              </a:rPr>
              <a:t>. 	</a:t>
            </a:r>
          </a:p>
          <a:p>
            <a:pPr marL="0" indent="-457200">
              <a:buNone/>
            </a:pPr>
            <a:r>
              <a:rPr lang="sr-Latn-RS" sz="3300" i="1" dirty="0">
                <a:latin typeface="Times New Roman" panose="02020603050405020304" pitchFamily="18" charset="0"/>
                <a:cs typeface="Times New Roman" panose="02020603050405020304" pitchFamily="18" charset="0"/>
              </a:rPr>
              <a:t>	Žene srpskih vladara</a:t>
            </a:r>
            <a:r>
              <a:rPr lang="sr-Latn-RS" sz="3300" dirty="0">
                <a:latin typeface="Times New Roman" panose="02020603050405020304" pitchFamily="18" charset="0"/>
                <a:cs typeface="Times New Roman" panose="02020603050405020304" pitchFamily="18" charset="0"/>
              </a:rPr>
              <a:t>. Beograd: Naša priča plus.</a:t>
            </a:r>
            <a:endParaRPr lang="de-AT" sz="3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48812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BB186B9-0334-5839-ECDF-6492725E25CE}"/>
              </a:ext>
            </a:extLst>
          </p:cNvPr>
          <p:cNvSpPr>
            <a:spLocks noGrp="1"/>
          </p:cNvSpPr>
          <p:nvPr>
            <p:ph idx="1"/>
          </p:nvPr>
        </p:nvSpPr>
        <p:spPr>
          <a:xfrm>
            <a:off x="762000" y="2590800"/>
            <a:ext cx="7924800" cy="3535363"/>
          </a:xfrm>
        </p:spPr>
        <p:txBody>
          <a:bodyPr>
            <a:normAutofit/>
          </a:bodyPr>
          <a:lstStyle/>
          <a:p>
            <a:pPr marL="0" indent="0">
              <a:buNone/>
            </a:pPr>
            <a:r>
              <a:rPr lang="sr-Latn-RS" sz="5000" dirty="0">
                <a:latin typeface="Times New Roman" panose="02020603050405020304" pitchFamily="18" charset="0"/>
                <a:cs typeface="Times New Roman" panose="02020603050405020304" pitchFamily="18" charset="0"/>
              </a:rPr>
              <a:t>	Zahvaljujem na pažnji!</a:t>
            </a:r>
            <a:endParaRPr lang="de-AT" sz="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5612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81000"/>
            <a:ext cx="3886200" cy="5324535"/>
          </a:xfrm>
          <a:prstGeom prst="rect">
            <a:avLst/>
          </a:prstGeom>
          <a:noFill/>
          <a:ln w="28575">
            <a:solidFill>
              <a:schemeClr val="accent2">
                <a:lumMod val="75000"/>
              </a:schemeClr>
            </a:solidFill>
          </a:ln>
        </p:spPr>
        <p:txBody>
          <a:bodyPr wrap="square" rtlCol="0">
            <a:spAutoFit/>
          </a:bodyPr>
          <a:lstStyle/>
          <a:p>
            <a:pPr algn="just"/>
            <a:endParaRPr lang="sr-Latn-RS" sz="2000" dirty="0">
              <a:latin typeface="Times New Roman" pitchFamily="18" charset="0"/>
              <a:cs typeface="Times New Roman" pitchFamily="18" charset="0"/>
            </a:endParaRPr>
          </a:p>
          <a:p>
            <a:pPr algn="just"/>
            <a:r>
              <a:rPr lang="en-US" sz="2000" dirty="0" err="1">
                <a:latin typeface="Times New Roman" pitchFamily="18" charset="0"/>
                <a:cs typeface="Times New Roman" pitchFamily="18" charset="0"/>
              </a:rPr>
              <a:t>Poglavar</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Srpske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pravoslavne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crkve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arhiepiskop</a:t>
            </a:r>
            <a:r>
              <a:rPr lang="en-US" sz="2000" dirty="0">
                <a:latin typeface="Times New Roman" pitchFamily="18" charset="0"/>
                <a:cs typeface="Times New Roman" pitchFamily="18" charset="0"/>
              </a:rPr>
              <a:t> Sava, bio je </a:t>
            </a:r>
            <a:r>
              <a:rPr lang="en-US" sz="2000" dirty="0" err="1">
                <a:latin typeface="Times New Roman" pitchFamily="18" charset="0"/>
                <a:cs typeface="Times New Roman" pitchFamily="18" charset="0"/>
              </a:rPr>
              <a:t>protivnik</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nasilnih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zbacivanja</a:t>
            </a:r>
            <a:r>
              <a:rPr lang="en-US" sz="2000" dirty="0">
                <a:latin typeface="Times New Roman" pitchFamily="18" charset="0"/>
                <a:cs typeface="Times New Roman" pitchFamily="18" charset="0"/>
              </a:rPr>
              <a:t> s </a:t>
            </a:r>
            <a:r>
              <a:rPr lang="en-US" sz="2000" dirty="0" err="1">
                <a:latin typeface="Times New Roman" pitchFamily="18" charset="0"/>
                <a:cs typeface="Times New Roman" pitchFamily="18" charset="0"/>
              </a:rPr>
              <a:t>vlasti</a:t>
            </a:r>
            <a:r>
              <a:rPr lang="en-US" sz="2000" dirty="0">
                <a:latin typeface="Times New Roman" pitchFamily="18" charset="0"/>
                <a:cs typeface="Times New Roman" pitchFamily="18" charset="0"/>
              </a:rPr>
              <a:t>. To je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bio </a:t>
            </a:r>
            <a:r>
              <a:rPr lang="en-US" sz="2000" dirty="0" err="1">
                <a:latin typeface="Times New Roman" pitchFamily="18" charset="0"/>
                <a:cs typeface="Times New Roman" pitchFamily="18" charset="0"/>
              </a:rPr>
              <a:t>razlog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da</a:t>
            </a:r>
            <a:r>
              <a:rPr lang="en-US" sz="2000" dirty="0">
                <a:latin typeface="Times New Roman" pitchFamily="18" charset="0"/>
                <a:cs typeface="Times New Roman" pitchFamily="18" charset="0"/>
              </a:rPr>
              <a:t> se, </a:t>
            </a:r>
            <a:r>
              <a:rPr lang="en-US" sz="2000" dirty="0" err="1">
                <a:latin typeface="Times New Roman" pitchFamily="18" charset="0"/>
                <a:cs typeface="Times New Roman" pitchFamily="18" charset="0"/>
              </a:rPr>
              <a:t>ljut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Vladislava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drugi</a:t>
            </a:r>
            <a:r>
              <a:rPr lang="en-US" sz="2000" dirty="0">
                <a:latin typeface="Times New Roman" pitchFamily="18" charset="0"/>
                <a:cs typeface="Times New Roman" pitchFamily="18" charset="0"/>
              </a:rPr>
              <a:t> put </a:t>
            </a:r>
            <a:r>
              <a:rPr lang="en-US" sz="2000" dirty="0" err="1">
                <a:latin typeface="Times New Roman" pitchFamily="18" charset="0"/>
                <a:cs typeface="Times New Roman" pitchFamily="18" charset="0"/>
              </a:rPr>
              <a:t>odluči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odlazak</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Svetu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zemlju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Napušta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Rašku</a:t>
            </a:r>
            <a:r>
              <a:rPr lang="en-US" sz="2000" dirty="0">
                <a:latin typeface="Times New Roman" pitchFamily="18" charset="0"/>
                <a:cs typeface="Times New Roman" pitchFamily="18" charset="0"/>
              </a:rPr>
              <a:t>, a </a:t>
            </a:r>
            <a:r>
              <a:rPr lang="en-US" sz="2000" dirty="0" err="1">
                <a:latin typeface="Times New Roman" pitchFamily="18" charset="0"/>
                <a:cs typeface="Times New Roman" pitchFamily="18" charset="0"/>
              </a:rPr>
              <a:t>arhiepiskopski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tron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će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prepustiti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igumanu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manastira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Žiče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svom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učeniku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Arseniju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Prvom</a:t>
            </a:r>
            <a:r>
              <a:rPr lang="en-US" sz="2000" dirty="0">
                <a:latin typeface="Times New Roman" pitchFamily="18" charset="0"/>
                <a:cs typeface="Times New Roman" pitchFamily="18" charset="0"/>
              </a:rPr>
              <a:t>. To je bio </a:t>
            </a:r>
            <a:r>
              <a:rPr lang="en-US" sz="2000" dirty="0" err="1">
                <a:latin typeface="Times New Roman" pitchFamily="18" charset="0"/>
                <a:cs typeface="Times New Roman" pitchFamily="18" charset="0"/>
              </a:rPr>
              <a:t>težak</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udarac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srpskog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suverena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vreme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za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iskreno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kajanje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Svaku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reč</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svoga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strica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Vladislav</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ispoštovao</a:t>
            </a:r>
            <a:r>
              <a:rPr lang="en-US" sz="2000" dirty="0">
                <a:latin typeface="Times New Roman" pitchFamily="18" charset="0"/>
                <a:cs typeface="Times New Roman" pitchFamily="18" charset="0"/>
              </a:rPr>
              <a:t>. U </a:t>
            </a:r>
            <a:r>
              <a:rPr lang="en-US" sz="2000" dirty="0" err="1">
                <a:latin typeface="Times New Roman" pitchFamily="18" charset="0"/>
                <a:cs typeface="Times New Roman" pitchFamily="18" charset="0"/>
              </a:rPr>
              <a:t>odsustvu</a:t>
            </a:r>
            <a:r>
              <a:rPr lang="en-US" sz="2000" dirty="0">
                <a:latin typeface="Times New Roman" pitchFamily="18" charset="0"/>
                <a:cs typeface="Times New Roman" pitchFamily="18" charset="0"/>
              </a:rPr>
              <a:t> Save, </a:t>
            </a:r>
            <a:r>
              <a:rPr lang="en-US" sz="2000" dirty="0" err="1">
                <a:latin typeface="Times New Roman" pitchFamily="18" charset="0"/>
                <a:cs typeface="Times New Roman" pitchFamily="18" charset="0"/>
              </a:rPr>
              <a:t>kralja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Vladislava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kraljicu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Beloslavu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krunisao</a:t>
            </a:r>
            <a:r>
              <a:rPr lang="en-US" sz="2000" dirty="0">
                <a:latin typeface="Times New Roman" pitchFamily="18" charset="0"/>
                <a:cs typeface="Times New Roman" pitchFamily="18" charset="0"/>
              </a:rPr>
              <a:t> je </a:t>
            </a:r>
            <a:r>
              <a:rPr lang="en-US" sz="2000" dirty="0" err="1">
                <a:latin typeface="Times New Roman" pitchFamily="18" charset="0"/>
                <a:cs typeface="Times New Roman" pitchFamily="18" charset="0"/>
              </a:rPr>
              <a:t>novi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srpski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arhiepiskop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Arsenije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Prvi</a:t>
            </a:r>
            <a:r>
              <a:rPr lang="en-US" sz="2000" dirty="0">
                <a:latin typeface="Times New Roman" pitchFamily="18" charset="0"/>
                <a:cs typeface="Times New Roman" pitchFamily="18" charset="0"/>
              </a:rPr>
              <a:t>.</a:t>
            </a:r>
          </a:p>
          <a:p>
            <a:pPr algn="just"/>
            <a:endParaRPr lang="sr-Latn-RS" sz="2000" dirty="0">
              <a:latin typeface="Times New Roman" pitchFamily="18" charset="0"/>
              <a:cs typeface="Times New Roman" pitchFamily="18" charset="0"/>
            </a:endParaRPr>
          </a:p>
        </p:txBody>
      </p:sp>
      <p:pic>
        <p:nvPicPr>
          <p:cNvPr id="3" name="Picture 2"/>
          <p:cNvPicPr>
            <a:picLocks noChangeAspect="1" noChangeArrowheads="1"/>
          </p:cNvPicPr>
          <p:nvPr/>
        </p:nvPicPr>
        <p:blipFill>
          <a:blip r:embed="rId2"/>
          <a:srcRect/>
          <a:stretch>
            <a:fillRect/>
          </a:stretch>
        </p:blipFill>
        <p:spPr bwMode="auto">
          <a:xfrm>
            <a:off x="4600574" y="0"/>
            <a:ext cx="4543426" cy="6870547"/>
          </a:xfrm>
          <a:prstGeom prst="rect">
            <a:avLst/>
          </a:prstGeom>
          <a:noFill/>
          <a:ln w="9525">
            <a:noFill/>
            <a:miter lim="800000"/>
            <a:headEnd/>
            <a:tailEnd/>
          </a:ln>
          <a:effectLst/>
        </p:spPr>
      </p:pic>
      <p:sp>
        <p:nvSpPr>
          <p:cNvPr id="5" name="TextBox 4"/>
          <p:cNvSpPr txBox="1"/>
          <p:nvPr/>
        </p:nvSpPr>
        <p:spPr>
          <a:xfrm>
            <a:off x="1600200" y="6324600"/>
            <a:ext cx="2667000" cy="369332"/>
          </a:xfrm>
          <a:prstGeom prst="rect">
            <a:avLst/>
          </a:prstGeom>
          <a:noFill/>
          <a:ln w="28575">
            <a:solidFill>
              <a:schemeClr val="accent2">
                <a:lumMod val="75000"/>
              </a:schemeClr>
            </a:solidFill>
          </a:ln>
        </p:spPr>
        <p:txBody>
          <a:bodyPr wrap="square" rtlCol="0">
            <a:spAutoFit/>
          </a:bodyPr>
          <a:lstStyle/>
          <a:p>
            <a:r>
              <a:rPr lang="sr-Latn-RS" b="1" dirty="0">
                <a:latin typeface="Times New Roman" pitchFamily="18" charset="0"/>
                <a:cs typeface="Times New Roman" pitchFamily="18" charset="0"/>
              </a:rPr>
              <a:t>Kralj Vladislav, Mileševa</a:t>
            </a:r>
            <a:endParaRPr lang="en-US" b="1" dirty="0">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28600" y="2438400"/>
            <a:ext cx="4953000" cy="2667000"/>
          </a:xfrm>
          <a:prstGeom prst="rect">
            <a:avLst/>
          </a:prstGeom>
          <a:noFill/>
          <a:ln w="9525">
            <a:noFill/>
            <a:miter lim="800000"/>
            <a:headEnd/>
            <a:tailEnd/>
          </a:ln>
          <a:effectLst/>
        </p:spPr>
      </p:pic>
      <p:sp>
        <p:nvSpPr>
          <p:cNvPr id="5" name="TextBox 4"/>
          <p:cNvSpPr txBox="1"/>
          <p:nvPr/>
        </p:nvSpPr>
        <p:spPr>
          <a:xfrm>
            <a:off x="5410200" y="4419600"/>
            <a:ext cx="2819400" cy="646331"/>
          </a:xfrm>
          <a:prstGeom prst="rect">
            <a:avLst/>
          </a:prstGeom>
          <a:noFill/>
          <a:ln w="38100">
            <a:solidFill>
              <a:srgbClr val="E0B606"/>
            </a:solidFill>
          </a:ln>
        </p:spPr>
        <p:txBody>
          <a:bodyPr wrap="square" rtlCol="0">
            <a:spAutoFit/>
          </a:bodyPr>
          <a:lstStyle/>
          <a:p>
            <a:r>
              <a:rPr lang="sr-Latn-RS" b="1" dirty="0">
                <a:latin typeface="Times New Roman" pitchFamily="18" charset="0"/>
                <a:cs typeface="Times New Roman" pitchFamily="18" charset="0"/>
              </a:rPr>
              <a:t>Srednjovekovna dijadema s ornamentima, Srbija</a:t>
            </a:r>
            <a:endParaRPr lang="en-US" b="1" dirty="0">
              <a:latin typeface="Times New Roman" pitchFamily="18" charset="0"/>
              <a:cs typeface="Times New Roman" pitchFamily="18" charset="0"/>
            </a:endParaRPr>
          </a:p>
        </p:txBody>
      </p:sp>
      <p:sp>
        <p:nvSpPr>
          <p:cNvPr id="4" name="TextBox 3"/>
          <p:cNvSpPr txBox="1"/>
          <p:nvPr/>
        </p:nvSpPr>
        <p:spPr>
          <a:xfrm>
            <a:off x="152400" y="5181600"/>
            <a:ext cx="8763000" cy="1477328"/>
          </a:xfrm>
          <a:prstGeom prst="rect">
            <a:avLst/>
          </a:prstGeom>
          <a:noFill/>
        </p:spPr>
        <p:txBody>
          <a:bodyPr wrap="square" rtlCol="0">
            <a:spAutoFit/>
          </a:bodyPr>
          <a:lstStyle/>
          <a:p>
            <a:pPr algn="just"/>
            <a:r>
              <a:rPr lang="en-US" dirty="0" err="1">
                <a:latin typeface="Times New Roman" pitchFamily="18" charset="0"/>
                <a:cs typeface="Times New Roman" pitchFamily="18" charset="0"/>
              </a:rPr>
              <a:t>Za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Beloslavu</a:t>
            </a:r>
            <a:r>
              <a:rPr lang="en-US" dirty="0">
                <a:latin typeface="Times New Roman" pitchFamily="18" charset="0"/>
                <a:cs typeface="Times New Roman" pitchFamily="18" charset="0"/>
              </a:rPr>
              <a:t> se ne </a:t>
            </a:r>
            <a:r>
              <a:rPr lang="en-US" dirty="0" err="1">
                <a:latin typeface="Times New Roman" pitchFamily="18" charset="0"/>
                <a:cs typeface="Times New Roman" pitchFamily="18" charset="0"/>
              </a:rPr>
              <a:t>može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reći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da</a:t>
            </a:r>
            <a:r>
              <a:rPr lang="en-US" dirty="0">
                <a:latin typeface="Times New Roman" pitchFamily="18" charset="0"/>
                <a:cs typeface="Times New Roman" pitchFamily="18" charset="0"/>
              </a:rPr>
              <a:t> je </a:t>
            </a:r>
            <a:r>
              <a:rPr lang="en-US" dirty="0" err="1">
                <a:latin typeface="Times New Roman" pitchFamily="18" charset="0"/>
                <a:cs typeface="Times New Roman" pitchFamily="18" charset="0"/>
              </a:rPr>
              <a:t>upamćena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naročito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slavna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vladarka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ali</a:t>
            </a:r>
            <a:r>
              <a:rPr lang="en-US" dirty="0">
                <a:latin typeface="Times New Roman" pitchFamily="18" charset="0"/>
                <a:cs typeface="Times New Roman" pitchFamily="18" charset="0"/>
              </a:rPr>
              <a:t> je </a:t>
            </a:r>
            <a:r>
              <a:rPr lang="en-US" dirty="0" err="1">
                <a:latin typeface="Times New Roman" pitchFamily="18" charset="0"/>
                <a:cs typeface="Times New Roman" pitchFamily="18" charset="0"/>
              </a:rPr>
              <a:t>evidentno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da</a:t>
            </a:r>
            <a:r>
              <a:rPr lang="en-US" dirty="0">
                <a:latin typeface="Times New Roman" pitchFamily="18" charset="0"/>
                <a:cs typeface="Times New Roman" pitchFamily="18" charset="0"/>
              </a:rPr>
              <a:t> je u </a:t>
            </a:r>
            <a:r>
              <a:rPr lang="en-US" dirty="0" err="1">
                <a:latin typeface="Times New Roman" pitchFamily="18" charset="0"/>
                <a:cs typeface="Times New Roman" pitchFamily="18" charset="0"/>
              </a:rPr>
              <a:t>vreme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vladavine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svog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muža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bila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veoma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uticajna</a:t>
            </a:r>
            <a:r>
              <a:rPr lang="en-US" dirty="0">
                <a:latin typeface="Times New Roman" pitchFamily="18" charset="0"/>
                <a:cs typeface="Times New Roman" pitchFamily="18" charset="0"/>
              </a:rPr>
              <a:t>. Kao </a:t>
            </a:r>
            <a:r>
              <a:rPr lang="en-US" dirty="0" err="1">
                <a:latin typeface="Times New Roman" pitchFamily="18" charset="0"/>
                <a:cs typeface="Times New Roman" pitchFamily="18" charset="0"/>
              </a:rPr>
              <a:t>izuzetno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pobožna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prava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pravoslavka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uticala</a:t>
            </a:r>
            <a:r>
              <a:rPr lang="en-US" dirty="0">
                <a:latin typeface="Times New Roman" pitchFamily="18" charset="0"/>
                <a:cs typeface="Times New Roman" pitchFamily="18" charset="0"/>
              </a:rPr>
              <a:t> je </a:t>
            </a:r>
            <a:r>
              <a:rPr lang="en-US" dirty="0" err="1">
                <a:latin typeface="Times New Roman" pitchFamily="18" charset="0"/>
                <a:cs typeface="Times New Roman" pitchFamily="18" charset="0"/>
              </a:rPr>
              <a:t>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Vladislava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gradi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sebi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zadužbinu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Grandiozna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veličina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kraljevog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strica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arhiepiskopa</a:t>
            </a:r>
            <a:r>
              <a:rPr lang="en-US" dirty="0">
                <a:latin typeface="Times New Roman" pitchFamily="18" charset="0"/>
                <a:cs typeface="Times New Roman" pitchFamily="18" charset="0"/>
              </a:rPr>
              <a:t> Save, </a:t>
            </a:r>
            <a:r>
              <a:rPr lang="en-US" dirty="0" err="1">
                <a:latin typeface="Times New Roman" pitchFamily="18" charset="0"/>
                <a:cs typeface="Times New Roman" pitchFamily="18" charset="0"/>
              </a:rPr>
              <a:t>kao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kraljičina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pobožnost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doprineli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da</a:t>
            </a:r>
            <a:r>
              <a:rPr lang="en-US" dirty="0">
                <a:latin typeface="Times New Roman" pitchFamily="18" charset="0"/>
                <a:cs typeface="Times New Roman" pitchFamily="18" charset="0"/>
              </a:rPr>
              <a:t> se </a:t>
            </a:r>
            <a:r>
              <a:rPr lang="en-US" dirty="0" err="1">
                <a:latin typeface="Times New Roman" pitchFamily="18" charset="0"/>
                <a:cs typeface="Times New Roman" pitchFamily="18" charset="0"/>
              </a:rPr>
              <a:t>nastavi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gradnja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crkve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reci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Mileševi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kraj</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Prijepolja</a:t>
            </a:r>
            <a:r>
              <a:rPr lang="en-US" dirty="0">
                <a:latin typeface="Times New Roman" pitchFamily="18" charset="0"/>
                <a:cs typeface="Times New Roman" pitchFamily="18" charset="0"/>
              </a:rPr>
              <a:t>.</a:t>
            </a:r>
          </a:p>
        </p:txBody>
      </p:sp>
      <p:sp>
        <p:nvSpPr>
          <p:cNvPr id="6" name="TextBox 5"/>
          <p:cNvSpPr txBox="1"/>
          <p:nvPr/>
        </p:nvSpPr>
        <p:spPr>
          <a:xfrm>
            <a:off x="381000" y="152400"/>
            <a:ext cx="8077200" cy="369332"/>
          </a:xfrm>
          <a:prstGeom prst="rect">
            <a:avLst/>
          </a:prstGeom>
          <a:noFill/>
        </p:spPr>
        <p:txBody>
          <a:bodyPr wrap="square" rtlCol="0">
            <a:spAutoFit/>
          </a:bodyPr>
          <a:lstStyle/>
          <a:p>
            <a:pPr algn="ctr"/>
            <a:r>
              <a:rPr lang="sr-Latn-RS" dirty="0">
                <a:latin typeface="Times New Roman" pitchFamily="18" charset="0"/>
                <a:cs typeface="Times New Roman" pitchFamily="18" charset="0"/>
              </a:rPr>
              <a:t>„ŠTO IMA BELOSLAVA, NA ZAPADU NEMA”</a:t>
            </a:r>
            <a:endParaRPr lang="en-US" dirty="0">
              <a:latin typeface="Times New Roman" pitchFamily="18" charset="0"/>
              <a:cs typeface="Times New Roman" pitchFamily="18" charset="0"/>
            </a:endParaRPr>
          </a:p>
        </p:txBody>
      </p:sp>
      <p:sp>
        <p:nvSpPr>
          <p:cNvPr id="7" name="TextBox 6"/>
          <p:cNvSpPr txBox="1"/>
          <p:nvPr/>
        </p:nvSpPr>
        <p:spPr>
          <a:xfrm>
            <a:off x="152400" y="609600"/>
            <a:ext cx="8763000" cy="1754326"/>
          </a:xfrm>
          <a:prstGeom prst="rect">
            <a:avLst/>
          </a:prstGeom>
          <a:noFill/>
        </p:spPr>
        <p:txBody>
          <a:bodyPr wrap="square" rtlCol="0">
            <a:spAutoFit/>
          </a:bodyPr>
          <a:lstStyle/>
          <a:p>
            <a:pPr algn="just"/>
            <a:r>
              <a:rPr lang="sr-Latn-RS" dirty="0">
                <a:latin typeface="Times New Roman" pitchFamily="18" charset="0"/>
                <a:cs typeface="Times New Roman" pitchFamily="18" charset="0"/>
              </a:rPr>
              <a:t>Jedan zanimljiv detalj, spisak opreme, jasno svedoči o Beloslavinom načinu života. Sadržaj više sanduka i vreća ukazuje da je uticaj vizantijske kulture i te kako bio prisutan u Srbiji. U vreme kada na zapadu nema ni pomena o ženskom rublju, srpska kraljica Beloslava nosila je duge i kratke svilene košulje protkane zlatnom žicom. </a:t>
            </a:r>
            <a:r>
              <a:rPr lang="en-US" dirty="0">
                <a:latin typeface="Times New Roman" pitchFamily="18" charset="0"/>
                <a:cs typeface="Times New Roman" pitchFamily="18" charset="0"/>
              </a:rPr>
              <a:t>I</a:t>
            </a:r>
            <a:r>
              <a:rPr lang="sr-Latn-RS" dirty="0">
                <a:latin typeface="Times New Roman" pitchFamily="18" charset="0"/>
                <a:cs typeface="Times New Roman" pitchFamily="18" charset="0"/>
              </a:rPr>
              <a:t>mala je haljine od naskuplje grčke i italijanske svile. Iako se u to vreme postelja za spavanje prostirala na pod, ova srpska kraljica je posedovala meke dušeke, lanene  i svilene čaršave, perjane jastuke. </a:t>
            </a:r>
            <a:endParaRPr lang="en-US" dirty="0">
              <a:latin typeface="Times New Roman" pitchFamily="18" charset="0"/>
              <a:cs typeface="Times New Roman" pitchFamily="18" charset="0"/>
            </a:endParaRPr>
          </a:p>
        </p:txBody>
      </p:sp>
      <p:sp>
        <p:nvSpPr>
          <p:cNvPr id="8" name="TextBox 7"/>
          <p:cNvSpPr txBox="1"/>
          <p:nvPr/>
        </p:nvSpPr>
        <p:spPr>
          <a:xfrm>
            <a:off x="5334000" y="2438400"/>
            <a:ext cx="3505200" cy="1754326"/>
          </a:xfrm>
          <a:prstGeom prst="rect">
            <a:avLst/>
          </a:prstGeom>
          <a:noFill/>
        </p:spPr>
        <p:txBody>
          <a:bodyPr wrap="square" rtlCol="0">
            <a:spAutoFit/>
          </a:bodyPr>
          <a:lstStyle/>
          <a:p>
            <a:pPr algn="just"/>
            <a:r>
              <a:rPr lang="sr-Latn-RS" dirty="0">
                <a:latin typeface="Times New Roman" pitchFamily="18" charset="0"/>
                <a:cs typeface="Times New Roman" pitchFamily="18" charset="0"/>
              </a:rPr>
              <a:t>Na spisku su i dve zavese, izvezene svilom, a jedna deblja, pamučna, kraljici je verovatno služila kao zaklon od sunca. </a:t>
            </a:r>
            <a:r>
              <a:rPr lang="en-US" dirty="0">
                <a:latin typeface="Times New Roman" pitchFamily="18" charset="0"/>
                <a:cs typeface="Times New Roman" pitchFamily="18" charset="0"/>
              </a:rPr>
              <a:t>P</a:t>
            </a:r>
            <a:r>
              <a:rPr lang="sr-Latn-RS" dirty="0">
                <a:latin typeface="Times New Roman" pitchFamily="18" charset="0"/>
                <a:cs typeface="Times New Roman" pitchFamily="18" charset="0"/>
              </a:rPr>
              <a:t>opisani su i vrčevi za vodu, bakarni, srebrni i pozlaćeni pehari.</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srcRect l="3541" t="13063" r="13153" b="3996"/>
          <a:stretch>
            <a:fillRect/>
          </a:stretch>
        </p:blipFill>
        <p:spPr bwMode="auto">
          <a:xfrm>
            <a:off x="-1" y="0"/>
            <a:ext cx="9144001" cy="6858000"/>
          </a:xfrm>
          <a:prstGeom prst="rect">
            <a:avLst/>
          </a:prstGeom>
          <a:noFill/>
          <a:ln w="9525">
            <a:noFill/>
            <a:miter lim="800000"/>
            <a:headEnd/>
            <a:tailEnd/>
          </a:ln>
          <a:effectLst/>
        </p:spPr>
      </p:pic>
      <p:sp>
        <p:nvSpPr>
          <p:cNvPr id="5" name="TextBox 4"/>
          <p:cNvSpPr txBox="1"/>
          <p:nvPr/>
        </p:nvSpPr>
        <p:spPr>
          <a:xfrm>
            <a:off x="0" y="5867400"/>
            <a:ext cx="2667000" cy="430887"/>
          </a:xfrm>
          <a:prstGeom prst="rect">
            <a:avLst/>
          </a:prstGeom>
          <a:noFill/>
        </p:spPr>
        <p:txBody>
          <a:bodyPr wrap="square" rtlCol="0">
            <a:spAutoFit/>
          </a:bodyPr>
          <a:lstStyle/>
          <a:p>
            <a:r>
              <a:rPr lang="sr-Latn-RS" sz="2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Manastir Mileševa</a:t>
            </a:r>
            <a:endParaRPr lang="en-US" sz="2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304800"/>
            <a:ext cx="8153400" cy="6186309"/>
          </a:xfrm>
          <a:prstGeom prst="rect">
            <a:avLst/>
          </a:prstGeom>
          <a:noFill/>
          <a:ln w="28575">
            <a:solidFill>
              <a:schemeClr val="tx2">
                <a:lumMod val="60000"/>
                <a:lumOff val="40000"/>
              </a:schemeClr>
            </a:solidFill>
          </a:ln>
        </p:spPr>
        <p:txBody>
          <a:bodyPr wrap="square" rtlCol="0">
            <a:spAutoFit/>
          </a:bodyPr>
          <a:lstStyle/>
          <a:p>
            <a:pPr algn="just"/>
            <a:r>
              <a:rPr lang="en-US" dirty="0" err="1">
                <a:latin typeface="Times New Roman" pitchFamily="18" charset="0"/>
                <a:cs typeface="Times New Roman" pitchFamily="18" charset="0"/>
              </a:rPr>
              <a:t>Srpski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narod</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duguje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Beloslavi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trajnu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zahvalnost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što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su</a:t>
            </a:r>
            <a:r>
              <a:rPr lang="en-US" dirty="0">
                <a:latin typeface="Times New Roman" pitchFamily="18" charset="0"/>
                <a:cs typeface="Times New Roman" pitchFamily="18" charset="0"/>
              </a:rPr>
              <a:t> se </a:t>
            </a:r>
            <a:r>
              <a:rPr lang="en-US" dirty="0" err="1">
                <a:latin typeface="Times New Roman" pitchFamily="18" charset="0"/>
                <a:cs typeface="Times New Roman" pitchFamily="18" charset="0"/>
              </a:rPr>
              <a:t>mošti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Svetog</a:t>
            </a:r>
            <a:r>
              <a:rPr lang="en-US" dirty="0">
                <a:latin typeface="Times New Roman" pitchFamily="18" charset="0"/>
                <a:cs typeface="Times New Roman" pitchFamily="18" charset="0"/>
              </a:rPr>
              <a:t> Save </a:t>
            </a:r>
            <a:r>
              <a:rPr lang="en-US" dirty="0" err="1">
                <a:latin typeface="Times New Roman" pitchFamily="18" charset="0"/>
                <a:cs typeface="Times New Roman" pitchFamily="18" charset="0"/>
              </a:rPr>
              <a:t>našle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srpskoj</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zemlji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Naime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vraćajući</a:t>
            </a:r>
            <a:r>
              <a:rPr lang="en-US" dirty="0">
                <a:latin typeface="Times New Roman" pitchFamily="18" charset="0"/>
                <a:cs typeface="Times New Roman" pitchFamily="18" charset="0"/>
              </a:rPr>
              <a:t> se s </a:t>
            </a:r>
            <a:r>
              <a:rPr lang="en-US" dirty="0" err="1">
                <a:latin typeface="Times New Roman" pitchFamily="18" charset="0"/>
                <a:cs typeface="Times New Roman" pitchFamily="18" charset="0"/>
              </a:rPr>
              <a:t>velikog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hodočašća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Svetoj</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zemlji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srpski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arhiepiskop</a:t>
            </a:r>
            <a:r>
              <a:rPr lang="en-US" dirty="0">
                <a:latin typeface="Times New Roman" pitchFamily="18" charset="0"/>
                <a:cs typeface="Times New Roman" pitchFamily="18" charset="0"/>
              </a:rPr>
              <a:t> je </a:t>
            </a:r>
            <a:r>
              <a:rPr lang="en-US" dirty="0" err="1">
                <a:latin typeface="Times New Roman" pitchFamily="18" charset="0"/>
                <a:cs typeface="Times New Roman" pitchFamily="18" charset="0"/>
              </a:rPr>
              <a:t>svratio</a:t>
            </a:r>
            <a:r>
              <a:rPr lang="en-US" dirty="0">
                <a:latin typeface="Times New Roman" pitchFamily="18" charset="0"/>
                <a:cs typeface="Times New Roman" pitchFamily="18" charset="0"/>
              </a:rPr>
              <a:t> u </a:t>
            </a:r>
            <a:r>
              <a:rPr lang="en-US" dirty="0" err="1">
                <a:latin typeface="Times New Roman" pitchFamily="18" charset="0"/>
                <a:cs typeface="Times New Roman" pitchFamily="18" charset="0"/>
              </a:rPr>
              <a:t>Trnovo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kod</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Asena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Drugog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Beloslavinog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oca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Dok</a:t>
            </a:r>
            <a:r>
              <a:rPr lang="en-US" dirty="0">
                <a:latin typeface="Times New Roman" pitchFamily="18" charset="0"/>
                <a:cs typeface="Times New Roman" pitchFamily="18" charset="0"/>
              </a:rPr>
              <a:t> je </a:t>
            </a:r>
            <a:r>
              <a:rPr lang="en-US" dirty="0" err="1">
                <a:latin typeface="Times New Roman" pitchFamily="18" charset="0"/>
                <a:cs typeface="Times New Roman" pitchFamily="18" charset="0"/>
              </a:rPr>
              <a:t>činodejstvovao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iznenada</a:t>
            </a:r>
            <a:r>
              <a:rPr lang="en-US" dirty="0">
                <a:latin typeface="Times New Roman" pitchFamily="18" charset="0"/>
                <a:cs typeface="Times New Roman" pitchFamily="18" charset="0"/>
              </a:rPr>
              <a:t> se </a:t>
            </a:r>
            <a:r>
              <a:rPr lang="en-US" dirty="0" err="1">
                <a:latin typeface="Times New Roman" pitchFamily="18" charset="0"/>
                <a:cs typeface="Times New Roman" pitchFamily="18" charset="0"/>
              </a:rPr>
              <a:t>razboleo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ubrzo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umro</a:t>
            </a:r>
            <a:r>
              <a:rPr lang="en-US" dirty="0">
                <a:latin typeface="Times New Roman" pitchFamily="18" charset="0"/>
                <a:cs typeface="Times New Roman" pitchFamily="18" charset="0"/>
              </a:rPr>
              <a:t>, 14/27. </a:t>
            </a:r>
            <a:r>
              <a:rPr lang="en-US" dirty="0" err="1">
                <a:latin typeface="Times New Roman" pitchFamily="18" charset="0"/>
                <a:cs typeface="Times New Roman" pitchFamily="18" charset="0"/>
              </a:rPr>
              <a:t>januara</a:t>
            </a:r>
            <a:r>
              <a:rPr lang="en-US" dirty="0">
                <a:latin typeface="Times New Roman" pitchFamily="18" charset="0"/>
                <a:cs typeface="Times New Roman" pitchFamily="18" charset="0"/>
              </a:rPr>
              <a:t> 1236. </a:t>
            </a:r>
            <a:r>
              <a:rPr lang="en-US" dirty="0" err="1">
                <a:latin typeface="Times New Roman" pitchFamily="18" charset="0"/>
                <a:cs typeface="Times New Roman" pitchFamily="18" charset="0"/>
              </a:rPr>
              <a:t>godine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Načinjen</a:t>
            </a:r>
            <a:r>
              <a:rPr lang="en-US" dirty="0">
                <a:latin typeface="Times New Roman" pitchFamily="18" charset="0"/>
                <a:cs typeface="Times New Roman" pitchFamily="18" charset="0"/>
              </a:rPr>
              <a:t> je </a:t>
            </a:r>
            <a:r>
              <a:rPr lang="en-US" dirty="0" err="1">
                <a:latin typeface="Times New Roman" pitchFamily="18" charset="0"/>
                <a:cs typeface="Times New Roman" pitchFamily="18" charset="0"/>
              </a:rPr>
              <a:t>veliki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kameni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sarkofag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telo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počivšeg</a:t>
            </a:r>
            <a:r>
              <a:rPr lang="en-US" dirty="0">
                <a:latin typeface="Times New Roman" pitchFamily="18" charset="0"/>
                <a:cs typeface="Times New Roman" pitchFamily="18" charset="0"/>
              </a:rPr>
              <a:t> je </a:t>
            </a:r>
            <a:r>
              <a:rPr lang="en-US" dirty="0" err="1">
                <a:latin typeface="Times New Roman" pitchFamily="18" charset="0"/>
                <a:cs typeface="Times New Roman" pitchFamily="18" charset="0"/>
              </a:rPr>
              <a:t>položeno</a:t>
            </a:r>
            <a:r>
              <a:rPr lang="en-US" dirty="0">
                <a:latin typeface="Times New Roman" pitchFamily="18" charset="0"/>
                <a:cs typeface="Times New Roman" pitchFamily="18" charset="0"/>
              </a:rPr>
              <a:t> u </a:t>
            </a:r>
            <a:r>
              <a:rPr lang="en-US" dirty="0" err="1">
                <a:latin typeface="Times New Roman" pitchFamily="18" charset="0"/>
                <a:cs typeface="Times New Roman" pitchFamily="18" charset="0"/>
              </a:rPr>
              <a:t>trnovskoj</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crkvi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Svetih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četrdeset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mučenika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Asenovoj</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zadužbini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Cela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Bugarska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cela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Srbija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ceo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pravoslavni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svet</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zaplakali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su</a:t>
            </a:r>
            <a:r>
              <a:rPr lang="en-US" dirty="0">
                <a:latin typeface="Times New Roman" pitchFamily="18" charset="0"/>
                <a:cs typeface="Times New Roman" pitchFamily="18" charset="0"/>
              </a:rPr>
              <a:t>!</a:t>
            </a:r>
          </a:p>
          <a:p>
            <a:pPr algn="just"/>
            <a:endParaRPr lang="sr-Latn-RS" dirty="0">
              <a:latin typeface="Times New Roman" pitchFamily="18" charset="0"/>
              <a:cs typeface="Times New Roman" pitchFamily="18" charset="0"/>
            </a:endParaRPr>
          </a:p>
          <a:p>
            <a:pPr algn="just"/>
            <a:r>
              <a:rPr lang="en-US" dirty="0" err="1">
                <a:latin typeface="Times New Roman" pitchFamily="18" charset="0"/>
                <a:cs typeface="Times New Roman" pitchFamily="18" charset="0"/>
              </a:rPr>
              <a:t>Arhiepiskop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Arsenije</a:t>
            </a:r>
            <a:r>
              <a:rPr lang="en-US" dirty="0">
                <a:latin typeface="Times New Roman" pitchFamily="18" charset="0"/>
                <a:cs typeface="Times New Roman" pitchFamily="18" charset="0"/>
              </a:rPr>
              <a:t> je </a:t>
            </a:r>
            <a:r>
              <a:rPr lang="en-US" dirty="0" err="1">
                <a:latin typeface="Times New Roman" pitchFamily="18" charset="0"/>
                <a:cs typeface="Times New Roman" pitchFamily="18" charset="0"/>
              </a:rPr>
              <a:t>odmah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otišao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srpskom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kralju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otvoreno</a:t>
            </a:r>
            <a:r>
              <a:rPr lang="en-US" dirty="0">
                <a:latin typeface="Times New Roman" pitchFamily="18" charset="0"/>
                <a:cs typeface="Times New Roman" pitchFamily="18" charset="0"/>
              </a:rPr>
              <a:t> mu </a:t>
            </a:r>
            <a:r>
              <a:rPr lang="en-US" dirty="0" err="1">
                <a:latin typeface="Times New Roman" pitchFamily="18" charset="0"/>
                <a:cs typeface="Times New Roman" pitchFamily="18" charset="0"/>
              </a:rPr>
              <a:t>saopštio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želju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Srpske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crkve</a:t>
            </a:r>
            <a:r>
              <a:rPr lang="en-US" dirty="0">
                <a:latin typeface="Times New Roman" pitchFamily="18" charset="0"/>
                <a:cs typeface="Times New Roman" pitchFamily="18" charset="0"/>
              </a:rPr>
              <a:t>: Ni </a:t>
            </a:r>
            <a:r>
              <a:rPr lang="en-US" dirty="0" err="1">
                <a:latin typeface="Times New Roman" pitchFamily="18" charset="0"/>
                <a:cs typeface="Times New Roman" pitchFamily="18" charset="0"/>
              </a:rPr>
              <a:t>pred</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Bogom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pred</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ljudima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nije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ugodno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pravo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telo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našeg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Oca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ostavimo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izvan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njegove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zemlje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daleko</a:t>
            </a:r>
            <a:r>
              <a:rPr lang="en-US" dirty="0">
                <a:latin typeface="Times New Roman" pitchFamily="18" charset="0"/>
                <a:cs typeface="Times New Roman" pitchFamily="18" charset="0"/>
              </a:rPr>
              <a:t> od </a:t>
            </a:r>
            <a:r>
              <a:rPr lang="en-US" dirty="0" err="1">
                <a:latin typeface="Times New Roman" pitchFamily="18" charset="0"/>
                <a:cs typeface="Times New Roman" pitchFamily="18" charset="0"/>
              </a:rPr>
              <a:t>njegove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Crkve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njegova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naroda</a:t>
            </a:r>
            <a:r>
              <a:rPr lang="en-US" dirty="0">
                <a:latin typeface="Times New Roman" pitchFamily="18" charset="0"/>
                <a:cs typeface="Times New Roman" pitchFamily="18" charset="0"/>
              </a:rPr>
              <a:t>!</a:t>
            </a:r>
            <a:endParaRPr lang="sr-Latn-RS" dirty="0">
              <a:latin typeface="Times New Roman" pitchFamily="18" charset="0"/>
              <a:cs typeface="Times New Roman" pitchFamily="18" charset="0"/>
            </a:endParaRPr>
          </a:p>
          <a:p>
            <a:pPr algn="just"/>
            <a:endParaRPr lang="en-US" dirty="0">
              <a:latin typeface="Times New Roman" pitchFamily="18" charset="0"/>
              <a:cs typeface="Times New Roman" pitchFamily="18" charset="0"/>
            </a:endParaRPr>
          </a:p>
          <a:p>
            <a:pPr algn="just"/>
            <a:r>
              <a:rPr lang="en-US" dirty="0" err="1">
                <a:latin typeface="Times New Roman" pitchFamily="18" charset="0"/>
                <a:cs typeface="Times New Roman" pitchFamily="18" charset="0"/>
              </a:rPr>
              <a:t>Znajući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šta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mošti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obožavanog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svetitelja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njegovog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strica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znače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za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sve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žitelje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zemlje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Raške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Vladislav</a:t>
            </a:r>
            <a:r>
              <a:rPr lang="en-US" dirty="0">
                <a:latin typeface="Times New Roman" pitchFamily="18" charset="0"/>
                <a:cs typeface="Times New Roman" pitchFamily="18" charset="0"/>
              </a:rPr>
              <a:t> je bio </a:t>
            </a:r>
            <a:r>
              <a:rPr lang="en-US" dirty="0" err="1">
                <a:latin typeface="Times New Roman" pitchFamily="18" charset="0"/>
                <a:cs typeface="Times New Roman" pitchFamily="18" charset="0"/>
              </a:rPr>
              <a:t>energičan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uporan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kod</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svog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tasta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Među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više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pisama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napisao</a:t>
            </a:r>
            <a:r>
              <a:rPr lang="en-US" dirty="0">
                <a:latin typeface="Times New Roman" pitchFamily="18" charset="0"/>
                <a:cs typeface="Times New Roman" pitchFamily="18" charset="0"/>
              </a:rPr>
              <a:t> mu je </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ovo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Oče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moj</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ako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kod</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tebe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našao</a:t>
            </a:r>
            <a:r>
              <a:rPr lang="en-US" dirty="0">
                <a:latin typeface="Times New Roman" pitchFamily="18" charset="0"/>
                <a:cs typeface="Times New Roman" pitchFamily="18" charset="0"/>
              </a:rPr>
              <a:t> ma </a:t>
            </a:r>
            <a:r>
              <a:rPr lang="en-US" dirty="0" err="1">
                <a:latin typeface="Times New Roman" pitchFamily="18" charset="0"/>
                <a:cs typeface="Times New Roman" pitchFamily="18" charset="0"/>
              </a:rPr>
              <a:t>kakvu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milost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nemoj</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zatvoriti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svoje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srce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prema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meni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Daj</a:t>
            </a:r>
            <a:r>
              <a:rPr lang="en-US" dirty="0">
                <a:latin typeface="Times New Roman" pitchFamily="18" charset="0"/>
                <a:cs typeface="Times New Roman" pitchFamily="18" charset="0"/>
              </a:rPr>
              <a:t> mi </a:t>
            </a:r>
            <a:r>
              <a:rPr lang="en-US" dirty="0" err="1">
                <a:latin typeface="Times New Roman" pitchFamily="18" charset="0"/>
                <a:cs typeface="Times New Roman" pitchFamily="18" charset="0"/>
              </a:rPr>
              <a:t>Sveto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telo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moga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strica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Gospodara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Bugarska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crkva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patrijarh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bili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energično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protiv</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Zato</a:t>
            </a:r>
            <a:r>
              <a:rPr lang="en-US" dirty="0">
                <a:latin typeface="Times New Roman" pitchFamily="18" charset="0"/>
                <a:cs typeface="Times New Roman" pitchFamily="18" charset="0"/>
              </a:rPr>
              <a:t> car </a:t>
            </a:r>
            <a:r>
              <a:rPr lang="en-US" dirty="0" err="1">
                <a:latin typeface="Times New Roman" pitchFamily="18" charset="0"/>
                <a:cs typeface="Times New Roman" pitchFamily="18" charset="0"/>
              </a:rPr>
              <a:t>šalje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Vladislavu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odgovor</a:t>
            </a:r>
            <a:r>
              <a:rPr lang="en-US" dirty="0">
                <a:latin typeface="Times New Roman" pitchFamily="18" charset="0"/>
                <a:cs typeface="Times New Roman" pitchFamily="18" charset="0"/>
              </a:rPr>
              <a:t>: Sine </a:t>
            </a:r>
            <a:r>
              <a:rPr lang="en-US" dirty="0" err="1">
                <a:latin typeface="Times New Roman" pitchFamily="18" charset="0"/>
                <a:cs typeface="Times New Roman" pitchFamily="18" charset="0"/>
              </a:rPr>
              <a:t>moj</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traži</a:t>
            </a:r>
            <a:r>
              <a:rPr lang="en-US" dirty="0">
                <a:latin typeface="Times New Roman" pitchFamily="18" charset="0"/>
                <a:cs typeface="Times New Roman" pitchFamily="18" charset="0"/>
              </a:rPr>
              <a:t> od </a:t>
            </a:r>
            <a:r>
              <a:rPr lang="en-US" dirty="0" err="1">
                <a:latin typeface="Times New Roman" pitchFamily="18" charset="0"/>
                <a:cs typeface="Times New Roman" pitchFamily="18" charset="0"/>
              </a:rPr>
              <a:t>mene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što</a:t>
            </a:r>
            <a:r>
              <a:rPr lang="en-US" dirty="0">
                <a:latin typeface="Times New Roman" pitchFamily="18" charset="0"/>
                <a:cs typeface="Times New Roman" pitchFamily="18" charset="0"/>
              </a:rPr>
              <a:t> god </a:t>
            </a:r>
            <a:r>
              <a:rPr lang="en-US" dirty="0" err="1">
                <a:latin typeface="Times New Roman" pitchFamily="18" charset="0"/>
                <a:cs typeface="Times New Roman" pitchFamily="18" charset="0"/>
              </a:rPr>
              <a:t>drugo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želiš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ali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nemoj</a:t>
            </a:r>
            <a:r>
              <a:rPr lang="en-US" dirty="0">
                <a:latin typeface="Times New Roman" pitchFamily="18" charset="0"/>
                <a:cs typeface="Times New Roman" pitchFamily="18" charset="0"/>
              </a:rPr>
              <a:t> me </a:t>
            </a:r>
            <a:r>
              <a:rPr lang="en-US" dirty="0" err="1">
                <a:latin typeface="Times New Roman" pitchFamily="18" charset="0"/>
                <a:cs typeface="Times New Roman" pitchFamily="18" charset="0"/>
              </a:rPr>
              <a:t>terati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učinim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ono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što</a:t>
            </a:r>
            <a:r>
              <a:rPr lang="en-US" dirty="0">
                <a:latin typeface="Times New Roman" pitchFamily="18" charset="0"/>
                <a:cs typeface="Times New Roman" pitchFamily="18" charset="0"/>
              </a:rPr>
              <a:t> ne </a:t>
            </a:r>
            <a:r>
              <a:rPr lang="en-US" dirty="0" err="1">
                <a:latin typeface="Times New Roman" pitchFamily="18" charset="0"/>
                <a:cs typeface="Times New Roman" pitchFamily="18" charset="0"/>
              </a:rPr>
              <a:t>mogu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učinim</a:t>
            </a:r>
            <a:r>
              <a:rPr lang="en-US" dirty="0">
                <a:latin typeface="Times New Roman" pitchFamily="18" charset="0"/>
                <a:cs typeface="Times New Roman" pitchFamily="18" charset="0"/>
              </a:rPr>
              <a:t>. Tada </a:t>
            </a:r>
            <a:r>
              <a:rPr lang="en-US" dirty="0" err="1">
                <a:latin typeface="Times New Roman" pitchFamily="18" charset="0"/>
                <a:cs typeface="Times New Roman" pitchFamily="18" charset="0"/>
              </a:rPr>
              <a:t>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scenu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stupa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bugarska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carevna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srpska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kraljica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Zajedno</a:t>
            </a:r>
            <a:r>
              <a:rPr lang="en-US" dirty="0">
                <a:latin typeface="Times New Roman" pitchFamily="18" charset="0"/>
                <a:cs typeface="Times New Roman" pitchFamily="18" charset="0"/>
              </a:rPr>
              <a:t> s </a:t>
            </a:r>
            <a:r>
              <a:rPr lang="en-US" dirty="0" err="1">
                <a:latin typeface="Times New Roman" pitchFamily="18" charset="0"/>
                <a:cs typeface="Times New Roman" pitchFamily="18" charset="0"/>
              </a:rPr>
              <a:t>mužem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ona</a:t>
            </a:r>
            <a:r>
              <a:rPr lang="en-US" dirty="0">
                <a:latin typeface="Times New Roman" pitchFamily="18" charset="0"/>
                <a:cs typeface="Times New Roman" pitchFamily="18" charset="0"/>
              </a:rPr>
              <a:t> je </a:t>
            </a:r>
            <a:r>
              <a:rPr lang="en-US" dirty="0" err="1">
                <a:latin typeface="Times New Roman" pitchFamily="18" charset="0"/>
                <a:cs typeface="Times New Roman" pitchFamily="18" charset="0"/>
              </a:rPr>
              <a:t>otišla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kod</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oca</a:t>
            </a:r>
            <a:r>
              <a:rPr lang="en-US" dirty="0">
                <a:latin typeface="Times New Roman" pitchFamily="18" charset="0"/>
                <a:cs typeface="Times New Roman" pitchFamily="18" charset="0"/>
              </a:rPr>
              <a:t> u </a:t>
            </a:r>
            <a:r>
              <a:rPr lang="en-US" dirty="0" err="1">
                <a:latin typeface="Times New Roman" pitchFamily="18" charset="0"/>
                <a:cs typeface="Times New Roman" pitchFamily="18" charset="0"/>
              </a:rPr>
              <a:t>Trnovo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energično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zahtevala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da</a:t>
            </a:r>
            <a:r>
              <a:rPr lang="en-US" dirty="0">
                <a:latin typeface="Times New Roman" pitchFamily="18" charset="0"/>
                <a:cs typeface="Times New Roman" pitchFamily="18" charset="0"/>
              </a:rPr>
              <a:t> se </a:t>
            </a:r>
            <a:r>
              <a:rPr lang="en-US" dirty="0" err="1">
                <a:latin typeface="Times New Roman" pitchFamily="18" charset="0"/>
                <a:cs typeface="Times New Roman" pitchFamily="18" charset="0"/>
              </a:rPr>
              <a:t>telo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svetog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prenese</a:t>
            </a:r>
            <a:r>
              <a:rPr lang="en-US" dirty="0">
                <a:latin typeface="Times New Roman" pitchFamily="18" charset="0"/>
                <a:cs typeface="Times New Roman" pitchFamily="18" charset="0"/>
              </a:rPr>
              <a:t> u </a:t>
            </a:r>
            <a:r>
              <a:rPr lang="en-US" dirty="0" err="1">
                <a:latin typeface="Times New Roman" pitchFamily="18" charset="0"/>
                <a:cs typeface="Times New Roman" pitchFamily="18" charset="0"/>
              </a:rPr>
              <a:t>Srbiju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Dve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po</a:t>
            </a:r>
            <a:r>
              <a:rPr lang="en-US" dirty="0">
                <a:latin typeface="Times New Roman" pitchFamily="18" charset="0"/>
                <a:cs typeface="Times New Roman" pitchFamily="18" charset="0"/>
              </a:rPr>
              <a:t> godine </a:t>
            </a:r>
            <a:r>
              <a:rPr lang="en-US" dirty="0" err="1">
                <a:latin typeface="Times New Roman" pitchFamily="18" charset="0"/>
                <a:cs typeface="Times New Roman" pitchFamily="18" charset="0"/>
              </a:rPr>
              <a:t>posle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Savinog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usnuća</a:t>
            </a:r>
            <a:r>
              <a:rPr lang="en-US" dirty="0">
                <a:latin typeface="Times New Roman" pitchFamily="18" charset="0"/>
                <a:cs typeface="Times New Roman" pitchFamily="18" charset="0"/>
              </a:rPr>
              <a:t> u </a:t>
            </a:r>
            <a:r>
              <a:rPr lang="en-US" dirty="0" err="1">
                <a:latin typeface="Times New Roman" pitchFamily="18" charset="0"/>
                <a:cs typeface="Times New Roman" pitchFamily="18" charset="0"/>
              </a:rPr>
              <a:t>Gospodu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dan</a:t>
            </a:r>
            <a:r>
              <a:rPr lang="en-US" dirty="0">
                <a:latin typeface="Times New Roman" pitchFamily="18" charset="0"/>
                <a:cs typeface="Times New Roman" pitchFamily="18" charset="0"/>
              </a:rPr>
              <a:t> 6. </a:t>
            </a:r>
            <a:r>
              <a:rPr lang="en-US" dirty="0" err="1">
                <a:latin typeface="Times New Roman" pitchFamily="18" charset="0"/>
                <a:cs typeface="Times New Roman" pitchFamily="18" charset="0"/>
              </a:rPr>
              <a:t>maja</a:t>
            </a:r>
            <a:r>
              <a:rPr lang="en-US" dirty="0">
                <a:latin typeface="Times New Roman" pitchFamily="18" charset="0"/>
                <a:cs typeface="Times New Roman" pitchFamily="18" charset="0"/>
              </a:rPr>
              <a:t> 1237, </a:t>
            </a:r>
            <a:r>
              <a:rPr lang="en-US" dirty="0" err="1">
                <a:latin typeface="Times New Roman" pitchFamily="18" charset="0"/>
                <a:cs typeface="Times New Roman" pitchFamily="18" charset="0"/>
              </a:rPr>
              <a:t>Savine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svete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mošti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našle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su</a:t>
            </a:r>
            <a:r>
              <a:rPr lang="en-US" dirty="0">
                <a:latin typeface="Times New Roman" pitchFamily="18" charset="0"/>
                <a:cs typeface="Times New Roman" pitchFamily="18" charset="0"/>
              </a:rPr>
              <a:t> se u </a:t>
            </a:r>
            <a:r>
              <a:rPr lang="en-US" dirty="0" err="1">
                <a:latin typeface="Times New Roman" pitchFamily="18" charset="0"/>
                <a:cs typeface="Times New Roman" pitchFamily="18" charset="0"/>
              </a:rPr>
              <a:t>Srbiji</a:t>
            </a:r>
            <a:r>
              <a:rPr lang="en-US" dirty="0">
                <a:latin typeface="Times New Roman" pitchFamily="18" charset="0"/>
                <a:cs typeface="Times New Roman" pitchFamily="18" charset="0"/>
              </a:rPr>
              <a:t>, u </a:t>
            </a:r>
            <a:r>
              <a:rPr lang="en-US" dirty="0" err="1">
                <a:latin typeface="Times New Roman" pitchFamily="18" charset="0"/>
                <a:cs typeface="Times New Roman" pitchFamily="18" charset="0"/>
              </a:rPr>
              <a:t>Vladislavljevoj</a:t>
            </a:r>
            <a:r>
              <a:rPr lang="en-US" dirty="0">
                <a:latin typeface="Times New Roman" pitchFamily="18" charset="0"/>
                <a:cs typeface="Times New Roman" pitchFamily="18" charset="0"/>
              </a:rPr>
              <a:t> zadužbini </a:t>
            </a:r>
            <a:r>
              <a:rPr lang="en-US" dirty="0" err="1">
                <a:latin typeface="Times New Roman" pitchFamily="18" charset="0"/>
                <a:cs typeface="Times New Roman" pitchFamily="18" charset="0"/>
              </a:rPr>
              <a:t>Mileševi</a:t>
            </a:r>
            <a:r>
              <a:rPr lang="en-US" dirty="0">
                <a:latin typeface="Times New Roman" pitchFamily="18" charset="0"/>
                <a:cs typeface="Times New Roman" pitchFamily="18" charset="0"/>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457200"/>
            <a:ext cx="7620000" cy="2308324"/>
          </a:xfrm>
          <a:prstGeom prst="rect">
            <a:avLst/>
          </a:prstGeom>
          <a:noFill/>
          <a:ln>
            <a:solidFill>
              <a:srgbClr val="C00000"/>
            </a:solidFill>
          </a:ln>
        </p:spPr>
        <p:txBody>
          <a:bodyPr wrap="square" rtlCol="0">
            <a:spAutoFit/>
          </a:bodyPr>
          <a:lstStyle/>
          <a:p>
            <a:pPr algn="just"/>
            <a:r>
              <a:rPr lang="en-US" dirty="0" err="1">
                <a:latin typeface="Times New Roman" pitchFamily="18" charset="0"/>
                <a:cs typeface="Times New Roman" pitchFamily="18" charset="0"/>
              </a:rPr>
              <a:t>Uskoro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će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nastupiti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dramatični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događaji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Čitava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istočna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Evropa</a:t>
            </a:r>
            <a:r>
              <a:rPr lang="en-US" dirty="0">
                <a:latin typeface="Times New Roman" pitchFamily="18" charset="0"/>
                <a:cs typeface="Times New Roman" pitchFamily="18" charset="0"/>
              </a:rPr>
              <a:t> je </a:t>
            </a:r>
            <a:r>
              <a:rPr lang="en-US" dirty="0" err="1">
                <a:latin typeface="Times New Roman" pitchFamily="18" charset="0"/>
                <a:cs typeface="Times New Roman" pitchFamily="18" charset="0"/>
              </a:rPr>
              <a:t>uzdrhtala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pred</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navalom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Mongola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Njihov</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upad</a:t>
            </a:r>
            <a:r>
              <a:rPr lang="en-US" dirty="0">
                <a:latin typeface="Times New Roman" pitchFamily="18" charset="0"/>
                <a:cs typeface="Times New Roman" pitchFamily="18" charset="0"/>
              </a:rPr>
              <a:t> u </a:t>
            </a:r>
            <a:r>
              <a:rPr lang="en-US" dirty="0" err="1">
                <a:latin typeface="Times New Roman" pitchFamily="18" charset="0"/>
                <a:cs typeface="Times New Roman" pitchFamily="18" charset="0"/>
              </a:rPr>
              <a:t>Ugarsku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iako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samoj</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Srbiji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nije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načinjena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velika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šteta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uticao</a:t>
            </a:r>
            <a:r>
              <a:rPr lang="en-US" dirty="0">
                <a:latin typeface="Times New Roman" pitchFamily="18" charset="0"/>
                <a:cs typeface="Times New Roman" pitchFamily="18" charset="0"/>
              </a:rPr>
              <a:t> je </a:t>
            </a:r>
            <a:r>
              <a:rPr lang="en-US" dirty="0" err="1">
                <a:latin typeface="Times New Roman" pitchFamily="18" charset="0"/>
                <a:cs typeface="Times New Roman" pitchFamily="18" charset="0"/>
              </a:rPr>
              <a:t>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slabljenje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pozicije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kralja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Vladislava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Uz</a:t>
            </a:r>
            <a:r>
              <a:rPr lang="en-US" dirty="0">
                <a:latin typeface="Times New Roman" pitchFamily="18" charset="0"/>
                <a:cs typeface="Times New Roman" pitchFamily="18" charset="0"/>
              </a:rPr>
              <a:t> to, </a:t>
            </a:r>
            <a:r>
              <a:rPr lang="en-US" dirty="0" err="1">
                <a:latin typeface="Times New Roman" pitchFamily="18" charset="0"/>
                <a:cs typeface="Times New Roman" pitchFamily="18" charset="0"/>
              </a:rPr>
              <a:t>te</a:t>
            </a:r>
            <a:r>
              <a:rPr lang="en-US" dirty="0">
                <a:latin typeface="Times New Roman" pitchFamily="18" charset="0"/>
                <a:cs typeface="Times New Roman" pitchFamily="18" charset="0"/>
              </a:rPr>
              <a:t> 1241. godine </a:t>
            </a:r>
            <a:r>
              <a:rPr lang="en-US" dirty="0" err="1">
                <a:latin typeface="Times New Roman" pitchFamily="18" charset="0"/>
                <a:cs typeface="Times New Roman" pitchFamily="18" charset="0"/>
              </a:rPr>
              <a:t>umro</a:t>
            </a:r>
            <a:r>
              <a:rPr lang="en-US" dirty="0">
                <a:latin typeface="Times New Roman" pitchFamily="18" charset="0"/>
                <a:cs typeface="Times New Roman" pitchFamily="18" charset="0"/>
              </a:rPr>
              <a:t> je </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bugarski</a:t>
            </a:r>
            <a:r>
              <a:rPr lang="en-US" dirty="0">
                <a:latin typeface="Times New Roman" pitchFamily="18" charset="0"/>
                <a:cs typeface="Times New Roman" pitchFamily="18" charset="0"/>
              </a:rPr>
              <a:t> car </a:t>
            </a:r>
            <a:r>
              <a:rPr lang="en-US" dirty="0" err="1">
                <a:latin typeface="Times New Roman" pitchFamily="18" charset="0"/>
                <a:cs typeface="Times New Roman" pitchFamily="18" charset="0"/>
              </a:rPr>
              <a:t>Asen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Drugi</a:t>
            </a:r>
            <a:r>
              <a:rPr lang="en-US" dirty="0">
                <a:latin typeface="Times New Roman" pitchFamily="18" charset="0"/>
                <a:cs typeface="Times New Roman" pitchFamily="18" charset="0"/>
              </a:rPr>
              <a:t>. Od </a:t>
            </a:r>
            <a:r>
              <a:rPr lang="en-US" dirty="0" err="1">
                <a:latin typeface="Times New Roman" pitchFamily="18" charset="0"/>
                <a:cs typeface="Times New Roman" pitchFamily="18" charset="0"/>
              </a:rPr>
              <a:t>tada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Bugarska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više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neće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imati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vodeći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uticaj</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Balkanu</a:t>
            </a:r>
            <a:r>
              <a:rPr lang="en-US" dirty="0">
                <a:latin typeface="Times New Roman" pitchFamily="18" charset="0"/>
                <a:cs typeface="Times New Roman" pitchFamily="18" charset="0"/>
              </a:rPr>
              <a:t>, a </a:t>
            </a:r>
            <a:r>
              <a:rPr lang="en-US" dirty="0" err="1">
                <a:latin typeface="Times New Roman" pitchFamily="18" charset="0"/>
                <a:cs typeface="Times New Roman" pitchFamily="18" charset="0"/>
              </a:rPr>
              <a:t>srpski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kralj</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će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izgubiti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snažan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oslonac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Početkom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naredne</a:t>
            </a:r>
            <a:r>
              <a:rPr lang="en-US" dirty="0">
                <a:latin typeface="Times New Roman" pitchFamily="18" charset="0"/>
                <a:cs typeface="Times New Roman" pitchFamily="18" charset="0"/>
              </a:rPr>
              <a:t> godine, </a:t>
            </a:r>
            <a:r>
              <a:rPr lang="en-US" dirty="0" err="1">
                <a:latin typeface="Times New Roman" pitchFamily="18" charset="0"/>
                <a:cs typeface="Times New Roman" pitchFamily="18" charset="0"/>
              </a:rPr>
              <a:t>mongolska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vojska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vraćajući</a:t>
            </a:r>
            <a:r>
              <a:rPr lang="en-US" dirty="0">
                <a:latin typeface="Times New Roman" pitchFamily="18" charset="0"/>
                <a:cs typeface="Times New Roman" pitchFamily="18" charset="0"/>
              </a:rPr>
              <a:t> se </a:t>
            </a:r>
            <a:r>
              <a:rPr lang="en-US" dirty="0" err="1">
                <a:latin typeface="Times New Roman" pitchFamily="18" charset="0"/>
                <a:cs typeface="Times New Roman" pitchFamily="18" charset="0"/>
              </a:rPr>
              <a:t>prema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Crnom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moru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gde</a:t>
            </a:r>
            <a:r>
              <a:rPr lang="en-US" dirty="0">
                <a:latin typeface="Times New Roman" pitchFamily="18" charset="0"/>
                <a:cs typeface="Times New Roman" pitchFamily="18" charset="0"/>
              </a:rPr>
              <a:t> se </a:t>
            </a:r>
            <a:r>
              <a:rPr lang="en-US" dirty="0" err="1">
                <a:latin typeface="Times New Roman" pitchFamily="18" charset="0"/>
                <a:cs typeface="Times New Roman" pitchFamily="18" charset="0"/>
              </a:rPr>
              <a:t>nalazila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njena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glavnina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opljačkala</a:t>
            </a:r>
            <a:r>
              <a:rPr lang="en-US" dirty="0">
                <a:latin typeface="Times New Roman" pitchFamily="18" charset="0"/>
                <a:cs typeface="Times New Roman" pitchFamily="18" charset="0"/>
              </a:rPr>
              <a:t> je </a:t>
            </a:r>
            <a:r>
              <a:rPr lang="en-US" dirty="0" err="1">
                <a:latin typeface="Times New Roman" pitchFamily="18" charset="0"/>
                <a:cs typeface="Times New Roman" pitchFamily="18" charset="0"/>
              </a:rPr>
              <a:t>Srbiju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Bugarsku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Srpska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vlastela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okupila</a:t>
            </a:r>
            <a:r>
              <a:rPr lang="en-US" dirty="0">
                <a:latin typeface="Times New Roman" pitchFamily="18" charset="0"/>
                <a:cs typeface="Times New Roman" pitchFamily="18" charset="0"/>
              </a:rPr>
              <a:t> se </a:t>
            </a:r>
            <a:r>
              <a:rPr lang="en-US" dirty="0" err="1">
                <a:latin typeface="Times New Roman" pitchFamily="18" charset="0"/>
                <a:cs typeface="Times New Roman" pitchFamily="18" charset="0"/>
              </a:rPr>
              <a:t>oko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mlađeg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brata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Uroša</a:t>
            </a:r>
            <a:r>
              <a:rPr lang="en-US" dirty="0">
                <a:latin typeface="Times New Roman" pitchFamily="18" charset="0"/>
                <a:cs typeface="Times New Roman" pitchFamily="18" charset="0"/>
              </a:rPr>
              <a:t>.</a:t>
            </a:r>
          </a:p>
        </p:txBody>
      </p:sp>
      <p:pic>
        <p:nvPicPr>
          <p:cNvPr id="3" name="Picture 2"/>
          <p:cNvPicPr>
            <a:picLocks noChangeAspect="1" noChangeArrowheads="1"/>
          </p:cNvPicPr>
          <p:nvPr/>
        </p:nvPicPr>
        <p:blipFill>
          <a:blip r:embed="rId2"/>
          <a:srcRect l="1381" t="4717" r="5801" b="4717"/>
          <a:stretch>
            <a:fillRect/>
          </a:stretch>
        </p:blipFill>
        <p:spPr bwMode="auto">
          <a:xfrm>
            <a:off x="1219200" y="3429000"/>
            <a:ext cx="6400800" cy="2286000"/>
          </a:xfrm>
          <a:prstGeom prst="rect">
            <a:avLst/>
          </a:prstGeom>
          <a:noFill/>
          <a:ln w="9525">
            <a:noFill/>
            <a:miter lim="800000"/>
            <a:headEnd/>
            <a:tailEnd/>
          </a:ln>
          <a:effectLst/>
        </p:spPr>
      </p:pic>
      <p:sp>
        <p:nvSpPr>
          <p:cNvPr id="5" name="TextBox 4"/>
          <p:cNvSpPr txBox="1"/>
          <p:nvPr/>
        </p:nvSpPr>
        <p:spPr>
          <a:xfrm>
            <a:off x="5105400" y="6172200"/>
            <a:ext cx="3048000" cy="369332"/>
          </a:xfrm>
          <a:prstGeom prst="rect">
            <a:avLst/>
          </a:prstGeom>
          <a:noFill/>
          <a:ln w="19050">
            <a:solidFill>
              <a:schemeClr val="accent2"/>
            </a:solidFill>
          </a:ln>
        </p:spPr>
        <p:txBody>
          <a:bodyPr wrap="square" rtlCol="0">
            <a:spAutoFit/>
          </a:bodyPr>
          <a:lstStyle/>
          <a:p>
            <a:r>
              <a:rPr lang="sr-Latn-RS" b="1" dirty="0">
                <a:latin typeface="Times New Roman" pitchFamily="18" charset="0"/>
                <a:cs typeface="Times New Roman" pitchFamily="18" charset="0"/>
              </a:rPr>
              <a:t>Vrh srednjovekovnog koplja</a:t>
            </a:r>
            <a:endParaRPr lang="en-US" b="1" dirty="0">
              <a:latin typeface="Times New Roman" pitchFamily="18" charset="0"/>
              <a:cs typeface="Times New Roman"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5127</Words>
  <Application>Microsoft Office PowerPoint</Application>
  <PresentationFormat>Bildschirmpräsentation (4:3)</PresentationFormat>
  <Paragraphs>177</Paragraphs>
  <Slides>47</Slides>
  <Notes>2</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47</vt:i4>
      </vt:variant>
    </vt:vector>
  </HeadingPairs>
  <TitlesOfParts>
    <vt:vector size="51" baseType="lpstr">
      <vt:lpstr>Arial</vt:lpstr>
      <vt:lpstr>Calibri</vt:lpstr>
      <vt:lpstr>Times New Roman</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Kraljica Katalina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Tijana</dc:creator>
  <cp:lastModifiedBy>Tijana Milenkovic</cp:lastModifiedBy>
  <cp:revision>312</cp:revision>
  <dcterms:created xsi:type="dcterms:W3CDTF">2015-10-04T16:12:54Z</dcterms:created>
  <dcterms:modified xsi:type="dcterms:W3CDTF">2022-12-05T00:44:47Z</dcterms:modified>
</cp:coreProperties>
</file>