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7" r:id="rId9"/>
    <p:sldId id="268" r:id="rId10"/>
    <p:sldId id="266" r:id="rId11"/>
  </p:sldIdLst>
  <p:sldSz cx="12192000" cy="6858000"/>
  <p:notesSz cx="6858000" cy="9144000"/>
  <p:defaultTextStyle>
    <a:defPPr>
      <a:defRPr lang="en-150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0A066C-356A-4402-A740-A1229F40B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15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5B642ED-3FC9-46FD-A449-95A707E41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15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E80B7ED-7252-4264-8DB0-6F33DCE9B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E98C94E-966D-4170-A4C1-B72644B1A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74FA08E-E3A7-4D28-9F85-416571987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93795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B9E7E4-9A93-442E-9ACE-6B53AEC53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150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40ED45D1-B324-419A-95F2-30AF54345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15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BC225D5-4F21-4437-A770-2A40273D7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9C45964-44D6-4889-8E73-1485D125A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453A96C-88C8-4417-9FB3-7AFD4653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743970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696943A8-A145-4273-9E27-41F43AC31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150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DCEC169C-1D70-42FD-9B35-BA0B1260C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15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AD88F6E-5753-42CE-917D-2E5A37E3B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FBBE1E7-68BA-4DBA-A09C-4A20687D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0383DEF-822B-4EB2-B2C2-EFB67086B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6191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4FC221-91EA-40EA-A04D-4281F889F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15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57ACF93-2FE3-4E28-B284-03EBE3EF4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15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9A44031-3671-47B8-BBB4-EE83A98EE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FB6598C-02D8-473A-A29A-8A96CD4D7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6269237-114E-45F7-9400-D6C5904B7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87453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11900E-4C2C-4FA0-9775-077D1BBAC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150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45BCE77-0127-4032-9344-46938D766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ACF5452-E718-4F5C-8F01-F724CC549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191F192-4A29-4FE1-ADD8-D736A9788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79EF6D2-F448-4703-B0D4-E1ABA70E2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091147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B232FB-36EC-4398-A147-E31952A00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15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3BC8AEF-D7BC-4AD9-A391-040A658445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15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7F86647-C322-4FB6-82B5-6F8F889041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150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A54AB35-3AD4-4B43-87BE-256349637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B23649B-B1D7-4B0A-B2F5-3B5B7E0CC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29F1343-296D-4349-98A5-0EC7A921C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16673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3B072E-0873-4272-A94F-4EF1C378B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150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95D6DFE-6876-456E-940C-C20128D81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5BB8AF2-A850-4154-8A14-6ECE54161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150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FF767DEA-2A0A-4B59-A64A-2848C892B8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48E91D5A-EC88-4C52-9517-4DCB8829C4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150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0EB05EF2-4372-4B63-BFE9-886A02321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66A3F198-65C2-455B-862E-B0E38AB10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B642AA26-C85B-42DA-B2BE-DA8AE6A05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78663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977A5B-50F3-4349-8E17-3A41C8C69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150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F5810B5-3676-4577-864D-A8306A6B2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BA0391E3-69F2-47DD-A1D1-D70B0A3A9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A8EB9A8C-1DFC-4BAD-A8E5-B2DBEE70C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28733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2B0D4DB0-328D-4DCC-BDC1-F21A484F1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4049281E-052D-454C-85B1-F694D039B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08E24100-8D3F-4950-8A56-10FDEE050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67890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92E4A5-0EAA-4823-830C-9A5735337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15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C820D03-74E3-47C9-BB71-18DB0D7CC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15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C2DD5EA-64E8-4210-81D2-BA22E7275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A8BAC9B-A059-4DE3-8975-1E365DD4A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5136BAE-1338-426F-A22B-BA6032BB1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E8A1700-FDB9-4E2E-A1A2-CF8387987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4444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4CB09D-C59F-4BCC-83C4-DA38D8EE5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150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E9FF267B-3644-4354-BE23-419C678022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15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C33ADEA-20E3-4293-8F69-88767B23E4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7DA8BA4-6A30-428E-A519-8E7E4C96C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742CAB8-E608-4F50-8C7B-3D63CF53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90921FE-E69E-42F0-88F9-467C3C80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84014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15089E52-8E65-487B-86F3-C60EE5CB4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150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78114CC-9C68-4CBE-B9AB-478EE351F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15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793BA1E-9909-404A-A409-62607AC58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78490-C862-41B0-B4CE-B41E163D5F5E}" type="datetimeFigureOut">
              <a:rPr lang="en-150" smtClean="0"/>
              <a:t>09/19/2025</a:t>
            </a:fld>
            <a:endParaRPr lang="en-15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CC2567F-DD4C-4FC0-8420-E83326CC5D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15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10B0797-A563-4ABD-ABDE-91DC887808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737CD-B5B4-4762-8578-4004A2B0647D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641531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150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7D6189-151A-475F-B518-3B53A8925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dirty="0">
                <a:latin typeface="Arial" panose="020B0604020202020204" pitchFamily="34" charset="0"/>
                <a:cs typeface="Arial" panose="020B0604020202020204" pitchFamily="34" charset="0"/>
              </a:rPr>
              <a:t>Jurica Vuco (Osijek)</a:t>
            </a:r>
            <a:r>
              <a:rPr lang="hr-HR" sz="2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jurica.vuco@gmail.com</a:t>
            </a:r>
            <a:endParaRPr lang="en-150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22A1F68-C519-4997-80C1-9C82CA0B8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hr-HR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Virtualna </a:t>
            </a:r>
            <a:r>
              <a:rPr lang="hr-HR" sz="48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Jelena, žena koje nema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17. 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Simpozij </a:t>
            </a: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Andrić virtualni </a:t>
            </a: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Madrid, 2.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– 5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listopada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2025. 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150" sz="2600" dirty="0"/>
          </a:p>
        </p:txBody>
      </p:sp>
    </p:spTree>
    <p:extLst>
      <p:ext uri="{BB962C8B-B14F-4D97-AF65-F5344CB8AC3E}">
        <p14:creationId xmlns:p14="http://schemas.microsoft.com/office/powerpoint/2010/main" val="3128763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150739-19F9-42BF-9EC3-BBAE0BC3F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77" y="2766218"/>
            <a:ext cx="10515600" cy="1325563"/>
          </a:xfrm>
        </p:spPr>
        <p:txBody>
          <a:bodyPr/>
          <a:lstStyle/>
          <a:p>
            <a:pPr algn="ctr"/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HVALA NA POZORNOSTI!</a:t>
            </a:r>
            <a:endParaRPr lang="en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029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D559B0-3EA1-43BC-8D58-2C8802C3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Sadržaj prezentacije:</a:t>
            </a:r>
            <a:endParaRPr lang="en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9C19B51-D689-44E7-B0B7-82955C919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Virtualno kao (potencijalni) književni pojam </a:t>
            </a:r>
          </a:p>
          <a:p>
            <a:pPr marL="514350" indent="-514350">
              <a:buAutoNum type="arabicPeriod"/>
            </a:pP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Odmak od stvarnosti </a:t>
            </a:r>
          </a:p>
          <a:p>
            <a:pPr marL="514350" indent="-514350">
              <a:buAutoNum type="arabicPeriod"/>
            </a:pP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Odmak od zbilje </a:t>
            </a:r>
          </a:p>
          <a:p>
            <a:pPr marL="514350" indent="-514350">
              <a:buAutoNum type="arabicPeriod"/>
            </a:pP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Odnos zbilje i „drugog” – simulacija zbilje </a:t>
            </a:r>
          </a:p>
          <a:p>
            <a:pPr marL="514350" indent="-514350">
              <a:buAutoNum type="arabicPeriod"/>
            </a:pP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Granice svjetova</a:t>
            </a:r>
          </a:p>
          <a:p>
            <a:pPr marL="514350" indent="-514350">
              <a:buAutoNum type="arabicPeriod"/>
            </a:pP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Svijet pripovjedača </a:t>
            </a:r>
          </a:p>
          <a:p>
            <a:pPr marL="514350" indent="-514350">
              <a:buAutoNum type="arabicPeriod"/>
            </a:pP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Jelena kao… (zaključak)  </a:t>
            </a:r>
            <a:endParaRPr lang="en-150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48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E02F2F-A078-4B94-B0AE-FF5B4F04E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Virtualno kao (potencijalni) književni pojam </a:t>
            </a:r>
            <a:endParaRPr lang="hr-H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79A0D59-77CA-4006-93A9-2D8E0B42D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Što je virtualno?</a:t>
            </a:r>
          </a:p>
          <a:p>
            <a:pPr lvl="1"/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umjetno – izvještačeno – drukčije od stvarnog – (lažno?)  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Virtualno 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kao 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predmet analize?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estvarno – prividno – izmišljeno, ali i…</a:t>
            </a:r>
          </a:p>
          <a:p>
            <a:r>
              <a:rPr lang="hr-HR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Prisutno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u drugoj (drukčijoj) stvarnosti 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potencijalno – </a:t>
            </a:r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može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 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(nekad, jednom) dogoditi/materijalizirati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pitno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– </a:t>
            </a:r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možda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će se dogodit/materijalizirat ako </a:t>
            </a: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 ostvare uvjeti 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(Moguće) 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Razine 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virtualnosti: </a:t>
            </a:r>
          </a:p>
        </p:txBody>
      </p:sp>
    </p:spTree>
    <p:extLst>
      <p:ext uri="{BB962C8B-B14F-4D97-AF65-F5344CB8AC3E}">
        <p14:creationId xmlns:p14="http://schemas.microsoft.com/office/powerpoint/2010/main" val="423127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727B49-BAF3-448F-A0CD-2592222EF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Odmak od stvarnosti </a:t>
            </a:r>
            <a:endParaRPr lang="hr-H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58C948B-2BF8-4F4A-A396-839B7744C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*stvarnost = ono što se čini da jest 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Fizička stvarnost, ali i – psihička </a:t>
            </a:r>
            <a:r>
              <a:rPr lang="hr-HR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stvarnost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Unutarnji svijet misli, stavova, osjećaja, predodžbi, sjećanja  virtualan svijet (?)</a:t>
            </a:r>
            <a:endParaRPr lang="hr-H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Odmak od stvarnosti očituje se u motivima: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luzije, fantastičnosti, mističnosti, mašte, halucinacija… </a:t>
            </a:r>
          </a:p>
          <a:p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525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FF6820-E8C4-4910-A2BF-D9BC0B7B3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Odmak od zbilje </a:t>
            </a: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41DC5C8-5A63-402B-ADE1-B71FAB62D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*zbilja (java, budnost, istina) = ono što jest (po tome što jest) 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Realno 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Odmak od zbilje – odlazak u nesvjesnost: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snovi, snoviđenja, košmari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prividi, aveti, utvare, opsjene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imaginarno, transcendentno, </a:t>
            </a:r>
            <a:r>
              <a:rPr lang="hr-HR" sz="2800" dirty="0" err="1">
                <a:latin typeface="Arial" panose="020B0604020202020204" pitchFamily="34" charset="0"/>
                <a:cs typeface="Arial" panose="020B0604020202020204" pitchFamily="34" charset="0"/>
              </a:rPr>
              <a:t>somnabulističko</a:t>
            </a:r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r-H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San kao paradigma virtualnoga: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anjarenje – pozitivna percepcija – rjeđe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esanica, košmar – negativna percepcija  – češće </a:t>
            </a:r>
          </a:p>
        </p:txBody>
      </p:sp>
    </p:spTree>
    <p:extLst>
      <p:ext uri="{BB962C8B-B14F-4D97-AF65-F5344CB8AC3E}">
        <p14:creationId xmlns:p14="http://schemas.microsoft.com/office/powerpoint/2010/main" val="242483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C95DF3-BED7-4419-A704-E505ECE16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Odnos zbilje i onog „drugog” </a:t>
            </a: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871D94B-DE39-4F35-9119-06D989B82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ealnost vs. simulacija realnosti </a:t>
            </a:r>
          </a:p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bilja vs. imaginarno / zamišljeno / izmišljeno / neobjašnjivo – ono što je „onkraj” zbilje 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Simulacija (zbilje)  virtualno = odsutnost realnoga </a:t>
            </a:r>
          </a:p>
          <a:p>
            <a:r>
              <a:rPr lang="hr-HR" sz="3200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Hiperrealnost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= realnije od realnog (simulacija, matrica) </a:t>
            </a:r>
          </a:p>
          <a:p>
            <a:r>
              <a:rPr lang="hr-HR" sz="3200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Hipperrealnost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kao poveznica unutarnjeg psihičkog svijeta i virtualnog simuliranog svijeta (??)  </a:t>
            </a:r>
          </a:p>
          <a:p>
            <a:endParaRPr lang="hr-H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150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802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2EE8CF-B896-448B-80AD-AF308744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Granice svjetova </a:t>
            </a: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07A8A53-6CB1-49EF-AB96-F40A83DE0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Fizički vs.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etafizički svijet 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Ispreplitanje sna i jave – granica sna i budnosti 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Stvarna percepcija vs.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dealizacija (stvaran svijet – kakav god je – vs.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dealan svijet)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Istina vs.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rivid </a:t>
            </a:r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Dvije razine istine: „prava” istina vs. pripovjedačeva istina </a:t>
            </a:r>
            <a:endParaRPr lang="hr-H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186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22E35D5-05E3-4DF5-BD72-8C38F1167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Svijet pripovjedača </a:t>
            </a:r>
            <a:endParaRPr lang="en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33B0C3D-5E3B-4CEF-9EEE-81986F68F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Stanja u kojima se nalazi – razlozi koji su ga nagnuli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Bijeg od stvarnosti – motiviranost 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Povod: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ol, trauma, usamljenost </a:t>
            </a:r>
          </a:p>
          <a:p>
            <a:pPr lvl="1"/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pamćenje, nemogućnost zaborava 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elja, čeznuće  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lutnja, zebnja, strah (ludilo?)</a:t>
            </a:r>
          </a:p>
          <a:p>
            <a:r>
              <a:rPr lang="hr-H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Odnos prema Jeleni: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elja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jepota duha (nije čisti nagon) </a:t>
            </a:r>
          </a:p>
          <a:p>
            <a:pPr lvl="1"/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hr-H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gra ponavljanja i nestajanja </a:t>
            </a:r>
            <a:endParaRPr lang="en-150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934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0451"/>
          </a:xfrm>
        </p:spPr>
        <p:txBody>
          <a:bodyPr/>
          <a:lstStyle/>
          <a:p>
            <a:pPr algn="ctr"/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Jelena kao… </a:t>
            </a: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64906" y="1595535"/>
            <a:ext cx="9311951" cy="4581428"/>
          </a:xfrm>
        </p:spPr>
        <p:txBody>
          <a:bodyPr>
            <a:normAutofit lnSpcReduction="10000"/>
          </a:bodyPr>
          <a:lstStyle/>
          <a:p>
            <a:r>
              <a:rPr lang="hr-HR" sz="3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hr-H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imbol </a:t>
            </a:r>
          </a:p>
          <a:p>
            <a:r>
              <a:rPr lang="hr-H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signal</a:t>
            </a:r>
          </a:p>
          <a:p>
            <a:r>
              <a:rPr lang="hr-HR" sz="3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hr-H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imptom </a:t>
            </a:r>
          </a:p>
          <a:p>
            <a:r>
              <a:rPr lang="hr-HR" sz="3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r-H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rhetip</a:t>
            </a:r>
          </a:p>
          <a:p>
            <a:r>
              <a:rPr lang="hr-HR" sz="3000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hr-HR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item</a:t>
            </a:r>
            <a:endParaRPr lang="hr-HR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3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hr-H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deal – žene/ženske ljepote</a:t>
            </a:r>
          </a:p>
          <a:p>
            <a:r>
              <a:rPr lang="hr-HR" sz="3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hr-H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dealizacija (duha/ljepote duha – duhovnosti?)</a:t>
            </a:r>
          </a:p>
          <a:p>
            <a:r>
              <a:rPr lang="hr-HR" sz="3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hr-H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avršenstvo </a:t>
            </a:r>
          </a:p>
          <a:p>
            <a:r>
              <a:rPr lang="hr-HR" sz="3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r-H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psolut    </a:t>
            </a:r>
            <a:endParaRPr lang="hr-H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677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449</Words>
  <Application>Microsoft Office PowerPoint</Application>
  <PresentationFormat>Široki zaslon</PresentationFormat>
  <Paragraphs>75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Tema sustava Office</vt:lpstr>
      <vt:lpstr>Jurica Vuco (Osijek)  jurica.vuco@gmail.com</vt:lpstr>
      <vt:lpstr>Sadržaj prezentacije:</vt:lpstr>
      <vt:lpstr>Virtualno kao (potencijalni) književni pojam </vt:lpstr>
      <vt:lpstr>Odmak od stvarnosti </vt:lpstr>
      <vt:lpstr>Odmak od zbilje </vt:lpstr>
      <vt:lpstr>Odnos zbilje i onog „drugog” </vt:lpstr>
      <vt:lpstr>Granice svjetova </vt:lpstr>
      <vt:lpstr>Svijet pripovjedača </vt:lpstr>
      <vt:lpstr>Jelena kao… </vt:lpstr>
      <vt:lpstr>HVALA NA POZORNOSTI!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Jurica Vuco (Osijek)  jurica.vuco@gmail.com</dc:title>
  <dc:creator>Jurica Vuco</dc:creator>
  <cp:lastModifiedBy>Jurica Vuco</cp:lastModifiedBy>
  <cp:revision>30</cp:revision>
  <dcterms:created xsi:type="dcterms:W3CDTF">2021-10-11T19:14:38Z</dcterms:created>
  <dcterms:modified xsi:type="dcterms:W3CDTF">2025-09-19T11:48:01Z</dcterms:modified>
</cp:coreProperties>
</file>