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1"/>
  </p:sldMasterIdLst>
  <p:sldIdLst>
    <p:sldId id="256" r:id="rId2"/>
    <p:sldId id="257" r:id="rId3"/>
    <p:sldId id="264" r:id="rId4"/>
    <p:sldId id="276" r:id="rId5"/>
    <p:sldId id="277" r:id="rId6"/>
    <p:sldId id="265" r:id="rId7"/>
    <p:sldId id="273" r:id="rId8"/>
    <p:sldId id="274" r:id="rId9"/>
    <p:sldId id="260" r:id="rId10"/>
    <p:sldId id="261" r:id="rId11"/>
    <p:sldId id="262" r:id="rId12"/>
    <p:sldId id="266" r:id="rId13"/>
    <p:sldId id="269" r:id="rId14"/>
    <p:sldId id="275" r:id="rId15"/>
    <p:sldId id="268" r:id="rId16"/>
    <p:sldId id="272" r:id="rId17"/>
    <p:sldId id="263" r:id="rId18"/>
    <p:sldId id="271" r:id="rId19"/>
  </p:sldIdLst>
  <p:sldSz cx="12192000" cy="6858000"/>
  <p:notesSz cx="6858000" cy="9144000"/>
  <p:defaultTextStyle>
    <a:defPPr>
      <a:defRPr lang="e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90D319-4E5A-4AF6-87B7-3A61E079FA2F}" type="doc">
      <dgm:prSet loTypeId="urn:microsoft.com/office/officeart/2024/3/layout/hArc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8030F3-945C-47DD-A240-372D4935B751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Музеј између архитектуре и изложбеног простора</a:t>
          </a:r>
          <a:endParaRPr lang="en-US" sz="1200" dirty="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56B8E7D8-CB49-4FD1-952A-EFD764300C33}" type="parTrans" cxnId="{017D417D-F7B6-4856-9B51-F8B433BFFAF0}">
      <dgm:prSet/>
      <dgm:spPr/>
      <dgm:t>
        <a:bodyPr/>
        <a:lstStyle/>
        <a:p>
          <a:endParaRPr lang="en-US" sz="120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3E9F9AF3-4BEF-442F-9A3F-78FF3E39D65F}" type="sibTrans" cxnId="{017D417D-F7B6-4856-9B51-F8B433BFFAF0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 sz="120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9F84EA63-6DF7-445D-A481-2DE54A834FDC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Пренамењени музеји морају решити изазове сусрета архитектуралног аспекта (материјални</a:t>
          </a:r>
          <a:r>
            <a:rPr lang="sr-Cyrl-RS" sz="1200" dirty="0">
              <a:latin typeface="Aparajita" panose="02020603050405020304" pitchFamily="18" charset="0"/>
              <a:cs typeface="Aparajita" panose="02020603050405020304" pitchFamily="18" charset="0"/>
            </a:rPr>
            <a:t>х</a:t>
          </a: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 услов</a:t>
          </a:r>
          <a:r>
            <a:rPr lang="sr-Cyrl-RS" sz="1200" dirty="0">
              <a:latin typeface="Aparajita" panose="02020603050405020304" pitchFamily="18" charset="0"/>
              <a:cs typeface="Aparajita" panose="02020603050405020304" pitchFamily="18" charset="0"/>
            </a:rPr>
            <a:t>а</a:t>
          </a: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, стањ</a:t>
          </a:r>
          <a:r>
            <a:rPr lang="sr-Cyrl-RS" sz="1200" dirty="0">
              <a:latin typeface="Aparajita" panose="02020603050405020304" pitchFamily="18" charset="0"/>
              <a:cs typeface="Aparajita" panose="02020603050405020304" pitchFamily="18" charset="0"/>
            </a:rPr>
            <a:t>а</a:t>
          </a: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 зграде у којој је музеј, ограничења простора, грађевине, њене</a:t>
          </a:r>
          <a:r>
            <a:rPr lang="sr-Cyrl-RS" sz="1200" dirty="0">
              <a:latin typeface="Aparajita" panose="02020603050405020304" pitchFamily="18" charset="0"/>
              <a:cs typeface="Aparajita" panose="02020603050405020304" pitchFamily="18" charset="0"/>
            </a:rPr>
            <a:t> првобитне намене и</a:t>
          </a: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 историје) и музеолошког аспекта</a:t>
          </a:r>
          <a:r>
            <a:rPr lang="en-US" sz="1200" dirty="0">
              <a:latin typeface="Aparajita" panose="02020603050405020304" pitchFamily="18" charset="0"/>
              <a:cs typeface="Aparajita" panose="02020603050405020304" pitchFamily="18" charset="0"/>
            </a:rPr>
            <a:t> </a:t>
          </a:r>
          <a:r>
            <a:rPr lang="sr-Cyrl-RS" sz="1200" dirty="0">
              <a:latin typeface="Aparajita" panose="02020603050405020304" pitchFamily="18" charset="0"/>
              <a:cs typeface="Aparajita" panose="02020603050405020304" pitchFamily="18" charset="0"/>
            </a:rPr>
            <a:t>музеја</a:t>
          </a: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 (садржаја и замисли поставке, значења представљене грађе, броја посетилаца итд.) – уп. </a:t>
          </a:r>
          <a:r>
            <a:rPr lang="en-US" sz="1200" dirty="0" err="1">
              <a:latin typeface="Aparajita" panose="02020603050405020304" pitchFamily="18" charset="0"/>
              <a:cs typeface="Aparajita" panose="02020603050405020304" pitchFamily="18" charset="0"/>
            </a:rPr>
            <a:t>Tzortzi</a:t>
          </a:r>
          <a:r>
            <a:rPr lang="en-US" sz="1200" dirty="0">
              <a:latin typeface="Aparajita" panose="02020603050405020304" pitchFamily="18" charset="0"/>
              <a:cs typeface="Aparajita" panose="02020603050405020304" pitchFamily="18" charset="0"/>
            </a:rPr>
            <a:t> 2015.</a:t>
          </a:r>
        </a:p>
      </dgm:t>
    </dgm:pt>
    <dgm:pt modelId="{EB0C1E6A-2A23-4F90-B0F6-E1F3A1072422}" type="parTrans" cxnId="{FBDC9B15-6862-4A6E-8F8C-7A5E222DB916}">
      <dgm:prSet/>
      <dgm:spPr/>
      <dgm:t>
        <a:bodyPr/>
        <a:lstStyle/>
        <a:p>
          <a:endParaRPr lang="en-US" sz="120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3DA88331-FF25-41C5-930A-FB4C63C5EE0F}" type="sibTrans" cxnId="{FBDC9B15-6862-4A6E-8F8C-7A5E222DB916}">
      <dgm:prSet/>
      <dgm:spPr/>
      <dgm:t>
        <a:bodyPr/>
        <a:lstStyle/>
        <a:p>
          <a:endParaRPr lang="en-US" sz="120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32B62FB0-CA11-4840-81BB-4337B99F77B0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Три стратегије, релације између простора и изложбеног садржаја</a:t>
          </a:r>
          <a:endParaRPr lang="en-US" sz="1200" dirty="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62974D1D-BA23-41CB-A7AC-9BD84DBA76A3}" type="parTrans" cxnId="{6BE3724C-EC9A-4B8F-88D7-48465ED8A77E}">
      <dgm:prSet/>
      <dgm:spPr/>
      <dgm:t>
        <a:bodyPr/>
        <a:lstStyle/>
        <a:p>
          <a:endParaRPr lang="en-US" sz="120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0FC047FA-A894-42D8-A855-3824B1E296AD}" type="sibTrans" cxnId="{6BE3724C-EC9A-4B8F-88D7-48465ED8A77E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 sz="120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FE8BD28D-A066-4DBE-A661-47C9C15490B8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„[</a:t>
          </a:r>
          <a:r>
            <a:rPr lang="az-Cyrl-AZ" sz="1200" dirty="0">
              <a:latin typeface="ADLaM Display" panose="020F0502020204030204" pitchFamily="34" charset="0"/>
              <a:cs typeface="Aparajita" panose="02020603050405020304" pitchFamily="18" charset="0"/>
            </a:rPr>
            <a:t>К</a:t>
          </a: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]ада</a:t>
          </a:r>
          <a:r>
            <a:rPr lang="az-Cyrl-AZ" sz="1200" dirty="0">
              <a:latin typeface="ADLaM Display" panose="020F0502020204030204" pitchFamily="34" charset="0"/>
              <a:cs typeface="Aparajita" panose="02020603050405020304" pitchFamily="18" charset="0"/>
            </a:rPr>
            <a:t> се размотре одлуке о </a:t>
          </a: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излагању</a:t>
          </a:r>
          <a:r>
            <a:rPr lang="az-Cyrl-AZ" sz="1200" dirty="0">
              <a:latin typeface="ADLaM Display" panose="020F0502020204030204" pitchFamily="34" charset="0"/>
              <a:cs typeface="Aparajita" panose="02020603050405020304" pitchFamily="18" charset="0"/>
            </a:rPr>
            <a:t>, може се направити основна разлика између три главне стратегије повезивања просторног и </a:t>
          </a: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изложбеног</a:t>
          </a:r>
          <a:r>
            <a:rPr lang="az-Cyrl-AZ" sz="1200" dirty="0">
              <a:latin typeface="ADLaM Display" panose="020F0502020204030204" pitchFamily="34" charset="0"/>
              <a:cs typeface="Aparajita" panose="02020603050405020304" pitchFamily="18" charset="0"/>
            </a:rPr>
            <a:t> распореда, свак</a:t>
          </a: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е</a:t>
          </a:r>
          <a:r>
            <a:rPr lang="az-Cyrl-AZ" sz="1200" dirty="0">
              <a:latin typeface="ADLaM Display" panose="020F0502020204030204" pitchFamily="34" charset="0"/>
              <a:cs typeface="Aparajita" panose="02020603050405020304" pitchFamily="18" charset="0"/>
            </a:rPr>
            <a:t> са својим ефектима и последицама: коришћење простора за </a:t>
          </a: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истицање</a:t>
          </a:r>
          <a:r>
            <a:rPr lang="az-Cyrl-AZ" sz="1200" dirty="0">
              <a:latin typeface="ADLaM Display" panose="020F0502020204030204" pitchFamily="34" charset="0"/>
              <a:cs typeface="Aparajita" panose="02020603050405020304" pitchFamily="18" charset="0"/>
            </a:rPr>
            <a:t> утицаја </a:t>
          </a: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предмета</a:t>
          </a:r>
          <a:r>
            <a:rPr lang="az-Cyrl-AZ" sz="1200" dirty="0">
              <a:latin typeface="ADLaM Display" panose="020F0502020204030204" pitchFamily="34" charset="0"/>
              <a:cs typeface="Aparajita" panose="02020603050405020304" pitchFamily="18" charset="0"/>
            </a:rPr>
            <a:t>, коришћење </a:t>
          </a: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предмета</a:t>
          </a:r>
          <a:r>
            <a:rPr lang="az-Cyrl-AZ" sz="1200" dirty="0">
              <a:latin typeface="ADLaM Display" panose="020F0502020204030204" pitchFamily="34" charset="0"/>
              <a:cs typeface="Aparajita" panose="02020603050405020304" pitchFamily="18" charset="0"/>
            </a:rPr>
            <a:t> за </a:t>
          </a: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истицање</a:t>
          </a:r>
          <a:r>
            <a:rPr lang="az-Cyrl-AZ" sz="1200" dirty="0">
              <a:latin typeface="ADLaM Display" panose="020F0502020204030204" pitchFamily="34" charset="0"/>
              <a:cs typeface="Aparajita" panose="02020603050405020304" pitchFamily="18" charset="0"/>
            </a:rPr>
            <a:t> простора</a:t>
          </a: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,</a:t>
          </a:r>
          <a:r>
            <a:rPr lang="az-Cyrl-AZ" sz="1200" dirty="0">
              <a:latin typeface="ADLaM Display" panose="020F0502020204030204" pitchFamily="34" charset="0"/>
              <a:cs typeface="Aparajita" panose="02020603050405020304" pitchFamily="18" charset="0"/>
            </a:rPr>
            <a:t> и трећа могућност</a:t>
          </a: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 </a:t>
          </a:r>
          <a:r>
            <a:rPr lang="az-Cyrl-AZ" sz="1200" dirty="0">
              <a:latin typeface="ADLaM Display" panose="020F0502020204030204" pitchFamily="34" charset="0"/>
              <a:cs typeface="Aparajita" panose="02020603050405020304" pitchFamily="18" charset="0"/>
            </a:rPr>
            <a:t>да простор и </a:t>
          </a: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изложба</a:t>
          </a:r>
          <a:r>
            <a:rPr lang="az-Cyrl-AZ" sz="1200" dirty="0">
              <a:latin typeface="ADLaM Display" panose="020F0502020204030204" pitchFamily="34" charset="0"/>
              <a:cs typeface="Aparajita" panose="02020603050405020304" pitchFamily="18" charset="0"/>
            </a:rPr>
            <a:t> задрже своју аутономију</a:t>
          </a: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” (</a:t>
          </a:r>
          <a:r>
            <a:rPr lang="sr-Latn" sz="1200" dirty="0">
              <a:latin typeface="Aparajita" panose="02020603050405020304" pitchFamily="18" charset="0"/>
              <a:cs typeface="Aparajita" panose="02020603050405020304" pitchFamily="18" charset="0"/>
            </a:rPr>
            <a:t>Tzortzi 2015: 233).</a:t>
          </a:r>
          <a:endParaRPr lang="en-US" sz="1200" dirty="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FA900002-D878-4203-B36B-2EBC66C219FF}" type="parTrans" cxnId="{875210C3-2E88-454C-AC92-EA46D96B1C38}">
      <dgm:prSet/>
      <dgm:spPr/>
      <dgm:t>
        <a:bodyPr/>
        <a:lstStyle/>
        <a:p>
          <a:endParaRPr lang="en-US" sz="120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A710763B-1EAA-4F3E-B902-C1694FA6E0B7}" type="sibTrans" cxnId="{875210C3-2E88-454C-AC92-EA46D96B1C38}">
      <dgm:prSet/>
      <dgm:spPr/>
      <dgm:t>
        <a:bodyPr/>
        <a:lstStyle/>
        <a:p>
          <a:endParaRPr lang="en-US" sz="120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1C9A7DEB-102E-4917-893F-88A9CF8EA39F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О затеченим својствима простора</a:t>
          </a:r>
          <a:endParaRPr lang="en-US" sz="1200" dirty="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32F67237-2080-4D1D-BE33-325809DC8A03}" type="parTrans" cxnId="{6FFE21B8-D8EC-49B3-9F23-3AD685EA0FF9}">
      <dgm:prSet/>
      <dgm:spPr/>
      <dgm:t>
        <a:bodyPr/>
        <a:lstStyle/>
        <a:p>
          <a:endParaRPr lang="en-US" sz="120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28DF6C93-226A-4141-A54E-69DA7C5D05B5}" type="sibTrans" cxnId="{6FFE21B8-D8EC-49B3-9F23-3AD685EA0FF9}">
      <dgm:prSet/>
      <dgm:spPr/>
      <dgm:t>
        <a:bodyPr/>
        <a:lstStyle/>
        <a:p>
          <a:endParaRPr lang="en-US" sz="120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D12E88F1-AC9B-47D9-AD7D-7CA640E4B5F8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hr-HR" sz="1100" dirty="0">
              <a:solidFill>
                <a:schemeClr val="tx1"/>
              </a:solidFill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Музеји настали од стамбеног простора: „</a:t>
          </a:r>
          <a:r>
            <a:rPr lang="az-Cyrl-AZ" sz="1100" b="0" i="0" u="none" strike="noStrike" dirty="0">
              <a:solidFill>
                <a:schemeClr val="tx1"/>
              </a:solidFill>
              <a:effectLst/>
              <a:latin typeface="Abadi" panose="020F0502020204030204" pitchFamily="34" charset="0"/>
              <a:ea typeface="ADLaM Display" panose="02010000000000000000" pitchFamily="2" charset="77"/>
              <a:cs typeface="Aparajita" panose="02020603050405020304" pitchFamily="18" charset="0"/>
            </a:rPr>
            <a:t>доживљај изложених предмета обликује се </a:t>
          </a:r>
          <a:r>
            <a:rPr lang="hr-HR" sz="1100" b="0" i="0" u="none" strike="noStrike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и нераскидиво је везан за</a:t>
          </a:r>
          <a:r>
            <a:rPr lang="az-Cyrl-AZ" sz="1100" b="0" i="0" u="none" strike="noStrike" dirty="0">
              <a:solidFill>
                <a:schemeClr val="tx1"/>
              </a:solidFill>
              <a:effectLst/>
              <a:latin typeface="Abadi" panose="020F0502020204030204" pitchFamily="34" charset="0"/>
              <a:ea typeface="ADLaM Display" panose="02010000000000000000" pitchFamily="2" charset="77"/>
              <a:cs typeface="Aparajita" panose="02020603050405020304" pitchFamily="18" charset="0"/>
            </a:rPr>
            <a:t> затече</a:t>
          </a:r>
          <a:r>
            <a:rPr lang="hr-HR" sz="1100" b="0" i="0" u="none" strike="noStrike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не</a:t>
          </a:r>
          <a:r>
            <a:rPr lang="az-Cyrl-AZ" sz="1100" b="0" i="0" u="none" strike="noStrike" dirty="0">
              <a:solidFill>
                <a:schemeClr val="tx1"/>
              </a:solidFill>
              <a:effectLst/>
              <a:latin typeface="Abadi" panose="020F0502020204030204" pitchFamily="34" charset="0"/>
              <a:ea typeface="ADLaM Display" panose="02010000000000000000" pitchFamily="2" charset="77"/>
              <a:cs typeface="Aparajita" panose="02020603050405020304" pitchFamily="18" charset="0"/>
            </a:rPr>
            <a:t> квалитет</a:t>
          </a:r>
          <a:r>
            <a:rPr lang="hr-HR" sz="1100" b="0" i="0" u="none" strike="noStrike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е</a:t>
          </a:r>
          <a:r>
            <a:rPr lang="az-Cyrl-AZ" sz="1100" b="0" i="0" u="none" strike="noStrike" dirty="0">
              <a:solidFill>
                <a:schemeClr val="tx1"/>
              </a:solidFill>
              <a:effectLst/>
              <a:latin typeface="Abadi" panose="020F0502020204030204" pitchFamily="34" charset="0"/>
              <a:ea typeface="ADLaM Display" panose="02010000000000000000" pitchFamily="2" charset="77"/>
              <a:cs typeface="Aparajita" panose="02020603050405020304" pitchFamily="18" charset="0"/>
            </a:rPr>
            <a:t> простора који их </a:t>
          </a:r>
          <a:r>
            <a:rPr lang="hr-HR" sz="1100" b="0" i="0" u="none" strike="noStrike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прихвата</a:t>
          </a:r>
          <a:r>
            <a:rPr lang="az-Cyrl-AZ" sz="1100" b="0" i="0" u="none" strike="noStrike" dirty="0">
              <a:solidFill>
                <a:schemeClr val="tx1"/>
              </a:solidFill>
              <a:effectLst/>
              <a:latin typeface="Abadi" panose="020F0502020204030204" pitchFamily="34" charset="0"/>
              <a:ea typeface="ADLaM Display" panose="02010000000000000000" pitchFamily="2" charset="77"/>
              <a:cs typeface="Aparajita" panose="02020603050405020304" pitchFamily="18" charset="0"/>
            </a:rPr>
            <a:t>, па тако поставка постаје израз индивидуалног </a:t>
          </a:r>
          <a:r>
            <a:rPr lang="hr-HR" sz="1100" b="0" i="0" u="none" strike="noStrike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’</a:t>
          </a:r>
          <a:r>
            <a:rPr lang="az-Cyrl-AZ" sz="1100" b="0" i="0" u="none" strike="noStrike" dirty="0">
              <a:solidFill>
                <a:schemeClr val="tx1"/>
              </a:solidFill>
              <a:effectLst/>
              <a:latin typeface="Abadi" panose="020F0502020204030204" pitchFamily="34" charset="0"/>
              <a:ea typeface="ADLaM Display" panose="02010000000000000000" pitchFamily="2" charset="77"/>
              <a:cs typeface="Aparajita" panose="02020603050405020304" pitchFamily="18" charset="0"/>
            </a:rPr>
            <a:t>начина живота’ у времену и простору</a:t>
          </a:r>
          <a:r>
            <a:rPr lang="hr-HR" sz="1100" b="0" i="0" u="none" strike="noStrike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” (</a:t>
          </a:r>
          <a:r>
            <a:rPr lang="sr-Latn" sz="1100" b="0" i="0" u="none" strike="noStrike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Tzortzi 2015: 256)</a:t>
          </a:r>
          <a:r>
            <a:rPr lang="hr-HR" sz="1100" b="0" i="0" u="none" strike="noStrike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. Оригинална концепција Спомен-музеја, према кустоскињи Надежди Андрић: </a:t>
          </a:r>
          <a:r>
            <a:rPr lang="az-Cyrl-AZ" sz="1100" b="0" i="0" u="none" strike="noStrike" dirty="0">
              <a:solidFill>
                <a:schemeClr val="tx1"/>
              </a:solidFill>
              <a:effectLst/>
              <a:ea typeface="ADLaM Display" panose="02010000000000000000" pitchFamily="2" charset="77"/>
              <a:cs typeface="Aparajita" panose="02020603050405020304" pitchFamily="18" charset="0"/>
            </a:rPr>
            <a:t>„јединствен изложбени простор у коме је музеолошким језиком испричан живот и престављено дело великог мајстора уметничке речи”</a:t>
          </a:r>
          <a:r>
            <a:rPr lang="hr-HR" sz="1100" b="0" i="0" u="none" strike="noStrike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 (Андрић 1977: 8).</a:t>
          </a:r>
          <a:endParaRPr lang="en-US" sz="1100" dirty="0">
            <a:solidFill>
              <a:schemeClr val="tx1"/>
            </a:solidFill>
            <a:latin typeface="Aparajita" panose="02020603050405020304" pitchFamily="18" charset="0"/>
            <a:ea typeface="ADLaM Display" panose="02010000000000000000" pitchFamily="2" charset="77"/>
            <a:cs typeface="Aparajita" panose="02020603050405020304" pitchFamily="18" charset="0"/>
          </a:endParaRPr>
        </a:p>
      </dgm:t>
    </dgm:pt>
    <dgm:pt modelId="{2180E8C1-AF83-4329-95C3-9168759B1C47}" type="parTrans" cxnId="{B150D717-62AB-4A1F-8D15-E569E0C94416}">
      <dgm:prSet/>
      <dgm:spPr/>
      <dgm:t>
        <a:bodyPr/>
        <a:lstStyle/>
        <a:p>
          <a:endParaRPr lang="en-US" sz="120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20DF16E4-6ACC-4F78-A851-77FCB165DEDA}" type="sibTrans" cxnId="{B150D717-62AB-4A1F-8D15-E569E0C94416}">
      <dgm:prSet/>
      <dgm:spPr/>
      <dgm:t>
        <a:bodyPr/>
        <a:lstStyle/>
        <a:p>
          <a:endParaRPr lang="en-US" sz="120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8E788EF1-5BC4-3C48-A676-8FE257D728F0}" type="pres">
      <dgm:prSet presAssocID="{EF90D319-4E5A-4AF6-87B7-3A61E079FA2F}" presName="Name0" presStyleCnt="0">
        <dgm:presLayoutVars>
          <dgm:dir/>
          <dgm:resizeHandles val="exact"/>
        </dgm:presLayoutVars>
      </dgm:prSet>
      <dgm:spPr/>
    </dgm:pt>
    <dgm:pt modelId="{B1462550-9C89-104E-94C4-9CD780CB0C6D}" type="pres">
      <dgm:prSet presAssocID="{7E8030F3-945C-47DD-A240-372D4935B751}" presName="compNode" presStyleCnt="0"/>
      <dgm:spPr/>
    </dgm:pt>
    <dgm:pt modelId="{EEBF27D4-6901-8442-ABD8-713E55935089}" type="pres">
      <dgm:prSet presAssocID="{7E8030F3-945C-47DD-A240-372D4935B751}" presName="pictRect" presStyleLbl="revTx" presStyleIdx="0" presStyleCnt="6">
        <dgm:presLayoutVars>
          <dgm:chMax val="0"/>
          <dgm:bulletEnabled/>
        </dgm:presLayoutVars>
      </dgm:prSet>
      <dgm:spPr/>
    </dgm:pt>
    <dgm:pt modelId="{CE3484BD-270D-EC4F-9CFB-730398ACCE8B}" type="pres">
      <dgm:prSet presAssocID="{7E8030F3-945C-47DD-A240-372D4935B751}" presName="textRect" presStyleLbl="revTx" presStyleIdx="1" presStyleCnt="6">
        <dgm:presLayoutVars>
          <dgm:bulletEnabled/>
        </dgm:presLayoutVars>
      </dgm:prSet>
      <dgm:spPr/>
    </dgm:pt>
    <dgm:pt modelId="{FE0ECCF0-C5CA-9144-8241-85A8715115B0}" type="pres">
      <dgm:prSet presAssocID="{3E9F9AF3-4BEF-442F-9A3F-78FF3E39D65F}" presName="sibTrans" presStyleLbl="sibTrans2D1" presStyleIdx="0" presStyleCnt="0"/>
      <dgm:spPr/>
    </dgm:pt>
    <dgm:pt modelId="{8939FCAC-3978-EB44-A803-9E20CC76F509}" type="pres">
      <dgm:prSet presAssocID="{32B62FB0-CA11-4840-81BB-4337B99F77B0}" presName="compNode" presStyleCnt="0"/>
      <dgm:spPr/>
    </dgm:pt>
    <dgm:pt modelId="{B78454FC-A091-4A41-BA8D-96F7D9941C89}" type="pres">
      <dgm:prSet presAssocID="{32B62FB0-CA11-4840-81BB-4337B99F77B0}" presName="pictRect" presStyleLbl="revTx" presStyleIdx="2" presStyleCnt="6">
        <dgm:presLayoutVars>
          <dgm:chMax val="0"/>
          <dgm:bulletEnabled/>
        </dgm:presLayoutVars>
      </dgm:prSet>
      <dgm:spPr/>
    </dgm:pt>
    <dgm:pt modelId="{6536E28B-BBFF-F247-BF3A-D2EAB47F516A}" type="pres">
      <dgm:prSet presAssocID="{32B62FB0-CA11-4840-81BB-4337B99F77B0}" presName="textRect" presStyleLbl="revTx" presStyleIdx="3" presStyleCnt="6">
        <dgm:presLayoutVars>
          <dgm:bulletEnabled/>
        </dgm:presLayoutVars>
      </dgm:prSet>
      <dgm:spPr/>
    </dgm:pt>
    <dgm:pt modelId="{EC64B16B-A421-A247-AA7F-1313EC193030}" type="pres">
      <dgm:prSet presAssocID="{0FC047FA-A894-42D8-A855-3824B1E296AD}" presName="sibTrans" presStyleLbl="sibTrans2D1" presStyleIdx="0" presStyleCnt="0"/>
      <dgm:spPr/>
    </dgm:pt>
    <dgm:pt modelId="{FD605170-F32F-804D-A4BD-06EA25CA9B29}" type="pres">
      <dgm:prSet presAssocID="{1C9A7DEB-102E-4917-893F-88A9CF8EA39F}" presName="compNode" presStyleCnt="0"/>
      <dgm:spPr/>
    </dgm:pt>
    <dgm:pt modelId="{F41BE538-995C-3E4D-AB82-A055DF4A7ED0}" type="pres">
      <dgm:prSet presAssocID="{1C9A7DEB-102E-4917-893F-88A9CF8EA39F}" presName="pictRect" presStyleLbl="revTx" presStyleIdx="4" presStyleCnt="6">
        <dgm:presLayoutVars>
          <dgm:chMax val="0"/>
          <dgm:bulletEnabled/>
        </dgm:presLayoutVars>
      </dgm:prSet>
      <dgm:spPr/>
    </dgm:pt>
    <dgm:pt modelId="{41B397BE-35FD-164D-AE24-73B2B80A8742}" type="pres">
      <dgm:prSet presAssocID="{1C9A7DEB-102E-4917-893F-88A9CF8EA39F}" presName="textRect" presStyleLbl="revTx" presStyleIdx="5" presStyleCnt="6">
        <dgm:presLayoutVars>
          <dgm:bulletEnabled/>
        </dgm:presLayoutVars>
      </dgm:prSet>
      <dgm:spPr/>
    </dgm:pt>
  </dgm:ptLst>
  <dgm:cxnLst>
    <dgm:cxn modelId="{FBDC9B15-6862-4A6E-8F8C-7A5E222DB916}" srcId="{7E8030F3-945C-47DD-A240-372D4935B751}" destId="{9F84EA63-6DF7-445D-A481-2DE54A834FDC}" srcOrd="0" destOrd="0" parTransId="{EB0C1E6A-2A23-4F90-B0F6-E1F3A1072422}" sibTransId="{3DA88331-FF25-41C5-930A-FB4C63C5EE0F}"/>
    <dgm:cxn modelId="{B150D717-62AB-4A1F-8D15-E569E0C94416}" srcId="{1C9A7DEB-102E-4917-893F-88A9CF8EA39F}" destId="{D12E88F1-AC9B-47D9-AD7D-7CA640E4B5F8}" srcOrd="0" destOrd="0" parTransId="{2180E8C1-AF83-4329-95C3-9168759B1C47}" sibTransId="{20DF16E4-6ACC-4F78-A851-77FCB165DEDA}"/>
    <dgm:cxn modelId="{5288FD1F-42C7-534D-A05B-21FC798054B4}" type="presOf" srcId="{FE8BD28D-A066-4DBE-A661-47C9C15490B8}" destId="{6536E28B-BBFF-F247-BF3A-D2EAB47F516A}" srcOrd="0" destOrd="0" presId="urn:microsoft.com/office/officeart/2024/3/layout/hArchList1"/>
    <dgm:cxn modelId="{10130020-9156-1246-A2BA-32888B70BA45}" type="presOf" srcId="{9F84EA63-6DF7-445D-A481-2DE54A834FDC}" destId="{CE3484BD-270D-EC4F-9CFB-730398ACCE8B}" srcOrd="0" destOrd="0" presId="urn:microsoft.com/office/officeart/2024/3/layout/hArchList1"/>
    <dgm:cxn modelId="{21349F65-0F5C-7247-97EC-97CCA5630349}" type="presOf" srcId="{3E9F9AF3-4BEF-442F-9A3F-78FF3E39D65F}" destId="{FE0ECCF0-C5CA-9144-8241-85A8715115B0}" srcOrd="0" destOrd="0" presId="urn:microsoft.com/office/officeart/2024/3/layout/hArchList1"/>
    <dgm:cxn modelId="{BDC16D4C-2849-454B-A9B6-FDE4DAEFA8CF}" type="presOf" srcId="{7E8030F3-945C-47DD-A240-372D4935B751}" destId="{EEBF27D4-6901-8442-ABD8-713E55935089}" srcOrd="0" destOrd="0" presId="urn:microsoft.com/office/officeart/2024/3/layout/hArchList1"/>
    <dgm:cxn modelId="{6BE3724C-EC9A-4B8F-88D7-48465ED8A77E}" srcId="{EF90D319-4E5A-4AF6-87B7-3A61E079FA2F}" destId="{32B62FB0-CA11-4840-81BB-4337B99F77B0}" srcOrd="1" destOrd="0" parTransId="{62974D1D-BA23-41CB-A7AC-9BD84DBA76A3}" sibTransId="{0FC047FA-A894-42D8-A855-3824B1E296AD}"/>
    <dgm:cxn modelId="{3EEC2178-7723-7142-81BF-DF928D9C8A51}" type="presOf" srcId="{EF90D319-4E5A-4AF6-87B7-3A61E079FA2F}" destId="{8E788EF1-5BC4-3C48-A676-8FE257D728F0}" srcOrd="0" destOrd="0" presId="urn:microsoft.com/office/officeart/2024/3/layout/hArchList1"/>
    <dgm:cxn modelId="{017D417D-F7B6-4856-9B51-F8B433BFFAF0}" srcId="{EF90D319-4E5A-4AF6-87B7-3A61E079FA2F}" destId="{7E8030F3-945C-47DD-A240-372D4935B751}" srcOrd="0" destOrd="0" parTransId="{56B8E7D8-CB49-4FD1-952A-EFD764300C33}" sibTransId="{3E9F9AF3-4BEF-442F-9A3F-78FF3E39D65F}"/>
    <dgm:cxn modelId="{5E386AA9-638C-8D4A-A6E7-2312678A05FF}" type="presOf" srcId="{0FC047FA-A894-42D8-A855-3824B1E296AD}" destId="{EC64B16B-A421-A247-AA7F-1313EC193030}" srcOrd="0" destOrd="0" presId="urn:microsoft.com/office/officeart/2024/3/layout/hArchList1"/>
    <dgm:cxn modelId="{029A18AB-EFD1-CB42-BA21-099D6F804300}" type="presOf" srcId="{1C9A7DEB-102E-4917-893F-88A9CF8EA39F}" destId="{F41BE538-995C-3E4D-AB82-A055DF4A7ED0}" srcOrd="0" destOrd="0" presId="urn:microsoft.com/office/officeart/2024/3/layout/hArchList1"/>
    <dgm:cxn modelId="{6FFE21B8-D8EC-49B3-9F23-3AD685EA0FF9}" srcId="{EF90D319-4E5A-4AF6-87B7-3A61E079FA2F}" destId="{1C9A7DEB-102E-4917-893F-88A9CF8EA39F}" srcOrd="2" destOrd="0" parTransId="{32F67237-2080-4D1D-BE33-325809DC8A03}" sibTransId="{28DF6C93-226A-4141-A54E-69DA7C5D05B5}"/>
    <dgm:cxn modelId="{875210C3-2E88-454C-AC92-EA46D96B1C38}" srcId="{32B62FB0-CA11-4840-81BB-4337B99F77B0}" destId="{FE8BD28D-A066-4DBE-A661-47C9C15490B8}" srcOrd="0" destOrd="0" parTransId="{FA900002-D878-4203-B36B-2EBC66C219FF}" sibTransId="{A710763B-1EAA-4F3E-B902-C1694FA6E0B7}"/>
    <dgm:cxn modelId="{CBE36AD2-5F63-4C4E-BD1C-4AFE35EB1C3B}" type="presOf" srcId="{D12E88F1-AC9B-47D9-AD7D-7CA640E4B5F8}" destId="{41B397BE-35FD-164D-AE24-73B2B80A8742}" srcOrd="0" destOrd="0" presId="urn:microsoft.com/office/officeart/2024/3/layout/hArchList1"/>
    <dgm:cxn modelId="{0FD749FC-E816-6E4F-8E27-50A6DA8C1190}" type="presOf" srcId="{32B62FB0-CA11-4840-81BB-4337B99F77B0}" destId="{B78454FC-A091-4A41-BA8D-96F7D9941C89}" srcOrd="0" destOrd="0" presId="urn:microsoft.com/office/officeart/2024/3/layout/hArchList1"/>
    <dgm:cxn modelId="{94C7FEBC-8B03-B641-A94C-7E2C338CE98D}" type="presParOf" srcId="{8E788EF1-5BC4-3C48-A676-8FE257D728F0}" destId="{B1462550-9C89-104E-94C4-9CD780CB0C6D}" srcOrd="0" destOrd="0" presId="urn:microsoft.com/office/officeart/2024/3/layout/hArchList1"/>
    <dgm:cxn modelId="{3EFF8C3E-F13F-4546-9DEA-00157AB438F1}" type="presParOf" srcId="{B1462550-9C89-104E-94C4-9CD780CB0C6D}" destId="{EEBF27D4-6901-8442-ABD8-713E55935089}" srcOrd="0" destOrd="0" presId="urn:microsoft.com/office/officeart/2024/3/layout/hArchList1"/>
    <dgm:cxn modelId="{04B80E81-CC44-4146-B064-EF4D01DF6D16}" type="presParOf" srcId="{B1462550-9C89-104E-94C4-9CD780CB0C6D}" destId="{CE3484BD-270D-EC4F-9CFB-730398ACCE8B}" srcOrd="1" destOrd="0" presId="urn:microsoft.com/office/officeart/2024/3/layout/hArchList1"/>
    <dgm:cxn modelId="{139803B3-4870-0147-9AB6-8A374177DC35}" type="presParOf" srcId="{8E788EF1-5BC4-3C48-A676-8FE257D728F0}" destId="{FE0ECCF0-C5CA-9144-8241-85A8715115B0}" srcOrd="1" destOrd="0" presId="urn:microsoft.com/office/officeart/2024/3/layout/hArchList1"/>
    <dgm:cxn modelId="{6B790703-FBAA-A04B-85C0-32922873E24B}" type="presParOf" srcId="{8E788EF1-5BC4-3C48-A676-8FE257D728F0}" destId="{8939FCAC-3978-EB44-A803-9E20CC76F509}" srcOrd="2" destOrd="0" presId="urn:microsoft.com/office/officeart/2024/3/layout/hArchList1"/>
    <dgm:cxn modelId="{92EA2BD4-1AB1-544A-975F-FE54BF30225D}" type="presParOf" srcId="{8939FCAC-3978-EB44-A803-9E20CC76F509}" destId="{B78454FC-A091-4A41-BA8D-96F7D9941C89}" srcOrd="0" destOrd="0" presId="urn:microsoft.com/office/officeart/2024/3/layout/hArchList1"/>
    <dgm:cxn modelId="{0F896DC4-45B7-D04B-843D-DB51AB837BAB}" type="presParOf" srcId="{8939FCAC-3978-EB44-A803-9E20CC76F509}" destId="{6536E28B-BBFF-F247-BF3A-D2EAB47F516A}" srcOrd="1" destOrd="0" presId="urn:microsoft.com/office/officeart/2024/3/layout/hArchList1"/>
    <dgm:cxn modelId="{79A771D0-E389-0649-B75A-68357DA5FC5D}" type="presParOf" srcId="{8E788EF1-5BC4-3C48-A676-8FE257D728F0}" destId="{EC64B16B-A421-A247-AA7F-1313EC193030}" srcOrd="3" destOrd="0" presId="urn:microsoft.com/office/officeart/2024/3/layout/hArchList1"/>
    <dgm:cxn modelId="{56F09E97-9D6B-8844-AD35-9B25A788E67C}" type="presParOf" srcId="{8E788EF1-5BC4-3C48-A676-8FE257D728F0}" destId="{FD605170-F32F-804D-A4BD-06EA25CA9B29}" srcOrd="4" destOrd="0" presId="urn:microsoft.com/office/officeart/2024/3/layout/hArchList1"/>
    <dgm:cxn modelId="{4ED1F993-3289-D14D-9EF1-5ADE6E5E5C2E}" type="presParOf" srcId="{FD605170-F32F-804D-A4BD-06EA25CA9B29}" destId="{F41BE538-995C-3E4D-AB82-A055DF4A7ED0}" srcOrd="0" destOrd="0" presId="urn:microsoft.com/office/officeart/2024/3/layout/hArchList1"/>
    <dgm:cxn modelId="{9E28231C-A179-314C-A613-38AEC67E0B45}" type="presParOf" srcId="{FD605170-F32F-804D-A4BD-06EA25CA9B29}" destId="{41B397BE-35FD-164D-AE24-73B2B80A8742}" srcOrd="1" destOrd="0" presId="urn:microsoft.com/office/officeart/2024/3/layout/hArc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90D319-4E5A-4AF6-87B7-3A61E079FA2F}" type="doc">
      <dgm:prSet loTypeId="urn:microsoft.com/office/officeart/2024/3/layout/hArc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8030F3-945C-47DD-A240-372D4935B75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hr-HR" b="1" dirty="0">
              <a:latin typeface="Aparajita" panose="02020603050405020304" pitchFamily="18" charset="0"/>
              <a:cs typeface="Aparajita" panose="02020603050405020304" pitchFamily="18" charset="0"/>
            </a:rPr>
            <a:t>Импулс </a:t>
          </a:r>
          <a:r>
            <a:rPr lang="sr-Cyrl-RS" b="1" dirty="0">
              <a:latin typeface="Aparajita" panose="02020603050405020304" pitchFamily="18" charset="0"/>
              <a:cs typeface="Aparajita" panose="02020603050405020304" pitchFamily="18" charset="0"/>
            </a:rPr>
            <a:t>чувања и похрањивања</a:t>
          </a:r>
          <a:endParaRPr lang="en-US" dirty="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56B8E7D8-CB49-4FD1-952A-EFD764300C33}" type="parTrans" cxnId="{017D417D-F7B6-4856-9B51-F8B433BFFAF0}">
      <dgm:prSet/>
      <dgm:spPr/>
      <dgm:t>
        <a:bodyPr/>
        <a:lstStyle/>
        <a:p>
          <a:endParaRPr lang="en-US"/>
        </a:p>
      </dgm:t>
    </dgm:pt>
    <dgm:pt modelId="{3E9F9AF3-4BEF-442F-9A3F-78FF3E39D65F}" type="sibTrans" cxnId="{017D417D-F7B6-4856-9B51-F8B433BFFAF0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9F84EA63-6DF7-445D-A481-2DE54A834FDC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hr-HR" sz="1400" dirty="0">
              <a:latin typeface="Aparajita" panose="02020603050405020304" pitchFamily="18" charset="0"/>
              <a:cs typeface="Aparajita" panose="02020603050405020304" pitchFamily="18" charset="0"/>
            </a:rPr>
            <a:t>Нагласак на аутентичности живљеног простора: радна соба Иве Андрића, салон</a:t>
          </a:r>
          <a:r>
            <a:rPr lang="en-GB" sz="1400" dirty="0">
              <a:latin typeface="Aparajita" panose="02020603050405020304" pitchFamily="18" charset="0"/>
              <a:cs typeface="Aparajita" panose="02020603050405020304" pitchFamily="18" charset="0"/>
            </a:rPr>
            <a:t>.​</a:t>
          </a:r>
          <a:r>
            <a:rPr lang="hr-HR" sz="1400" dirty="0">
              <a:latin typeface="Aparajita" panose="02020603050405020304" pitchFamily="18" charset="0"/>
              <a:cs typeface="Aparajita" panose="02020603050405020304" pitchFamily="18" charset="0"/>
            </a:rPr>
            <a:t> Притисак простора на концепцију изложбе. Просторна ограничења: у којој се мери простор може „прекрајати” да боље одговори на захтеве модерног музеја и његових посетилаца.</a:t>
          </a:r>
          <a:endParaRPr lang="en-US" sz="1400" dirty="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EB0C1E6A-2A23-4F90-B0F6-E1F3A1072422}" type="parTrans" cxnId="{FBDC9B15-6862-4A6E-8F8C-7A5E222DB916}">
      <dgm:prSet/>
      <dgm:spPr/>
      <dgm:t>
        <a:bodyPr/>
        <a:lstStyle/>
        <a:p>
          <a:endParaRPr lang="en-US"/>
        </a:p>
      </dgm:t>
    </dgm:pt>
    <dgm:pt modelId="{3DA88331-FF25-41C5-930A-FB4C63C5EE0F}" type="sibTrans" cxnId="{FBDC9B15-6862-4A6E-8F8C-7A5E222DB916}">
      <dgm:prSet/>
      <dgm:spPr/>
      <dgm:t>
        <a:bodyPr/>
        <a:lstStyle/>
        <a:p>
          <a:endParaRPr lang="en-US"/>
        </a:p>
      </dgm:t>
    </dgm:pt>
    <dgm:pt modelId="{32B62FB0-CA11-4840-81BB-4337B99F77B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hr-HR" b="1" dirty="0">
              <a:latin typeface="Aparajita" panose="02020603050405020304" pitchFamily="18" charset="0"/>
              <a:cs typeface="Aparajita" panose="02020603050405020304" pitchFamily="18" charset="0"/>
            </a:rPr>
            <a:t>Адаптирање у музејски простор </a:t>
          </a:r>
          <a:endParaRPr lang="en-US" dirty="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62974D1D-BA23-41CB-A7AC-9BD84DBA76A3}" type="parTrans" cxnId="{6BE3724C-EC9A-4B8F-88D7-48465ED8A77E}">
      <dgm:prSet/>
      <dgm:spPr/>
      <dgm:t>
        <a:bodyPr/>
        <a:lstStyle/>
        <a:p>
          <a:endParaRPr lang="en-US"/>
        </a:p>
      </dgm:t>
    </dgm:pt>
    <dgm:pt modelId="{0FC047FA-A894-42D8-A855-3824B1E296AD}" type="sibTrans" cxnId="{6BE3724C-EC9A-4B8F-88D7-48465ED8A77E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FE8BD28D-A066-4DBE-A661-47C9C15490B8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hr-HR" sz="1200" dirty="0">
              <a:latin typeface="Aparajita" panose="02020603050405020304" pitchFamily="18" charset="0"/>
              <a:cs typeface="Aparajita" panose="02020603050405020304" pitchFamily="18" charset="0"/>
            </a:rPr>
            <a:t>Простор некадашње спаваће собе. Највећа просторија у музеју, која садржи 80% сталне поставке. Изложени предмети и сведочанства груписани су махом по хронолошком распореду. Степеном измена ова просторија одскаче од остатка Спомен-музеја. Њен задатак је да сажето представи целину живота и рада Иве Андрћа, што потом делимично осликавају друге собе музеја.</a:t>
          </a:r>
          <a:r>
            <a:rPr lang="en-GB" sz="1200" dirty="0">
              <a:latin typeface="Aparajita" panose="02020603050405020304" pitchFamily="18" charset="0"/>
              <a:cs typeface="Aparajita" panose="02020603050405020304" pitchFamily="18" charset="0"/>
            </a:rPr>
            <a:t>​</a:t>
          </a:r>
          <a:endParaRPr lang="en-US" sz="1200" dirty="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FA900002-D878-4203-B36B-2EBC66C219FF}" type="parTrans" cxnId="{875210C3-2E88-454C-AC92-EA46D96B1C38}">
      <dgm:prSet/>
      <dgm:spPr/>
      <dgm:t>
        <a:bodyPr/>
        <a:lstStyle/>
        <a:p>
          <a:endParaRPr lang="en-US"/>
        </a:p>
      </dgm:t>
    </dgm:pt>
    <dgm:pt modelId="{A710763B-1EAA-4F3E-B902-C1694FA6E0B7}" type="sibTrans" cxnId="{875210C3-2E88-454C-AC92-EA46D96B1C38}">
      <dgm:prSet/>
      <dgm:spPr/>
      <dgm:t>
        <a:bodyPr/>
        <a:lstStyle/>
        <a:p>
          <a:endParaRPr lang="en-US"/>
        </a:p>
      </dgm:t>
    </dgm:pt>
    <dgm:pt modelId="{1C9A7DEB-102E-4917-893F-88A9CF8EA39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hr-HR" b="1" dirty="0">
              <a:latin typeface="Aparajita" panose="02020603050405020304" pitchFamily="18" charset="0"/>
              <a:cs typeface="Aparajita" panose="02020603050405020304" pitchFamily="18" charset="0"/>
            </a:rPr>
            <a:t>Трибински програм </a:t>
          </a:r>
        </a:p>
      </dgm:t>
    </dgm:pt>
    <dgm:pt modelId="{32F67237-2080-4D1D-BE33-325809DC8A03}" type="parTrans" cxnId="{6FFE21B8-D8EC-49B3-9F23-3AD685EA0FF9}">
      <dgm:prSet/>
      <dgm:spPr/>
      <dgm:t>
        <a:bodyPr/>
        <a:lstStyle/>
        <a:p>
          <a:endParaRPr lang="en-US"/>
        </a:p>
      </dgm:t>
    </dgm:pt>
    <dgm:pt modelId="{28DF6C93-226A-4141-A54E-69DA7C5D05B5}" type="sibTrans" cxnId="{6FFE21B8-D8EC-49B3-9F23-3AD685EA0FF9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5C881562-C456-114E-BB02-2A6195C59E54}">
      <dgm:prSet/>
      <dgm:spPr/>
      <dgm:t>
        <a:bodyPr/>
        <a:lstStyle/>
        <a:p>
          <a:pPr algn="just">
            <a:lnSpc>
              <a:spcPct val="100000"/>
            </a:lnSpc>
          </a:pPr>
          <a:r>
            <a:rPr lang="hr-HR" dirty="0">
              <a:latin typeface="Aparajita" panose="02020603050405020304" pitchFamily="18" charset="0"/>
              <a:cs typeface="Aparajita" panose="02020603050405020304" pitchFamily="18" charset="0"/>
            </a:rPr>
            <a:t>Главни изложбени простор повремено мења намену и постаје трибински простор, чиме донекле преузима оригиналну улогу примаћег салона стана. Стална поставка се прилагођава, у мери у којој је то могуће, потреби да се у просторију сместе низови столица за публику.</a:t>
          </a:r>
          <a:endParaRPr lang="en-GB" dirty="0">
            <a:latin typeface="Aparajita" panose="02020603050405020304" pitchFamily="18" charset="0"/>
            <a:cs typeface="Aparajita" panose="02020603050405020304" pitchFamily="18" charset="0"/>
          </a:endParaRPr>
        </a:p>
      </dgm:t>
    </dgm:pt>
    <dgm:pt modelId="{5A56A842-D7AA-2742-B169-A1B0A5A0C6F7}" type="parTrans" cxnId="{F0771789-FCD6-214A-999E-BE2994215613}">
      <dgm:prSet/>
      <dgm:spPr/>
      <dgm:t>
        <a:bodyPr/>
        <a:lstStyle/>
        <a:p>
          <a:endParaRPr lang="en-GB"/>
        </a:p>
      </dgm:t>
    </dgm:pt>
    <dgm:pt modelId="{71EAFEA9-6BB3-AE46-B294-D5CAB7D4755D}" type="sibTrans" cxnId="{F0771789-FCD6-214A-999E-BE2994215613}">
      <dgm:prSet/>
      <dgm:spPr/>
      <dgm:t>
        <a:bodyPr/>
        <a:lstStyle/>
        <a:p>
          <a:endParaRPr lang="en-GB"/>
        </a:p>
      </dgm:t>
    </dgm:pt>
    <dgm:pt modelId="{8E788EF1-5BC4-3C48-A676-8FE257D728F0}" type="pres">
      <dgm:prSet presAssocID="{EF90D319-4E5A-4AF6-87B7-3A61E079FA2F}" presName="Name0" presStyleCnt="0">
        <dgm:presLayoutVars>
          <dgm:dir/>
          <dgm:resizeHandles val="exact"/>
        </dgm:presLayoutVars>
      </dgm:prSet>
      <dgm:spPr/>
    </dgm:pt>
    <dgm:pt modelId="{B1462550-9C89-104E-94C4-9CD780CB0C6D}" type="pres">
      <dgm:prSet presAssocID="{7E8030F3-945C-47DD-A240-372D4935B751}" presName="compNode" presStyleCnt="0"/>
      <dgm:spPr/>
    </dgm:pt>
    <dgm:pt modelId="{EEBF27D4-6901-8442-ABD8-713E55935089}" type="pres">
      <dgm:prSet presAssocID="{7E8030F3-945C-47DD-A240-372D4935B751}" presName="pictRect" presStyleLbl="revTx" presStyleIdx="0" presStyleCnt="6">
        <dgm:presLayoutVars>
          <dgm:chMax val="0"/>
          <dgm:bulletEnabled/>
        </dgm:presLayoutVars>
      </dgm:prSet>
      <dgm:spPr/>
    </dgm:pt>
    <dgm:pt modelId="{CE3484BD-270D-EC4F-9CFB-730398ACCE8B}" type="pres">
      <dgm:prSet presAssocID="{7E8030F3-945C-47DD-A240-372D4935B751}" presName="textRect" presStyleLbl="revTx" presStyleIdx="1" presStyleCnt="6">
        <dgm:presLayoutVars>
          <dgm:bulletEnabled/>
        </dgm:presLayoutVars>
      </dgm:prSet>
      <dgm:spPr/>
    </dgm:pt>
    <dgm:pt modelId="{FE0ECCF0-C5CA-9144-8241-85A8715115B0}" type="pres">
      <dgm:prSet presAssocID="{3E9F9AF3-4BEF-442F-9A3F-78FF3E39D65F}" presName="sibTrans" presStyleLbl="sibTrans2D1" presStyleIdx="0" presStyleCnt="0"/>
      <dgm:spPr/>
    </dgm:pt>
    <dgm:pt modelId="{8939FCAC-3978-EB44-A803-9E20CC76F509}" type="pres">
      <dgm:prSet presAssocID="{32B62FB0-CA11-4840-81BB-4337B99F77B0}" presName="compNode" presStyleCnt="0"/>
      <dgm:spPr/>
    </dgm:pt>
    <dgm:pt modelId="{B78454FC-A091-4A41-BA8D-96F7D9941C89}" type="pres">
      <dgm:prSet presAssocID="{32B62FB0-CA11-4840-81BB-4337B99F77B0}" presName="pictRect" presStyleLbl="revTx" presStyleIdx="2" presStyleCnt="6">
        <dgm:presLayoutVars>
          <dgm:chMax val="0"/>
          <dgm:bulletEnabled/>
        </dgm:presLayoutVars>
      </dgm:prSet>
      <dgm:spPr/>
    </dgm:pt>
    <dgm:pt modelId="{6536E28B-BBFF-F247-BF3A-D2EAB47F516A}" type="pres">
      <dgm:prSet presAssocID="{32B62FB0-CA11-4840-81BB-4337B99F77B0}" presName="textRect" presStyleLbl="revTx" presStyleIdx="3" presStyleCnt="6">
        <dgm:presLayoutVars>
          <dgm:bulletEnabled/>
        </dgm:presLayoutVars>
      </dgm:prSet>
      <dgm:spPr/>
    </dgm:pt>
    <dgm:pt modelId="{EC64B16B-A421-A247-AA7F-1313EC193030}" type="pres">
      <dgm:prSet presAssocID="{0FC047FA-A894-42D8-A855-3824B1E296AD}" presName="sibTrans" presStyleLbl="sibTrans2D1" presStyleIdx="0" presStyleCnt="0"/>
      <dgm:spPr/>
    </dgm:pt>
    <dgm:pt modelId="{FD605170-F32F-804D-A4BD-06EA25CA9B29}" type="pres">
      <dgm:prSet presAssocID="{1C9A7DEB-102E-4917-893F-88A9CF8EA39F}" presName="compNode" presStyleCnt="0"/>
      <dgm:spPr/>
    </dgm:pt>
    <dgm:pt modelId="{F41BE538-995C-3E4D-AB82-A055DF4A7ED0}" type="pres">
      <dgm:prSet presAssocID="{1C9A7DEB-102E-4917-893F-88A9CF8EA39F}" presName="pictRect" presStyleLbl="revTx" presStyleIdx="4" presStyleCnt="6">
        <dgm:presLayoutVars>
          <dgm:chMax val="0"/>
          <dgm:bulletEnabled/>
        </dgm:presLayoutVars>
      </dgm:prSet>
      <dgm:spPr/>
    </dgm:pt>
    <dgm:pt modelId="{41B397BE-35FD-164D-AE24-73B2B80A8742}" type="pres">
      <dgm:prSet presAssocID="{1C9A7DEB-102E-4917-893F-88A9CF8EA39F}" presName="textRect" presStyleLbl="revTx" presStyleIdx="5" presStyleCnt="6">
        <dgm:presLayoutVars>
          <dgm:bulletEnabled/>
        </dgm:presLayoutVars>
      </dgm:prSet>
      <dgm:spPr/>
    </dgm:pt>
  </dgm:ptLst>
  <dgm:cxnLst>
    <dgm:cxn modelId="{FBDC9B15-6862-4A6E-8F8C-7A5E222DB916}" srcId="{7E8030F3-945C-47DD-A240-372D4935B751}" destId="{9F84EA63-6DF7-445D-A481-2DE54A834FDC}" srcOrd="0" destOrd="0" parTransId="{EB0C1E6A-2A23-4F90-B0F6-E1F3A1072422}" sibTransId="{3DA88331-FF25-41C5-930A-FB4C63C5EE0F}"/>
    <dgm:cxn modelId="{E5BBD264-F435-EE48-984B-A2818AECCBA6}" type="presOf" srcId="{9F84EA63-6DF7-445D-A481-2DE54A834FDC}" destId="{CE3484BD-270D-EC4F-9CFB-730398ACCE8B}" srcOrd="0" destOrd="0" presId="urn:microsoft.com/office/officeart/2024/3/layout/hArchList1"/>
    <dgm:cxn modelId="{2751E768-9895-D840-807E-D035768F5DD5}" type="presOf" srcId="{FE8BD28D-A066-4DBE-A661-47C9C15490B8}" destId="{6536E28B-BBFF-F247-BF3A-D2EAB47F516A}" srcOrd="0" destOrd="0" presId="urn:microsoft.com/office/officeart/2024/3/layout/hArchList1"/>
    <dgm:cxn modelId="{6BE3724C-EC9A-4B8F-88D7-48465ED8A77E}" srcId="{EF90D319-4E5A-4AF6-87B7-3A61E079FA2F}" destId="{32B62FB0-CA11-4840-81BB-4337B99F77B0}" srcOrd="1" destOrd="0" parTransId="{62974D1D-BA23-41CB-A7AC-9BD84DBA76A3}" sibTransId="{0FC047FA-A894-42D8-A855-3824B1E296AD}"/>
    <dgm:cxn modelId="{E93EA277-8B28-944F-8F05-1CAE11DDCAFA}" type="presOf" srcId="{0FC047FA-A894-42D8-A855-3824B1E296AD}" destId="{EC64B16B-A421-A247-AA7F-1313EC193030}" srcOrd="0" destOrd="0" presId="urn:microsoft.com/office/officeart/2024/3/layout/hArchList1"/>
    <dgm:cxn modelId="{A4FEE577-7230-7340-B19F-5A143B8C5CF3}" type="presOf" srcId="{32B62FB0-CA11-4840-81BB-4337B99F77B0}" destId="{B78454FC-A091-4A41-BA8D-96F7D9941C89}" srcOrd="0" destOrd="0" presId="urn:microsoft.com/office/officeart/2024/3/layout/hArchList1"/>
    <dgm:cxn modelId="{3EEC2178-7723-7142-81BF-DF928D9C8A51}" type="presOf" srcId="{EF90D319-4E5A-4AF6-87B7-3A61E079FA2F}" destId="{8E788EF1-5BC4-3C48-A676-8FE257D728F0}" srcOrd="0" destOrd="0" presId="urn:microsoft.com/office/officeart/2024/3/layout/hArchList1"/>
    <dgm:cxn modelId="{017D417D-F7B6-4856-9B51-F8B433BFFAF0}" srcId="{EF90D319-4E5A-4AF6-87B7-3A61E079FA2F}" destId="{7E8030F3-945C-47DD-A240-372D4935B751}" srcOrd="0" destOrd="0" parTransId="{56B8E7D8-CB49-4FD1-952A-EFD764300C33}" sibTransId="{3E9F9AF3-4BEF-442F-9A3F-78FF3E39D65F}"/>
    <dgm:cxn modelId="{F0771789-FCD6-214A-999E-BE2994215613}" srcId="{1C9A7DEB-102E-4917-893F-88A9CF8EA39F}" destId="{5C881562-C456-114E-BB02-2A6195C59E54}" srcOrd="0" destOrd="0" parTransId="{5A56A842-D7AA-2742-B169-A1B0A5A0C6F7}" sibTransId="{71EAFEA9-6BB3-AE46-B294-D5CAB7D4755D}"/>
    <dgm:cxn modelId="{48737D90-4BFD-CB45-9BFB-31BD0CC8FDEF}" type="presOf" srcId="{3E9F9AF3-4BEF-442F-9A3F-78FF3E39D65F}" destId="{FE0ECCF0-C5CA-9144-8241-85A8715115B0}" srcOrd="0" destOrd="0" presId="urn:microsoft.com/office/officeart/2024/3/layout/hArchList1"/>
    <dgm:cxn modelId="{6FFE21B8-D8EC-49B3-9F23-3AD685EA0FF9}" srcId="{EF90D319-4E5A-4AF6-87B7-3A61E079FA2F}" destId="{1C9A7DEB-102E-4917-893F-88A9CF8EA39F}" srcOrd="2" destOrd="0" parTransId="{32F67237-2080-4D1D-BE33-325809DC8A03}" sibTransId="{28DF6C93-226A-4141-A54E-69DA7C5D05B5}"/>
    <dgm:cxn modelId="{875210C3-2E88-454C-AC92-EA46D96B1C38}" srcId="{32B62FB0-CA11-4840-81BB-4337B99F77B0}" destId="{FE8BD28D-A066-4DBE-A661-47C9C15490B8}" srcOrd="0" destOrd="0" parTransId="{FA900002-D878-4203-B36B-2EBC66C219FF}" sibTransId="{A710763B-1EAA-4F3E-B902-C1694FA6E0B7}"/>
    <dgm:cxn modelId="{DD6B38D2-828E-B94F-B32E-8883E1BCB788}" type="presOf" srcId="{1C9A7DEB-102E-4917-893F-88A9CF8EA39F}" destId="{F41BE538-995C-3E4D-AB82-A055DF4A7ED0}" srcOrd="0" destOrd="0" presId="urn:microsoft.com/office/officeart/2024/3/layout/hArchList1"/>
    <dgm:cxn modelId="{6528B0D5-FFEA-1242-905F-179C4C0224F3}" type="presOf" srcId="{5C881562-C456-114E-BB02-2A6195C59E54}" destId="{41B397BE-35FD-164D-AE24-73B2B80A8742}" srcOrd="0" destOrd="0" presId="urn:microsoft.com/office/officeart/2024/3/layout/hArchList1"/>
    <dgm:cxn modelId="{EBCF2CF4-AE0A-F441-95A3-354969BEDB35}" type="presOf" srcId="{7E8030F3-945C-47DD-A240-372D4935B751}" destId="{EEBF27D4-6901-8442-ABD8-713E55935089}" srcOrd="0" destOrd="0" presId="urn:microsoft.com/office/officeart/2024/3/layout/hArchList1"/>
    <dgm:cxn modelId="{76E78E29-C282-7347-9B8E-94BC413F2FBE}" type="presParOf" srcId="{8E788EF1-5BC4-3C48-A676-8FE257D728F0}" destId="{B1462550-9C89-104E-94C4-9CD780CB0C6D}" srcOrd="0" destOrd="0" presId="urn:microsoft.com/office/officeart/2024/3/layout/hArchList1"/>
    <dgm:cxn modelId="{D5A04BB1-44A4-764A-88B5-5D94D44CB308}" type="presParOf" srcId="{B1462550-9C89-104E-94C4-9CD780CB0C6D}" destId="{EEBF27D4-6901-8442-ABD8-713E55935089}" srcOrd="0" destOrd="0" presId="urn:microsoft.com/office/officeart/2024/3/layout/hArchList1"/>
    <dgm:cxn modelId="{38410E67-1518-CF43-8DBC-58B6D4B640AD}" type="presParOf" srcId="{B1462550-9C89-104E-94C4-9CD780CB0C6D}" destId="{CE3484BD-270D-EC4F-9CFB-730398ACCE8B}" srcOrd="1" destOrd="0" presId="urn:microsoft.com/office/officeart/2024/3/layout/hArchList1"/>
    <dgm:cxn modelId="{524AE099-1B4D-4044-B6A4-06EACE8E626F}" type="presParOf" srcId="{8E788EF1-5BC4-3C48-A676-8FE257D728F0}" destId="{FE0ECCF0-C5CA-9144-8241-85A8715115B0}" srcOrd="1" destOrd="0" presId="urn:microsoft.com/office/officeart/2024/3/layout/hArchList1"/>
    <dgm:cxn modelId="{249B6520-1398-A64A-BEF2-19D0B671CDED}" type="presParOf" srcId="{8E788EF1-5BC4-3C48-A676-8FE257D728F0}" destId="{8939FCAC-3978-EB44-A803-9E20CC76F509}" srcOrd="2" destOrd="0" presId="urn:microsoft.com/office/officeart/2024/3/layout/hArchList1"/>
    <dgm:cxn modelId="{1C34BF4B-A61E-CA46-AA33-717642E29C24}" type="presParOf" srcId="{8939FCAC-3978-EB44-A803-9E20CC76F509}" destId="{B78454FC-A091-4A41-BA8D-96F7D9941C89}" srcOrd="0" destOrd="0" presId="urn:microsoft.com/office/officeart/2024/3/layout/hArchList1"/>
    <dgm:cxn modelId="{16056AF2-1723-6244-B561-FC1F3795ECE7}" type="presParOf" srcId="{8939FCAC-3978-EB44-A803-9E20CC76F509}" destId="{6536E28B-BBFF-F247-BF3A-D2EAB47F516A}" srcOrd="1" destOrd="0" presId="urn:microsoft.com/office/officeart/2024/3/layout/hArchList1"/>
    <dgm:cxn modelId="{BA3A08F3-CA28-C843-BE21-57A06C0D72C3}" type="presParOf" srcId="{8E788EF1-5BC4-3C48-A676-8FE257D728F0}" destId="{EC64B16B-A421-A247-AA7F-1313EC193030}" srcOrd="3" destOrd="0" presId="urn:microsoft.com/office/officeart/2024/3/layout/hArchList1"/>
    <dgm:cxn modelId="{70E5CA31-9E22-A94C-820A-1D49C7B6AF06}" type="presParOf" srcId="{8E788EF1-5BC4-3C48-A676-8FE257D728F0}" destId="{FD605170-F32F-804D-A4BD-06EA25CA9B29}" srcOrd="4" destOrd="0" presId="urn:microsoft.com/office/officeart/2024/3/layout/hArchList1"/>
    <dgm:cxn modelId="{CBD84E2B-2D3C-9442-952B-5C4F72DA795E}" type="presParOf" srcId="{FD605170-F32F-804D-A4BD-06EA25CA9B29}" destId="{F41BE538-995C-3E4D-AB82-A055DF4A7ED0}" srcOrd="0" destOrd="0" presId="urn:microsoft.com/office/officeart/2024/3/layout/hArchList1"/>
    <dgm:cxn modelId="{ABA6CF9A-632D-3547-B477-D99D4182E1BF}" type="presParOf" srcId="{FD605170-F32F-804D-A4BD-06EA25CA9B29}" destId="{41B397BE-35FD-164D-AE24-73B2B80A8742}" srcOrd="1" destOrd="0" presId="urn:microsoft.com/office/officeart/2024/3/layout/hArc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F27D4-6901-8442-ABD8-713E55935089}">
      <dsp:nvSpPr>
        <dsp:cNvPr id="0" name=""/>
        <dsp:cNvSpPr/>
      </dsp:nvSpPr>
      <dsp:spPr>
        <a:xfrm>
          <a:off x="0" y="0"/>
          <a:ext cx="3106238" cy="479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5240" rIns="15240" bIns="1524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Музеј између архитектуре и изложбеног простора</a:t>
          </a:r>
          <a:endParaRPr lang="en-US" sz="1200" kern="1200" dirty="0">
            <a:latin typeface="Aparajita" panose="02020603050405020304" pitchFamily="18" charset="0"/>
            <a:cs typeface="Aparajita" panose="02020603050405020304" pitchFamily="18" charset="0"/>
          </a:endParaRPr>
        </a:p>
      </dsp:txBody>
      <dsp:txXfrm>
        <a:off x="0" y="0"/>
        <a:ext cx="3106238" cy="479717"/>
      </dsp:txXfrm>
    </dsp:sp>
    <dsp:sp modelId="{CE3484BD-270D-EC4F-9CFB-730398ACCE8B}">
      <dsp:nvSpPr>
        <dsp:cNvPr id="0" name=""/>
        <dsp:cNvSpPr/>
      </dsp:nvSpPr>
      <dsp:spPr>
        <a:xfrm>
          <a:off x="0" y="479717"/>
          <a:ext cx="3106238" cy="2178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5240" rIns="15240" bIns="15240" numCol="1" spcCol="1270" anchor="t" anchorCtr="0">
          <a:noAutofit/>
        </a:bodyPr>
        <a:lstStyle/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Пренамењени музеји морају решити изазове сусрета архитектуралног аспекта (материјални</a:t>
          </a:r>
          <a:r>
            <a:rPr lang="sr-Cyrl-RS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х</a:t>
          </a: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 услов</a:t>
          </a:r>
          <a:r>
            <a:rPr lang="sr-Cyrl-RS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а</a:t>
          </a: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, стањ</a:t>
          </a:r>
          <a:r>
            <a:rPr lang="sr-Cyrl-RS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а</a:t>
          </a: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 зграде у којој је музеј, ограничења простора, грађевине, њене</a:t>
          </a:r>
          <a:r>
            <a:rPr lang="sr-Cyrl-RS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 првобитне намене и</a:t>
          </a: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 историје) и музеолошког аспекта</a:t>
          </a:r>
          <a:r>
            <a:rPr lang="en-US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 </a:t>
          </a:r>
          <a:r>
            <a:rPr lang="sr-Cyrl-RS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музеја</a:t>
          </a: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 (садржаја и замисли поставке, значења представљене грађе, броја посетилаца итд.) – уп. </a:t>
          </a:r>
          <a:r>
            <a:rPr lang="en-US" sz="1200" kern="1200" dirty="0" err="1">
              <a:latin typeface="Aparajita" panose="02020603050405020304" pitchFamily="18" charset="0"/>
              <a:cs typeface="Aparajita" panose="02020603050405020304" pitchFamily="18" charset="0"/>
            </a:rPr>
            <a:t>Tzortzi</a:t>
          </a:r>
          <a:r>
            <a:rPr lang="en-US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 2015.</a:t>
          </a:r>
        </a:p>
      </dsp:txBody>
      <dsp:txXfrm>
        <a:off x="0" y="479717"/>
        <a:ext cx="3106238" cy="2178284"/>
      </dsp:txXfrm>
    </dsp:sp>
    <dsp:sp modelId="{B78454FC-A091-4A41-BA8D-96F7D9941C89}">
      <dsp:nvSpPr>
        <dsp:cNvPr id="0" name=""/>
        <dsp:cNvSpPr/>
      </dsp:nvSpPr>
      <dsp:spPr>
        <a:xfrm>
          <a:off x="3416862" y="0"/>
          <a:ext cx="3106238" cy="479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5240" rIns="15240" bIns="1524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Три стратегије, релације између простора и изложбеног садржаја</a:t>
          </a:r>
          <a:endParaRPr lang="en-US" sz="1200" kern="1200" dirty="0">
            <a:latin typeface="Aparajita" panose="02020603050405020304" pitchFamily="18" charset="0"/>
            <a:cs typeface="Aparajita" panose="02020603050405020304" pitchFamily="18" charset="0"/>
          </a:endParaRPr>
        </a:p>
      </dsp:txBody>
      <dsp:txXfrm>
        <a:off x="3416862" y="0"/>
        <a:ext cx="3106238" cy="479717"/>
      </dsp:txXfrm>
    </dsp:sp>
    <dsp:sp modelId="{6536E28B-BBFF-F247-BF3A-D2EAB47F516A}">
      <dsp:nvSpPr>
        <dsp:cNvPr id="0" name=""/>
        <dsp:cNvSpPr/>
      </dsp:nvSpPr>
      <dsp:spPr>
        <a:xfrm>
          <a:off x="3416862" y="479717"/>
          <a:ext cx="3106238" cy="2178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5240" rIns="15240" bIns="15240" numCol="1" spcCol="1270" anchor="t" anchorCtr="0">
          <a:noAutofit/>
        </a:bodyPr>
        <a:lstStyle/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„[</a:t>
          </a:r>
          <a:r>
            <a:rPr lang="az-Cyrl-AZ" sz="1200" kern="1200" dirty="0">
              <a:latin typeface="ADLaM Display" panose="020F0502020204030204" pitchFamily="34" charset="0"/>
              <a:cs typeface="Aparajita" panose="02020603050405020304" pitchFamily="18" charset="0"/>
            </a:rPr>
            <a:t>К</a:t>
          </a: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]ада</a:t>
          </a:r>
          <a:r>
            <a:rPr lang="az-Cyrl-AZ" sz="1200" kern="1200" dirty="0">
              <a:latin typeface="ADLaM Display" panose="020F0502020204030204" pitchFamily="34" charset="0"/>
              <a:cs typeface="Aparajita" panose="02020603050405020304" pitchFamily="18" charset="0"/>
            </a:rPr>
            <a:t> се размотре одлуке о </a:t>
          </a: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излагању</a:t>
          </a:r>
          <a:r>
            <a:rPr lang="az-Cyrl-AZ" sz="1200" kern="1200" dirty="0">
              <a:latin typeface="ADLaM Display" panose="020F0502020204030204" pitchFamily="34" charset="0"/>
              <a:cs typeface="Aparajita" panose="02020603050405020304" pitchFamily="18" charset="0"/>
            </a:rPr>
            <a:t>, може се направити основна разлика између три главне стратегије повезивања просторног и </a:t>
          </a: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изложбеног</a:t>
          </a:r>
          <a:r>
            <a:rPr lang="az-Cyrl-AZ" sz="1200" kern="1200" dirty="0">
              <a:latin typeface="ADLaM Display" panose="020F0502020204030204" pitchFamily="34" charset="0"/>
              <a:cs typeface="Aparajita" panose="02020603050405020304" pitchFamily="18" charset="0"/>
            </a:rPr>
            <a:t> распореда, свак</a:t>
          </a: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е</a:t>
          </a:r>
          <a:r>
            <a:rPr lang="az-Cyrl-AZ" sz="1200" kern="1200" dirty="0">
              <a:latin typeface="ADLaM Display" panose="020F0502020204030204" pitchFamily="34" charset="0"/>
              <a:cs typeface="Aparajita" panose="02020603050405020304" pitchFamily="18" charset="0"/>
            </a:rPr>
            <a:t> са својим ефектима и последицама: коришћење простора за </a:t>
          </a: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истицање</a:t>
          </a:r>
          <a:r>
            <a:rPr lang="az-Cyrl-AZ" sz="1200" kern="1200" dirty="0">
              <a:latin typeface="ADLaM Display" panose="020F0502020204030204" pitchFamily="34" charset="0"/>
              <a:cs typeface="Aparajita" panose="02020603050405020304" pitchFamily="18" charset="0"/>
            </a:rPr>
            <a:t> утицаја </a:t>
          </a: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предмета</a:t>
          </a:r>
          <a:r>
            <a:rPr lang="az-Cyrl-AZ" sz="1200" kern="1200" dirty="0">
              <a:latin typeface="ADLaM Display" panose="020F0502020204030204" pitchFamily="34" charset="0"/>
              <a:cs typeface="Aparajita" panose="02020603050405020304" pitchFamily="18" charset="0"/>
            </a:rPr>
            <a:t>, коришћење </a:t>
          </a: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предмета</a:t>
          </a:r>
          <a:r>
            <a:rPr lang="az-Cyrl-AZ" sz="1200" kern="1200" dirty="0">
              <a:latin typeface="ADLaM Display" panose="020F0502020204030204" pitchFamily="34" charset="0"/>
              <a:cs typeface="Aparajita" panose="02020603050405020304" pitchFamily="18" charset="0"/>
            </a:rPr>
            <a:t> за </a:t>
          </a: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истицање</a:t>
          </a:r>
          <a:r>
            <a:rPr lang="az-Cyrl-AZ" sz="1200" kern="1200" dirty="0">
              <a:latin typeface="ADLaM Display" panose="020F0502020204030204" pitchFamily="34" charset="0"/>
              <a:cs typeface="Aparajita" panose="02020603050405020304" pitchFamily="18" charset="0"/>
            </a:rPr>
            <a:t> простора</a:t>
          </a: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,</a:t>
          </a:r>
          <a:r>
            <a:rPr lang="az-Cyrl-AZ" sz="1200" kern="1200" dirty="0">
              <a:latin typeface="ADLaM Display" panose="020F0502020204030204" pitchFamily="34" charset="0"/>
              <a:cs typeface="Aparajita" panose="02020603050405020304" pitchFamily="18" charset="0"/>
            </a:rPr>
            <a:t> и трећа могућност</a:t>
          </a: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 </a:t>
          </a:r>
          <a:r>
            <a:rPr lang="az-Cyrl-AZ" sz="1200" kern="1200" dirty="0">
              <a:latin typeface="ADLaM Display" panose="020F0502020204030204" pitchFamily="34" charset="0"/>
              <a:cs typeface="Aparajita" panose="02020603050405020304" pitchFamily="18" charset="0"/>
            </a:rPr>
            <a:t>да простор и </a:t>
          </a: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изложба</a:t>
          </a:r>
          <a:r>
            <a:rPr lang="az-Cyrl-AZ" sz="1200" kern="1200" dirty="0">
              <a:latin typeface="ADLaM Display" panose="020F0502020204030204" pitchFamily="34" charset="0"/>
              <a:cs typeface="Aparajita" panose="02020603050405020304" pitchFamily="18" charset="0"/>
            </a:rPr>
            <a:t> задрже своју аутономију</a:t>
          </a: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” (</a:t>
          </a:r>
          <a:r>
            <a:rPr lang="sr-Latn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Tzortzi 2015: 233).</a:t>
          </a:r>
          <a:endParaRPr lang="en-US" sz="1200" kern="1200" dirty="0">
            <a:latin typeface="Aparajita" panose="02020603050405020304" pitchFamily="18" charset="0"/>
            <a:cs typeface="Aparajita" panose="02020603050405020304" pitchFamily="18" charset="0"/>
          </a:endParaRPr>
        </a:p>
      </dsp:txBody>
      <dsp:txXfrm>
        <a:off x="3416862" y="479717"/>
        <a:ext cx="3106238" cy="2178284"/>
      </dsp:txXfrm>
    </dsp:sp>
    <dsp:sp modelId="{F41BE538-995C-3E4D-AB82-A055DF4A7ED0}">
      <dsp:nvSpPr>
        <dsp:cNvPr id="0" name=""/>
        <dsp:cNvSpPr/>
      </dsp:nvSpPr>
      <dsp:spPr>
        <a:xfrm>
          <a:off x="6833725" y="0"/>
          <a:ext cx="3106238" cy="479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5240" rIns="15240" bIns="1524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О затеченим својствима простора</a:t>
          </a:r>
          <a:endParaRPr lang="en-US" sz="1200" kern="1200" dirty="0">
            <a:latin typeface="Aparajita" panose="02020603050405020304" pitchFamily="18" charset="0"/>
            <a:cs typeface="Aparajita" panose="02020603050405020304" pitchFamily="18" charset="0"/>
          </a:endParaRPr>
        </a:p>
      </dsp:txBody>
      <dsp:txXfrm>
        <a:off x="6833725" y="0"/>
        <a:ext cx="3106238" cy="479717"/>
      </dsp:txXfrm>
    </dsp:sp>
    <dsp:sp modelId="{41B397BE-35FD-164D-AE24-73B2B80A8742}">
      <dsp:nvSpPr>
        <dsp:cNvPr id="0" name=""/>
        <dsp:cNvSpPr/>
      </dsp:nvSpPr>
      <dsp:spPr>
        <a:xfrm>
          <a:off x="6833725" y="479717"/>
          <a:ext cx="3106238" cy="2178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970" rIns="13970" bIns="13970" numCol="1" spcCol="1270" anchor="t" anchorCtr="0">
          <a:noAutofit/>
        </a:bodyPr>
        <a:lstStyle/>
        <a:p>
          <a:pPr marL="0" lvl="0" indent="0" algn="just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>
              <a:solidFill>
                <a:schemeClr val="tx1"/>
              </a:solidFill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Музеји настали од стамбеног простора: „</a:t>
          </a:r>
          <a:r>
            <a:rPr lang="az-Cyrl-AZ" sz="1100" b="0" i="0" u="none" strike="noStrike" kern="1200" dirty="0">
              <a:solidFill>
                <a:schemeClr val="tx1"/>
              </a:solidFill>
              <a:effectLst/>
              <a:latin typeface="Abadi" panose="020F0502020204030204" pitchFamily="34" charset="0"/>
              <a:ea typeface="ADLaM Display" panose="02010000000000000000" pitchFamily="2" charset="77"/>
              <a:cs typeface="Aparajita" panose="02020603050405020304" pitchFamily="18" charset="0"/>
            </a:rPr>
            <a:t>доживљај изложених предмета обликује се </a:t>
          </a:r>
          <a:r>
            <a:rPr lang="hr-HR" sz="1100" b="0" i="0" u="none" strike="noStrike" kern="1200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и нераскидиво је везан за</a:t>
          </a:r>
          <a:r>
            <a:rPr lang="az-Cyrl-AZ" sz="1100" b="0" i="0" u="none" strike="noStrike" kern="1200" dirty="0">
              <a:solidFill>
                <a:schemeClr val="tx1"/>
              </a:solidFill>
              <a:effectLst/>
              <a:latin typeface="Abadi" panose="020F0502020204030204" pitchFamily="34" charset="0"/>
              <a:ea typeface="ADLaM Display" panose="02010000000000000000" pitchFamily="2" charset="77"/>
              <a:cs typeface="Aparajita" panose="02020603050405020304" pitchFamily="18" charset="0"/>
            </a:rPr>
            <a:t> затече</a:t>
          </a:r>
          <a:r>
            <a:rPr lang="hr-HR" sz="1100" b="0" i="0" u="none" strike="noStrike" kern="1200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не</a:t>
          </a:r>
          <a:r>
            <a:rPr lang="az-Cyrl-AZ" sz="1100" b="0" i="0" u="none" strike="noStrike" kern="1200" dirty="0">
              <a:solidFill>
                <a:schemeClr val="tx1"/>
              </a:solidFill>
              <a:effectLst/>
              <a:latin typeface="Abadi" panose="020F0502020204030204" pitchFamily="34" charset="0"/>
              <a:ea typeface="ADLaM Display" panose="02010000000000000000" pitchFamily="2" charset="77"/>
              <a:cs typeface="Aparajita" panose="02020603050405020304" pitchFamily="18" charset="0"/>
            </a:rPr>
            <a:t> квалитет</a:t>
          </a:r>
          <a:r>
            <a:rPr lang="hr-HR" sz="1100" b="0" i="0" u="none" strike="noStrike" kern="1200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е</a:t>
          </a:r>
          <a:r>
            <a:rPr lang="az-Cyrl-AZ" sz="1100" b="0" i="0" u="none" strike="noStrike" kern="1200" dirty="0">
              <a:solidFill>
                <a:schemeClr val="tx1"/>
              </a:solidFill>
              <a:effectLst/>
              <a:latin typeface="Abadi" panose="020F0502020204030204" pitchFamily="34" charset="0"/>
              <a:ea typeface="ADLaM Display" panose="02010000000000000000" pitchFamily="2" charset="77"/>
              <a:cs typeface="Aparajita" panose="02020603050405020304" pitchFamily="18" charset="0"/>
            </a:rPr>
            <a:t> простора који их </a:t>
          </a:r>
          <a:r>
            <a:rPr lang="hr-HR" sz="1100" b="0" i="0" u="none" strike="noStrike" kern="1200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прихвата</a:t>
          </a:r>
          <a:r>
            <a:rPr lang="az-Cyrl-AZ" sz="1100" b="0" i="0" u="none" strike="noStrike" kern="1200" dirty="0">
              <a:solidFill>
                <a:schemeClr val="tx1"/>
              </a:solidFill>
              <a:effectLst/>
              <a:latin typeface="Abadi" panose="020F0502020204030204" pitchFamily="34" charset="0"/>
              <a:ea typeface="ADLaM Display" panose="02010000000000000000" pitchFamily="2" charset="77"/>
              <a:cs typeface="Aparajita" panose="02020603050405020304" pitchFamily="18" charset="0"/>
            </a:rPr>
            <a:t>, па тако поставка постаје израз индивидуалног </a:t>
          </a:r>
          <a:r>
            <a:rPr lang="hr-HR" sz="1100" b="0" i="0" u="none" strike="noStrike" kern="1200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’</a:t>
          </a:r>
          <a:r>
            <a:rPr lang="az-Cyrl-AZ" sz="1100" b="0" i="0" u="none" strike="noStrike" kern="1200" dirty="0">
              <a:solidFill>
                <a:schemeClr val="tx1"/>
              </a:solidFill>
              <a:effectLst/>
              <a:latin typeface="Abadi" panose="020F0502020204030204" pitchFamily="34" charset="0"/>
              <a:ea typeface="ADLaM Display" panose="02010000000000000000" pitchFamily="2" charset="77"/>
              <a:cs typeface="Aparajita" panose="02020603050405020304" pitchFamily="18" charset="0"/>
            </a:rPr>
            <a:t>начина живота’ у времену и простору</a:t>
          </a:r>
          <a:r>
            <a:rPr lang="hr-HR" sz="1100" b="0" i="0" u="none" strike="noStrike" kern="1200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” (</a:t>
          </a:r>
          <a:r>
            <a:rPr lang="sr-Latn" sz="1100" b="0" i="0" u="none" strike="noStrike" kern="1200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Tzortzi 2015: 256)</a:t>
          </a:r>
          <a:r>
            <a:rPr lang="hr-HR" sz="1100" b="0" i="0" u="none" strike="noStrike" kern="1200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. Оригинална концепција Спомен-музеја, према кустоскињи Надежди Андрић: </a:t>
          </a:r>
          <a:r>
            <a:rPr lang="az-Cyrl-AZ" sz="1100" b="0" i="0" u="none" strike="noStrike" kern="1200" dirty="0">
              <a:solidFill>
                <a:schemeClr val="tx1"/>
              </a:solidFill>
              <a:effectLst/>
              <a:ea typeface="ADLaM Display" panose="02010000000000000000" pitchFamily="2" charset="77"/>
              <a:cs typeface="Aparajita" panose="02020603050405020304" pitchFamily="18" charset="0"/>
            </a:rPr>
            <a:t>„јединствен изложбени простор у коме је музеолошким језиком испричан живот и престављено дело великог мајстора уметничке речи”</a:t>
          </a:r>
          <a:r>
            <a:rPr lang="hr-HR" sz="1100" b="0" i="0" u="none" strike="noStrike" kern="1200" dirty="0">
              <a:solidFill>
                <a:schemeClr val="tx1"/>
              </a:solidFill>
              <a:effectLst/>
              <a:latin typeface="Aparajita" panose="02020603050405020304" pitchFamily="18" charset="0"/>
              <a:ea typeface="ADLaM Display" panose="02010000000000000000" pitchFamily="2" charset="77"/>
              <a:cs typeface="Aparajita" panose="02020603050405020304" pitchFamily="18" charset="0"/>
            </a:rPr>
            <a:t> (Андрић 1977: 8).</a:t>
          </a:r>
          <a:endParaRPr lang="en-US" sz="1100" kern="1200" dirty="0">
            <a:solidFill>
              <a:schemeClr val="tx1"/>
            </a:solidFill>
            <a:latin typeface="Aparajita" panose="02020603050405020304" pitchFamily="18" charset="0"/>
            <a:ea typeface="ADLaM Display" panose="02010000000000000000" pitchFamily="2" charset="77"/>
            <a:cs typeface="Aparajita" panose="02020603050405020304" pitchFamily="18" charset="0"/>
          </a:endParaRPr>
        </a:p>
      </dsp:txBody>
      <dsp:txXfrm>
        <a:off x="6833725" y="479717"/>
        <a:ext cx="3106238" cy="21782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F27D4-6901-8442-ABD8-713E55935089}">
      <dsp:nvSpPr>
        <dsp:cNvPr id="0" name=""/>
        <dsp:cNvSpPr/>
      </dsp:nvSpPr>
      <dsp:spPr>
        <a:xfrm>
          <a:off x="0" y="0"/>
          <a:ext cx="2628956" cy="657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1590" rIns="21590" bIns="2159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r-HR" sz="1700" b="1" kern="1200" dirty="0">
              <a:latin typeface="Aparajita" panose="02020603050405020304" pitchFamily="18" charset="0"/>
              <a:cs typeface="Aparajita" panose="02020603050405020304" pitchFamily="18" charset="0"/>
            </a:rPr>
            <a:t>Импулс </a:t>
          </a:r>
          <a:r>
            <a:rPr lang="sr-Cyrl-RS" sz="1700" b="1" kern="1200" dirty="0">
              <a:latin typeface="Aparajita" panose="02020603050405020304" pitchFamily="18" charset="0"/>
              <a:cs typeface="Aparajita" panose="02020603050405020304" pitchFamily="18" charset="0"/>
            </a:rPr>
            <a:t>чувања и похрањивања</a:t>
          </a:r>
          <a:endParaRPr lang="en-US" sz="1700" kern="1200" dirty="0">
            <a:latin typeface="Aparajita" panose="02020603050405020304" pitchFamily="18" charset="0"/>
            <a:cs typeface="Aparajita" panose="02020603050405020304" pitchFamily="18" charset="0"/>
          </a:endParaRPr>
        </a:p>
      </dsp:txBody>
      <dsp:txXfrm>
        <a:off x="0" y="0"/>
        <a:ext cx="2628956" cy="657866"/>
      </dsp:txXfrm>
    </dsp:sp>
    <dsp:sp modelId="{CE3484BD-270D-EC4F-9CFB-730398ACCE8B}">
      <dsp:nvSpPr>
        <dsp:cNvPr id="0" name=""/>
        <dsp:cNvSpPr/>
      </dsp:nvSpPr>
      <dsp:spPr>
        <a:xfrm>
          <a:off x="0" y="657866"/>
          <a:ext cx="2628956" cy="2407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just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latin typeface="Aparajita" panose="02020603050405020304" pitchFamily="18" charset="0"/>
              <a:cs typeface="Aparajita" panose="02020603050405020304" pitchFamily="18" charset="0"/>
            </a:rPr>
            <a:t>Нагласак на аутентичности живљеног простора: радна соба Иве Андрића, салон</a:t>
          </a:r>
          <a:r>
            <a:rPr lang="en-GB" sz="1400" kern="1200" dirty="0">
              <a:latin typeface="Aparajita" panose="02020603050405020304" pitchFamily="18" charset="0"/>
              <a:cs typeface="Aparajita" panose="02020603050405020304" pitchFamily="18" charset="0"/>
            </a:rPr>
            <a:t>.​</a:t>
          </a:r>
          <a:r>
            <a:rPr lang="hr-HR" sz="1400" kern="1200" dirty="0">
              <a:latin typeface="Aparajita" panose="02020603050405020304" pitchFamily="18" charset="0"/>
              <a:cs typeface="Aparajita" panose="02020603050405020304" pitchFamily="18" charset="0"/>
            </a:rPr>
            <a:t> Притисак простора на концепцију изложбе. Просторна ограничења: у којој се мери простор може „прекрајати” да боље одговори на захтеве модерног музеја и његових посетилаца.</a:t>
          </a:r>
          <a:endParaRPr lang="en-US" sz="1400" kern="1200" dirty="0">
            <a:latin typeface="Aparajita" panose="02020603050405020304" pitchFamily="18" charset="0"/>
            <a:cs typeface="Aparajita" panose="02020603050405020304" pitchFamily="18" charset="0"/>
          </a:endParaRPr>
        </a:p>
      </dsp:txBody>
      <dsp:txXfrm>
        <a:off x="0" y="657866"/>
        <a:ext cx="2628956" cy="2407210"/>
      </dsp:txXfrm>
    </dsp:sp>
    <dsp:sp modelId="{B78454FC-A091-4A41-BA8D-96F7D9941C89}">
      <dsp:nvSpPr>
        <dsp:cNvPr id="0" name=""/>
        <dsp:cNvSpPr/>
      </dsp:nvSpPr>
      <dsp:spPr>
        <a:xfrm>
          <a:off x="2891851" y="0"/>
          <a:ext cx="2628956" cy="657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1590" rIns="21590" bIns="2159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r-HR" sz="1700" b="1" kern="1200" dirty="0">
              <a:latin typeface="Aparajita" panose="02020603050405020304" pitchFamily="18" charset="0"/>
              <a:cs typeface="Aparajita" panose="02020603050405020304" pitchFamily="18" charset="0"/>
            </a:rPr>
            <a:t>Адаптирање у музејски простор </a:t>
          </a:r>
          <a:endParaRPr lang="en-US" sz="1700" kern="1200" dirty="0">
            <a:latin typeface="Aparajita" panose="02020603050405020304" pitchFamily="18" charset="0"/>
            <a:cs typeface="Aparajita" panose="02020603050405020304" pitchFamily="18" charset="0"/>
          </a:endParaRPr>
        </a:p>
      </dsp:txBody>
      <dsp:txXfrm>
        <a:off x="2891851" y="0"/>
        <a:ext cx="2628956" cy="657866"/>
      </dsp:txXfrm>
    </dsp:sp>
    <dsp:sp modelId="{6536E28B-BBFF-F247-BF3A-D2EAB47F516A}">
      <dsp:nvSpPr>
        <dsp:cNvPr id="0" name=""/>
        <dsp:cNvSpPr/>
      </dsp:nvSpPr>
      <dsp:spPr>
        <a:xfrm>
          <a:off x="2891851" y="657866"/>
          <a:ext cx="2628956" cy="2407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5240" rIns="15240" bIns="15240" numCol="1" spcCol="1270" anchor="t" anchorCtr="0">
          <a:noAutofit/>
        </a:bodyPr>
        <a:lstStyle/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Простор некадашње спаваће собе. Највећа просторија у музеју, која садржи 80% сталне поставке. Изложени предмети и сведочанства груписани су махом по хронолошком распореду. Степеном измена ова просторија одскаче од остатка Спомен-музеја. Њен задатак је да сажето представи целину живота и рада Иве Андрћа, што потом делимично осликавају друге собе музеја.</a:t>
          </a:r>
          <a:r>
            <a:rPr lang="en-GB" sz="1200" kern="1200" dirty="0">
              <a:latin typeface="Aparajita" panose="02020603050405020304" pitchFamily="18" charset="0"/>
              <a:cs typeface="Aparajita" panose="02020603050405020304" pitchFamily="18" charset="0"/>
            </a:rPr>
            <a:t>​</a:t>
          </a:r>
          <a:endParaRPr lang="en-US" sz="1200" kern="1200" dirty="0">
            <a:latin typeface="Aparajita" panose="02020603050405020304" pitchFamily="18" charset="0"/>
            <a:cs typeface="Aparajita" panose="02020603050405020304" pitchFamily="18" charset="0"/>
          </a:endParaRPr>
        </a:p>
      </dsp:txBody>
      <dsp:txXfrm>
        <a:off x="2891851" y="657866"/>
        <a:ext cx="2628956" cy="2407210"/>
      </dsp:txXfrm>
    </dsp:sp>
    <dsp:sp modelId="{F41BE538-995C-3E4D-AB82-A055DF4A7ED0}">
      <dsp:nvSpPr>
        <dsp:cNvPr id="0" name=""/>
        <dsp:cNvSpPr/>
      </dsp:nvSpPr>
      <dsp:spPr>
        <a:xfrm>
          <a:off x="5783703" y="0"/>
          <a:ext cx="2628956" cy="657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1590" rIns="21590" bIns="2159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r-HR" sz="1700" b="1" kern="1200" dirty="0">
              <a:latin typeface="Aparajita" panose="02020603050405020304" pitchFamily="18" charset="0"/>
              <a:cs typeface="Aparajita" panose="02020603050405020304" pitchFamily="18" charset="0"/>
            </a:rPr>
            <a:t>Трибински програм </a:t>
          </a:r>
        </a:p>
      </dsp:txBody>
      <dsp:txXfrm>
        <a:off x="5783703" y="0"/>
        <a:ext cx="2628956" cy="657866"/>
      </dsp:txXfrm>
    </dsp:sp>
    <dsp:sp modelId="{41B397BE-35FD-164D-AE24-73B2B80A8742}">
      <dsp:nvSpPr>
        <dsp:cNvPr id="0" name=""/>
        <dsp:cNvSpPr/>
      </dsp:nvSpPr>
      <dsp:spPr>
        <a:xfrm>
          <a:off x="5783703" y="657866"/>
          <a:ext cx="2628956" cy="2407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6510" rIns="16510" bIns="16510" numCol="1" spcCol="1270" anchor="t" anchorCtr="0">
          <a:noAutofit/>
        </a:bodyPr>
        <a:lstStyle/>
        <a:p>
          <a:pPr marL="0" lvl="0" indent="0" algn="just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 dirty="0">
              <a:latin typeface="Aparajita" panose="02020603050405020304" pitchFamily="18" charset="0"/>
              <a:cs typeface="Aparajita" panose="02020603050405020304" pitchFamily="18" charset="0"/>
            </a:rPr>
            <a:t>Главни изложбени простор повремено мења намену и постаје трибински простор, чиме донекле преузима оригиналну улогу примаћег салона стана. Стална поставка се прилагођава, у мери у којој је то могуће, потреби да се у просторију сместе низови столица за публику.</a:t>
          </a:r>
          <a:endParaRPr lang="en-GB" sz="1300" kern="1200" dirty="0">
            <a:latin typeface="Aparajita" panose="02020603050405020304" pitchFamily="18" charset="0"/>
            <a:cs typeface="Aparajita" panose="02020603050405020304" pitchFamily="18" charset="0"/>
          </a:endParaRPr>
        </a:p>
      </dsp:txBody>
      <dsp:txXfrm>
        <a:off x="5783703" y="657866"/>
        <a:ext cx="2628956" cy="2407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3/layout/hArchList1">
  <dgm:title val="Horizontal Text Blocks"/>
  <dgm:desc val="Short bits of text with formatted headers. Use as an easier-to-read alternative to a bulleted list."/>
  <dgm:catLst>
    <dgm:cat type="list" pri="100"/>
    <dgm:cat type="timeline" pri="500"/>
    <dgm:cat type="process" pri="6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vertAlign" val="t"/>
          <dgm:param type="horzAlign" val="l"/>
        </dgm:alg>
      </dgm:if>
      <dgm:else name="Name3">
        <dgm:alg type="lin">
          <dgm:param type="vertAlign" val="t"/>
          <dgm:param type="horzAlign" val="r"/>
        </dgm:alg>
      </dgm:else>
    </dgm:choose>
    <dgm:presOf/>
    <dgm:constrLst>
      <dgm:constr type="primFontSz" for="des" forName="pictRect" op="equ" val="18"/>
      <dgm:constr type="primFontSz" for="des" forName="textRect" refType="primFontSz" refFor="des" refForName="pictRect" op="equ" fact="0.77"/>
      <dgm:constr type="w" for="ch" forName="compNode" refType="w"/>
      <dgm:constr type="h" for="ch" forName="compNode" refType="h"/>
      <dgm:constr type="h" for="des" forName="pictRect" op="equ"/>
      <dgm:constr type="h" for="des" forName="pictRect" refType="primFontSz" refFor="des" refForName="pictRect" fact="3"/>
      <dgm:constr type="w" for="ch" ptType="sibTrans" refType="w" refFor="ch" refForName="compNode" op="equ" fact="0.1"/>
      <dgm:constr type="sp" refType="w" refFor="ch" refForName="compNode" op="equ" fact="0.1"/>
    </dgm:constrLst>
    <dgm:ruleLst/>
    <dgm:forEach name="Name4" axis="ch" ptType="node" cnt="20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h" for="ch" forName="pictRect" refType="h" fact="0.1"/>
          <dgm:constr type="l" for="ch" forName="pictRect"/>
          <dgm:constr type="t" for="ch" forName="pictRect"/>
          <dgm:constr type="l" for="ch" forName="textRect"/>
          <dgm:constr type="t" for="ch" forName="textRect" refType="b" refFor="ch" refForName="pictRect"/>
        </dgm:constrLst>
        <dgm:ruleLst/>
        <dgm:layoutNode name="pictRect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choosePictRectConstraints">
            <dgm:if name="ifPictRectConstraints" func="var" arg="dir" op="equ" val="norm">
              <dgm:constrLst>
                <dgm:constr type="h" refType="w" op="lte" fact="0.4"/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Pic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textRect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chooseTextRectConstraints">
            <dgm:if name="ifTextRectConstraints" func="var" arg="dir" op="equ" val="norm">
              <dgm:constrLst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Tex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24/3/layout/hArchList1">
  <dgm:title val="Horizontal Text Blocks"/>
  <dgm:desc val="Short bits of text with formatted headers. Use as an easier-to-read alternative to a bulleted list."/>
  <dgm:catLst>
    <dgm:cat type="list" pri="100"/>
    <dgm:cat type="timeline" pri="500"/>
    <dgm:cat type="process" pri="6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vertAlign" val="t"/>
          <dgm:param type="horzAlign" val="l"/>
        </dgm:alg>
      </dgm:if>
      <dgm:else name="Name3">
        <dgm:alg type="lin">
          <dgm:param type="vertAlign" val="t"/>
          <dgm:param type="horzAlign" val="r"/>
        </dgm:alg>
      </dgm:else>
    </dgm:choose>
    <dgm:presOf/>
    <dgm:constrLst>
      <dgm:constr type="primFontSz" for="des" forName="pictRect" op="equ" val="18"/>
      <dgm:constr type="primFontSz" for="des" forName="textRect" refType="primFontSz" refFor="des" refForName="pictRect" op="equ" fact="0.77"/>
      <dgm:constr type="w" for="ch" forName="compNode" refType="w"/>
      <dgm:constr type="h" for="ch" forName="compNode" refType="h"/>
      <dgm:constr type="h" for="des" forName="pictRect" op="equ"/>
      <dgm:constr type="h" for="des" forName="pictRect" refType="primFontSz" refFor="des" refForName="pictRect" fact="3"/>
      <dgm:constr type="w" for="ch" ptType="sibTrans" refType="w" refFor="ch" refForName="compNode" op="equ" fact="0.1"/>
      <dgm:constr type="sp" refType="w" refFor="ch" refForName="compNode" op="equ" fact="0.1"/>
    </dgm:constrLst>
    <dgm:ruleLst/>
    <dgm:forEach name="Name4" axis="ch" ptType="node" cnt="20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h" for="ch" forName="pictRect" refType="h" fact="0.1"/>
          <dgm:constr type="l" for="ch" forName="pictRect"/>
          <dgm:constr type="t" for="ch" forName="pictRect"/>
          <dgm:constr type="l" for="ch" forName="textRect"/>
          <dgm:constr type="t" for="ch" forName="textRect" refType="b" refFor="ch" refForName="pictRect"/>
        </dgm:constrLst>
        <dgm:ruleLst/>
        <dgm:layoutNode name="pictRect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choosePictRectConstraints">
            <dgm:if name="ifPictRectConstraints" func="var" arg="dir" op="equ" val="norm">
              <dgm:constrLst>
                <dgm:constr type="h" refType="w" op="lte" fact="0.4"/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Pic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textRect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chooseTextRectConstraints">
            <dgm:if name="ifTextRectConstraints" func="var" arg="dir" op="equ" val="norm">
              <dgm:constrLst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Tex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6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EE3B02A-3B83-3083-3F07-26E25C6C13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7248" y="0"/>
            <a:ext cx="5674753" cy="6399152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EF118477-BA54-4B0E-9EC5-D8568300CAF2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95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4744" y="2423160"/>
            <a:ext cx="578097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D26B-DEF0-4EC5-90CD-3C7B79EC8572}" type="datetime1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43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006" y="998230"/>
            <a:ext cx="3951469" cy="1947672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DD60ACDC-1760-F721-E270-0D2FC4872D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002464" cy="6399152"/>
          </a:xfrm>
          <a:custGeom>
            <a:avLst/>
            <a:gdLst>
              <a:gd name="connsiteX0" fmla="*/ 0 w 7002464"/>
              <a:gd name="connsiteY0" fmla="*/ 0 h 6399152"/>
              <a:gd name="connsiteX1" fmla="*/ 7002464 w 7002464"/>
              <a:gd name="connsiteY1" fmla="*/ 0 h 6399152"/>
              <a:gd name="connsiteX2" fmla="*/ 7002464 w 7002464"/>
              <a:gd name="connsiteY2" fmla="*/ 5797156 h 6399152"/>
              <a:gd name="connsiteX3" fmla="*/ 6400468 w 7002464"/>
              <a:gd name="connsiteY3" fmla="*/ 6399152 h 6399152"/>
              <a:gd name="connsiteX4" fmla="*/ 0 w 7002464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2464" h="6399152">
                <a:moveTo>
                  <a:pt x="0" y="0"/>
                </a:moveTo>
                <a:lnTo>
                  <a:pt x="7002464" y="0"/>
                </a:lnTo>
                <a:lnTo>
                  <a:pt x="7002464" y="5797156"/>
                </a:lnTo>
                <a:cubicBezTo>
                  <a:pt x="7002464" y="6129629"/>
                  <a:pt x="6732941" y="6399152"/>
                  <a:pt x="6400468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1007" y="3099815"/>
            <a:ext cx="3951469" cy="3084599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rabicPeriod"/>
              <a:defRPr sz="1600"/>
            </a:lvl2pPr>
            <a:lvl3pPr marL="800100" indent="-342900">
              <a:buFont typeface="+mj-lt"/>
              <a:buAutoNum type="arabicPeriod"/>
              <a:defRPr sz="1400"/>
            </a:lvl3pPr>
            <a:lvl4pPr marL="914400" indent="-228600">
              <a:buFont typeface="+mj-lt"/>
              <a:buAutoNum type="arabicPeriod"/>
              <a:defRPr sz="1400"/>
            </a:lvl4pPr>
            <a:lvl5pPr marL="1143000" indent="-2286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CA36A28-16B8-4B74-ADBC-086BC21557C6}" type="datetime1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64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479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CC-3A12-4A50-A3BE-C6063551B4A3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0E33-4FBE-4166-8E4D-D16E2368EAF9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6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688B5-3E47-407E-A4D5-0E98E41979E9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69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79"/>
            <a:ext cx="4032505" cy="3621024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715"/>
            <a:ext cx="5968098" cy="5719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CD1-440F-4DE5-9914-1074B1963E64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5DF8-55DB-438A-B328-5A22697F5E96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56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1AB8ED2-AD91-CB22-5624-BD41AB3252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844052" cy="6399152"/>
          </a:xfrm>
          <a:custGeom>
            <a:avLst/>
            <a:gdLst>
              <a:gd name="connsiteX0" fmla="*/ 0 w 4844052"/>
              <a:gd name="connsiteY0" fmla="*/ 0 h 6399152"/>
              <a:gd name="connsiteX1" fmla="*/ 4844052 w 4844052"/>
              <a:gd name="connsiteY1" fmla="*/ 0 h 6399152"/>
              <a:gd name="connsiteX2" fmla="*/ 4844052 w 4844052"/>
              <a:gd name="connsiteY2" fmla="*/ 5795922 h 6399152"/>
              <a:gd name="connsiteX3" fmla="*/ 4240822 w 4844052"/>
              <a:gd name="connsiteY3" fmla="*/ 6399152 h 6399152"/>
              <a:gd name="connsiteX4" fmla="*/ 0 w 4844052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4052" h="6399152">
                <a:moveTo>
                  <a:pt x="0" y="0"/>
                </a:moveTo>
                <a:lnTo>
                  <a:pt x="4844052" y="0"/>
                </a:lnTo>
                <a:lnTo>
                  <a:pt x="4844052" y="5795922"/>
                </a:lnTo>
                <a:cubicBezTo>
                  <a:pt x="4844052" y="6129077"/>
                  <a:pt x="4573977" y="6399152"/>
                  <a:pt x="4240822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9F2D74A-71A1-4609-9BED-C43EBEF2D096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36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436AA50-FCF9-9A32-68F8-A124C79490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53304" y="0"/>
            <a:ext cx="4838696" cy="6399152"/>
          </a:xfrm>
          <a:custGeom>
            <a:avLst/>
            <a:gdLst>
              <a:gd name="connsiteX0" fmla="*/ 0 w 4838696"/>
              <a:gd name="connsiteY0" fmla="*/ 0 h 6399152"/>
              <a:gd name="connsiteX1" fmla="*/ 4838696 w 4838696"/>
              <a:gd name="connsiteY1" fmla="*/ 0 h 6399152"/>
              <a:gd name="connsiteX2" fmla="*/ 4838696 w 4838696"/>
              <a:gd name="connsiteY2" fmla="*/ 6399152 h 6399152"/>
              <a:gd name="connsiteX3" fmla="*/ 603230 w 4838696"/>
              <a:gd name="connsiteY3" fmla="*/ 6399152 h 6399152"/>
              <a:gd name="connsiteX4" fmla="*/ 0 w 4838696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696" h="6399152">
                <a:moveTo>
                  <a:pt x="0" y="0"/>
                </a:moveTo>
                <a:lnTo>
                  <a:pt x="4838696" y="0"/>
                </a:lnTo>
                <a:lnTo>
                  <a:pt x="4838696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B868B-869A-478B-B17A-F3477F1ABEB8}" type="datetime1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62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B32E518-8213-A79A-7E36-BA4D782F8E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147926" cy="6399152"/>
          </a:xfrm>
          <a:custGeom>
            <a:avLst/>
            <a:gdLst>
              <a:gd name="connsiteX0" fmla="*/ 0 w 4147926"/>
              <a:gd name="connsiteY0" fmla="*/ 0 h 6399152"/>
              <a:gd name="connsiteX1" fmla="*/ 4147926 w 4147926"/>
              <a:gd name="connsiteY1" fmla="*/ 0 h 6399152"/>
              <a:gd name="connsiteX2" fmla="*/ 4147926 w 4147926"/>
              <a:gd name="connsiteY2" fmla="*/ 5795922 h 6399152"/>
              <a:gd name="connsiteX3" fmla="*/ 3544696 w 4147926"/>
              <a:gd name="connsiteY3" fmla="*/ 6399152 h 6399152"/>
              <a:gd name="connsiteX4" fmla="*/ 0 w 4147926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7926" h="6399152">
                <a:moveTo>
                  <a:pt x="0" y="0"/>
                </a:moveTo>
                <a:lnTo>
                  <a:pt x="4147926" y="0"/>
                </a:lnTo>
                <a:lnTo>
                  <a:pt x="4147926" y="5795922"/>
                </a:lnTo>
                <a:cubicBezTo>
                  <a:pt x="4147926" y="6129077"/>
                  <a:pt x="3877851" y="6399152"/>
                  <a:pt x="3544696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8CCA563-903D-4707-A09B-73AE7FD9F3E4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44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53AA-13B8-469A-87B0-FF7C74E1EADE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77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2444857-0BC3-ACAE-DBB1-5D530AA35E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46768" y="0"/>
            <a:ext cx="4145232" cy="6399152"/>
          </a:xfrm>
          <a:custGeom>
            <a:avLst/>
            <a:gdLst>
              <a:gd name="connsiteX0" fmla="*/ 0 w 4145232"/>
              <a:gd name="connsiteY0" fmla="*/ 0 h 6399152"/>
              <a:gd name="connsiteX1" fmla="*/ 4145232 w 4145232"/>
              <a:gd name="connsiteY1" fmla="*/ 0 h 6399152"/>
              <a:gd name="connsiteX2" fmla="*/ 4145232 w 4145232"/>
              <a:gd name="connsiteY2" fmla="*/ 6399152 h 6399152"/>
              <a:gd name="connsiteX3" fmla="*/ 603230 w 4145232"/>
              <a:gd name="connsiteY3" fmla="*/ 6399152 h 6399152"/>
              <a:gd name="connsiteX4" fmla="*/ 0 w 4145232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5232" h="6399152">
                <a:moveTo>
                  <a:pt x="0" y="0"/>
                </a:moveTo>
                <a:lnTo>
                  <a:pt x="4145232" y="0"/>
                </a:lnTo>
                <a:lnTo>
                  <a:pt x="4145232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747B-DE86-4C56-A69A-2124AC6051DB}" type="datetime1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1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F26914B-7405-10AB-A859-8165D7B1A93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591300" cy="6410303"/>
          </a:xfrm>
          <a:custGeom>
            <a:avLst/>
            <a:gdLst>
              <a:gd name="connsiteX0" fmla="*/ 0 w 6591300"/>
              <a:gd name="connsiteY0" fmla="*/ 0 h 6410303"/>
              <a:gd name="connsiteX1" fmla="*/ 6591300 w 6591300"/>
              <a:gd name="connsiteY1" fmla="*/ 0 h 6410303"/>
              <a:gd name="connsiteX2" fmla="*/ 6591300 w 6591300"/>
              <a:gd name="connsiteY2" fmla="*/ 5807073 h 6410303"/>
              <a:gd name="connsiteX3" fmla="*/ 5988070 w 6591300"/>
              <a:gd name="connsiteY3" fmla="*/ 6410303 h 6410303"/>
              <a:gd name="connsiteX4" fmla="*/ 0 w 6591300"/>
              <a:gd name="connsiteY4" fmla="*/ 6410303 h 641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300" h="6410303">
                <a:moveTo>
                  <a:pt x="0" y="0"/>
                </a:moveTo>
                <a:lnTo>
                  <a:pt x="6591300" y="0"/>
                </a:lnTo>
                <a:lnTo>
                  <a:pt x="6591300" y="5807073"/>
                </a:lnTo>
                <a:cubicBezTo>
                  <a:pt x="6591300" y="6140228"/>
                  <a:pt x="6321225" y="6410303"/>
                  <a:pt x="5988070" y="6410303"/>
                </a:cubicBezTo>
                <a:lnTo>
                  <a:pt x="0" y="6410303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3B5E8E98-97C5-4AE8-8CC9-69C51FF1A0EF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45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823DF8-AABE-3B17-254E-81CD7CA2B5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37594" y="0"/>
            <a:ext cx="6454406" cy="6399152"/>
          </a:xfrm>
          <a:custGeom>
            <a:avLst/>
            <a:gdLst>
              <a:gd name="connsiteX0" fmla="*/ 0 w 6454406"/>
              <a:gd name="connsiteY0" fmla="*/ 0 h 6399152"/>
              <a:gd name="connsiteX1" fmla="*/ 6454406 w 6454406"/>
              <a:gd name="connsiteY1" fmla="*/ 0 h 6399152"/>
              <a:gd name="connsiteX2" fmla="*/ 6454406 w 6454406"/>
              <a:gd name="connsiteY2" fmla="*/ 6399152 h 6399152"/>
              <a:gd name="connsiteX3" fmla="*/ 601995 w 6454406"/>
              <a:gd name="connsiteY3" fmla="*/ 6399152 h 6399152"/>
              <a:gd name="connsiteX4" fmla="*/ 0 w 6454406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4406" h="6399152">
                <a:moveTo>
                  <a:pt x="0" y="0"/>
                </a:moveTo>
                <a:lnTo>
                  <a:pt x="6454406" y="0"/>
                </a:lnTo>
                <a:lnTo>
                  <a:pt x="6454406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4F82-DB30-4BD5-9E9D-AD825E313C84}" type="datetime1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03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B8A8E1B-B99E-8C69-154E-2FAADB07D5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591300" cy="6399152"/>
          </a:xfrm>
          <a:custGeom>
            <a:avLst/>
            <a:gdLst>
              <a:gd name="connsiteX0" fmla="*/ 0 w 6591300"/>
              <a:gd name="connsiteY0" fmla="*/ 0 h 6399152"/>
              <a:gd name="connsiteX1" fmla="*/ 6591300 w 6591300"/>
              <a:gd name="connsiteY1" fmla="*/ 0 h 6399152"/>
              <a:gd name="connsiteX2" fmla="*/ 6591300 w 6591300"/>
              <a:gd name="connsiteY2" fmla="*/ 5797156 h 6399152"/>
              <a:gd name="connsiteX3" fmla="*/ 5989304 w 6591300"/>
              <a:gd name="connsiteY3" fmla="*/ 6399152 h 6399152"/>
              <a:gd name="connsiteX4" fmla="*/ 0 w 6591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300" h="6399152">
                <a:moveTo>
                  <a:pt x="0" y="0"/>
                </a:moveTo>
                <a:lnTo>
                  <a:pt x="6591300" y="0"/>
                </a:lnTo>
                <a:lnTo>
                  <a:pt x="6591300" y="5797156"/>
                </a:lnTo>
                <a:cubicBezTo>
                  <a:pt x="6591300" y="6129629"/>
                  <a:pt x="6321777" y="6399152"/>
                  <a:pt x="5989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E7477ED-8564-46ED-8FFC-DE5A509699F3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59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BD82EEA-7278-1A73-C95C-473F75B540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37593" y="0"/>
            <a:ext cx="6454407" cy="6399152"/>
          </a:xfrm>
          <a:custGeom>
            <a:avLst/>
            <a:gdLst>
              <a:gd name="connsiteX0" fmla="*/ 0 w 6454407"/>
              <a:gd name="connsiteY0" fmla="*/ 0 h 6399152"/>
              <a:gd name="connsiteX1" fmla="*/ 6454407 w 6454407"/>
              <a:gd name="connsiteY1" fmla="*/ 0 h 6399152"/>
              <a:gd name="connsiteX2" fmla="*/ 6454407 w 6454407"/>
              <a:gd name="connsiteY2" fmla="*/ 6399152 h 6399152"/>
              <a:gd name="connsiteX3" fmla="*/ 601996 w 6454407"/>
              <a:gd name="connsiteY3" fmla="*/ 6399152 h 6399152"/>
              <a:gd name="connsiteX4" fmla="*/ 0 w 6454407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4407" h="6399152">
                <a:moveTo>
                  <a:pt x="0" y="0"/>
                </a:moveTo>
                <a:lnTo>
                  <a:pt x="6454407" y="0"/>
                </a:lnTo>
                <a:lnTo>
                  <a:pt x="6454407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6781-2293-4754-A74B-94E6E7D7B311}" type="datetime1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31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44EE1A0-D83B-FE6C-4495-F55C5070D5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734300" cy="6399152"/>
          </a:xfrm>
          <a:custGeom>
            <a:avLst/>
            <a:gdLst>
              <a:gd name="connsiteX0" fmla="*/ 0 w 7734300"/>
              <a:gd name="connsiteY0" fmla="*/ 0 h 6399152"/>
              <a:gd name="connsiteX1" fmla="*/ 7734300 w 7734300"/>
              <a:gd name="connsiteY1" fmla="*/ 0 h 6399152"/>
              <a:gd name="connsiteX2" fmla="*/ 7734300 w 7734300"/>
              <a:gd name="connsiteY2" fmla="*/ 5797156 h 6399152"/>
              <a:gd name="connsiteX3" fmla="*/ 7132304 w 7734300"/>
              <a:gd name="connsiteY3" fmla="*/ 6399152 h 6399152"/>
              <a:gd name="connsiteX4" fmla="*/ 0 w 7734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99152">
                <a:moveTo>
                  <a:pt x="0" y="0"/>
                </a:moveTo>
                <a:lnTo>
                  <a:pt x="7734300" y="0"/>
                </a:lnTo>
                <a:lnTo>
                  <a:pt x="7734300" y="5797156"/>
                </a:lnTo>
                <a:cubicBezTo>
                  <a:pt x="7734300" y="6129629"/>
                  <a:pt x="7464777" y="6399152"/>
                  <a:pt x="7132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DFBFA6E-9D0B-474A-AFB9-4E0832448570}" type="datetime1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36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8FA1BA0-D099-705F-F85E-3FBC782F76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02843" y="2"/>
            <a:ext cx="7689157" cy="6399151"/>
          </a:xfrm>
          <a:custGeom>
            <a:avLst/>
            <a:gdLst>
              <a:gd name="connsiteX0" fmla="*/ 0 w 7689157"/>
              <a:gd name="connsiteY0" fmla="*/ 0 h 6399151"/>
              <a:gd name="connsiteX1" fmla="*/ 7689157 w 7689157"/>
              <a:gd name="connsiteY1" fmla="*/ 0 h 6399151"/>
              <a:gd name="connsiteX2" fmla="*/ 7689157 w 7689157"/>
              <a:gd name="connsiteY2" fmla="*/ 6399151 h 6399151"/>
              <a:gd name="connsiteX3" fmla="*/ 601997 w 7689157"/>
              <a:gd name="connsiteY3" fmla="*/ 6399151 h 6399151"/>
              <a:gd name="connsiteX4" fmla="*/ 0 w 7689157"/>
              <a:gd name="connsiteY4" fmla="*/ 5797155 h 639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9157" h="6399151">
                <a:moveTo>
                  <a:pt x="0" y="0"/>
                </a:moveTo>
                <a:lnTo>
                  <a:pt x="7689157" y="0"/>
                </a:lnTo>
                <a:lnTo>
                  <a:pt x="7689157" y="6399151"/>
                </a:lnTo>
                <a:lnTo>
                  <a:pt x="601997" y="6399151"/>
                </a:lnTo>
                <a:cubicBezTo>
                  <a:pt x="269523" y="6399151"/>
                  <a:pt x="0" y="6129628"/>
                  <a:pt x="0" y="5797155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767648-9FB3-40F4-8072-E80887331DF3}" type="datetime1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03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073E866-A871-62F7-1E54-F2A44278F83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734300" cy="6399152"/>
          </a:xfrm>
          <a:custGeom>
            <a:avLst/>
            <a:gdLst>
              <a:gd name="connsiteX0" fmla="*/ 0 w 7734300"/>
              <a:gd name="connsiteY0" fmla="*/ 0 h 6399152"/>
              <a:gd name="connsiteX1" fmla="*/ 7734300 w 7734300"/>
              <a:gd name="connsiteY1" fmla="*/ 0 h 6399152"/>
              <a:gd name="connsiteX2" fmla="*/ 7734300 w 7734300"/>
              <a:gd name="connsiteY2" fmla="*/ 5797156 h 6399152"/>
              <a:gd name="connsiteX3" fmla="*/ 7132304 w 7734300"/>
              <a:gd name="connsiteY3" fmla="*/ 6399152 h 6399152"/>
              <a:gd name="connsiteX4" fmla="*/ 0 w 7734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99152">
                <a:moveTo>
                  <a:pt x="0" y="0"/>
                </a:moveTo>
                <a:lnTo>
                  <a:pt x="7734300" y="0"/>
                </a:lnTo>
                <a:lnTo>
                  <a:pt x="7734300" y="5797156"/>
                </a:lnTo>
                <a:cubicBezTo>
                  <a:pt x="7734300" y="6129629"/>
                  <a:pt x="7464777" y="6399152"/>
                  <a:pt x="7132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007E99A-2976-4D79-B66C-833B4C12E9C9}" type="datetime1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83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111854"/>
            <a:ext cx="3945468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84372" y="5111854"/>
            <a:ext cx="6168356" cy="13898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5B30A2-D0D1-DED2-1133-A673CEA16AE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1750040" cy="4724868"/>
          </a:xfrm>
          <a:custGeom>
            <a:avLst/>
            <a:gdLst>
              <a:gd name="connsiteX0" fmla="*/ 0 w 11750040"/>
              <a:gd name="connsiteY0" fmla="*/ 0 h 4724868"/>
              <a:gd name="connsiteX1" fmla="*/ 11750040 w 11750040"/>
              <a:gd name="connsiteY1" fmla="*/ 0 h 4724868"/>
              <a:gd name="connsiteX2" fmla="*/ 11750040 w 11750040"/>
              <a:gd name="connsiteY2" fmla="*/ 4122872 h 4724868"/>
              <a:gd name="connsiteX3" fmla="*/ 11148044 w 11750040"/>
              <a:gd name="connsiteY3" fmla="*/ 4724868 h 4724868"/>
              <a:gd name="connsiteX4" fmla="*/ 0 w 11750040"/>
              <a:gd name="connsiteY4" fmla="*/ 4724868 h 472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0040" h="4724868">
                <a:moveTo>
                  <a:pt x="0" y="0"/>
                </a:moveTo>
                <a:lnTo>
                  <a:pt x="11750040" y="0"/>
                </a:lnTo>
                <a:lnTo>
                  <a:pt x="11750040" y="4122872"/>
                </a:lnTo>
                <a:cubicBezTo>
                  <a:pt x="11750040" y="4455345"/>
                  <a:pt x="11480517" y="4724868"/>
                  <a:pt x="11148044" y="4724868"/>
                </a:cubicBezTo>
                <a:lnTo>
                  <a:pt x="0" y="4724868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DDD7D-A4A9-4042-8D3D-AF897B76225E}" type="datetime1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15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96DEB7-ADC8-3E90-7A63-F11D6535D0E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1750040" cy="3806246"/>
          </a:xfrm>
          <a:custGeom>
            <a:avLst/>
            <a:gdLst>
              <a:gd name="connsiteX0" fmla="*/ 0 w 11733150"/>
              <a:gd name="connsiteY0" fmla="*/ 0 h 3806246"/>
              <a:gd name="connsiteX1" fmla="*/ 11733150 w 11733150"/>
              <a:gd name="connsiteY1" fmla="*/ 0 h 3806246"/>
              <a:gd name="connsiteX2" fmla="*/ 11733150 w 11733150"/>
              <a:gd name="connsiteY2" fmla="*/ 3204250 h 3806246"/>
              <a:gd name="connsiteX3" fmla="*/ 11131154 w 11733150"/>
              <a:gd name="connsiteY3" fmla="*/ 3806246 h 3806246"/>
              <a:gd name="connsiteX4" fmla="*/ 0 w 11733150"/>
              <a:gd name="connsiteY4" fmla="*/ 3806246 h 380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3806246">
                <a:moveTo>
                  <a:pt x="0" y="0"/>
                </a:moveTo>
                <a:lnTo>
                  <a:pt x="11733150" y="0"/>
                </a:lnTo>
                <a:lnTo>
                  <a:pt x="11733150" y="3204250"/>
                </a:lnTo>
                <a:cubicBezTo>
                  <a:pt x="11733150" y="3536723"/>
                  <a:pt x="11463627" y="3806246"/>
                  <a:pt x="11131154" y="3806246"/>
                </a:cubicBezTo>
                <a:lnTo>
                  <a:pt x="0" y="3806246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3D79-61FB-48D3-96EC-9D73986E2DB4}" type="datetime1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3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D6AB98B-BD95-F9FC-BB22-1A89B6EE3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604503" cy="6399152"/>
          </a:xfrm>
          <a:custGeom>
            <a:avLst/>
            <a:gdLst>
              <a:gd name="connsiteX0" fmla="*/ 0 w 6604503"/>
              <a:gd name="connsiteY0" fmla="*/ 0 h 6399152"/>
              <a:gd name="connsiteX1" fmla="*/ 6604503 w 6604503"/>
              <a:gd name="connsiteY1" fmla="*/ 0 h 6399152"/>
              <a:gd name="connsiteX2" fmla="*/ 6604503 w 6604503"/>
              <a:gd name="connsiteY2" fmla="*/ 5797156 h 6399152"/>
              <a:gd name="connsiteX3" fmla="*/ 6002507 w 6604503"/>
              <a:gd name="connsiteY3" fmla="*/ 6399152 h 6399152"/>
              <a:gd name="connsiteX4" fmla="*/ 0 w 6604503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4503" h="6399152">
                <a:moveTo>
                  <a:pt x="0" y="0"/>
                </a:moveTo>
                <a:lnTo>
                  <a:pt x="6604503" y="0"/>
                </a:lnTo>
                <a:lnTo>
                  <a:pt x="6604503" y="5797156"/>
                </a:lnTo>
                <a:cubicBezTo>
                  <a:pt x="6604503" y="6129629"/>
                  <a:pt x="6334980" y="6399152"/>
                  <a:pt x="6002507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5B3B0F7F-6AD6-4AF0-8BB1-D49CE0F9F622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01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558516-7088-BB33-D6DC-15ED4C60CBA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960" y="3067414"/>
            <a:ext cx="11750040" cy="3790586"/>
          </a:xfrm>
          <a:custGeom>
            <a:avLst/>
            <a:gdLst>
              <a:gd name="connsiteX0" fmla="*/ 603695 w 11750040"/>
              <a:gd name="connsiteY0" fmla="*/ 0 h 3790586"/>
              <a:gd name="connsiteX1" fmla="*/ 11750040 w 11750040"/>
              <a:gd name="connsiteY1" fmla="*/ 0 h 3790586"/>
              <a:gd name="connsiteX2" fmla="*/ 11750040 w 11750040"/>
              <a:gd name="connsiteY2" fmla="*/ 3790586 h 3790586"/>
              <a:gd name="connsiteX3" fmla="*/ 0 w 11750040"/>
              <a:gd name="connsiteY3" fmla="*/ 3790586 h 3790586"/>
              <a:gd name="connsiteX4" fmla="*/ 0 w 11750040"/>
              <a:gd name="connsiteY4" fmla="*/ 603695 h 3790586"/>
              <a:gd name="connsiteX5" fmla="*/ 603695 w 11750040"/>
              <a:gd name="connsiteY5" fmla="*/ 0 h 37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0040" h="3790586">
                <a:moveTo>
                  <a:pt x="603695" y="0"/>
                </a:moveTo>
                <a:lnTo>
                  <a:pt x="11750040" y="0"/>
                </a:lnTo>
                <a:lnTo>
                  <a:pt x="11750040" y="3790586"/>
                </a:lnTo>
                <a:lnTo>
                  <a:pt x="0" y="3790586"/>
                </a:lnTo>
                <a:lnTo>
                  <a:pt x="0" y="603695"/>
                </a:lnTo>
                <a:cubicBezTo>
                  <a:pt x="0" y="270283"/>
                  <a:pt x="270283" y="0"/>
                  <a:pt x="603695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40460"/>
            <a:ext cx="3494314" cy="338328"/>
          </a:xfrm>
        </p:spPr>
        <p:txBody>
          <a:bodyPr/>
          <a:lstStyle/>
          <a:p>
            <a:fld id="{5E407E80-9270-4600-9E83-876C054EC0ED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40460"/>
            <a:ext cx="2805405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40460"/>
            <a:ext cx="429207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426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11155680" cy="9704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22D85-D675-737B-9F54-B9D7FC8191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828800"/>
            <a:ext cx="6707699" cy="5029200"/>
          </a:xfrm>
          <a:custGeom>
            <a:avLst/>
            <a:gdLst>
              <a:gd name="connsiteX0" fmla="*/ 0 w 6707699"/>
              <a:gd name="connsiteY0" fmla="*/ 0 h 5029200"/>
              <a:gd name="connsiteX1" fmla="*/ 6129259 w 6707699"/>
              <a:gd name="connsiteY1" fmla="*/ 0 h 5029200"/>
              <a:gd name="connsiteX2" fmla="*/ 6707699 w 6707699"/>
              <a:gd name="connsiteY2" fmla="*/ 578440 h 5029200"/>
              <a:gd name="connsiteX3" fmla="*/ 6707699 w 6707699"/>
              <a:gd name="connsiteY3" fmla="*/ 5029200 h 5029200"/>
              <a:gd name="connsiteX4" fmla="*/ 0 w 6707699"/>
              <a:gd name="connsiteY4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7699" h="5029200">
                <a:moveTo>
                  <a:pt x="0" y="0"/>
                </a:moveTo>
                <a:lnTo>
                  <a:pt x="6129259" y="0"/>
                </a:lnTo>
                <a:cubicBezTo>
                  <a:pt x="6448723" y="0"/>
                  <a:pt x="6707699" y="258976"/>
                  <a:pt x="6707699" y="578440"/>
                </a:cubicBezTo>
                <a:lnTo>
                  <a:pt x="6707699" y="5029200"/>
                </a:lnTo>
                <a:lnTo>
                  <a:pt x="0" y="5029200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89302" y="1828800"/>
            <a:ext cx="4196146" cy="45037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9302" y="6492240"/>
            <a:ext cx="1280160" cy="338328"/>
          </a:xfrm>
        </p:spPr>
        <p:txBody>
          <a:bodyPr/>
          <a:lstStyle/>
          <a:p>
            <a:fld id="{7A043757-40C8-48EB-A459-80D3B00F0BCB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9462" y="6492240"/>
            <a:ext cx="288855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67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202BC3A-8633-9F03-1586-99447DA1CF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496"/>
            <a:ext cx="5285232" cy="4564504"/>
          </a:xfrm>
          <a:custGeom>
            <a:avLst/>
            <a:gdLst>
              <a:gd name="connsiteX0" fmla="*/ 0 w 5285232"/>
              <a:gd name="connsiteY0" fmla="*/ 0 h 4564504"/>
              <a:gd name="connsiteX1" fmla="*/ 4706792 w 5285232"/>
              <a:gd name="connsiteY1" fmla="*/ 0 h 4564504"/>
              <a:gd name="connsiteX2" fmla="*/ 5285232 w 5285232"/>
              <a:gd name="connsiteY2" fmla="*/ 578440 h 4564504"/>
              <a:gd name="connsiteX3" fmla="*/ 5285232 w 5285232"/>
              <a:gd name="connsiteY3" fmla="*/ 4564504 h 4564504"/>
              <a:gd name="connsiteX4" fmla="*/ 0 w 5285232"/>
              <a:gd name="connsiteY4" fmla="*/ 4564504 h 456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5232" h="4564504">
                <a:moveTo>
                  <a:pt x="0" y="0"/>
                </a:moveTo>
                <a:lnTo>
                  <a:pt x="4706792" y="0"/>
                </a:lnTo>
                <a:cubicBezTo>
                  <a:pt x="5026256" y="0"/>
                  <a:pt x="5285232" y="258976"/>
                  <a:pt x="5285232" y="578440"/>
                </a:cubicBezTo>
                <a:lnTo>
                  <a:pt x="5285232" y="4564504"/>
                </a:lnTo>
                <a:lnTo>
                  <a:pt x="0" y="4564504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0" y="6492240"/>
            <a:ext cx="2651760" cy="338328"/>
          </a:xfrm>
        </p:spPr>
        <p:txBody>
          <a:bodyPr/>
          <a:lstStyle/>
          <a:p>
            <a:fld id="{D0304CB2-AF95-4B6C-81FD-EF29E4F12940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15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211327B-3880-6494-1C8F-EEE1BF913B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494"/>
            <a:ext cx="4176819" cy="4564506"/>
          </a:xfrm>
          <a:custGeom>
            <a:avLst/>
            <a:gdLst>
              <a:gd name="connsiteX0" fmla="*/ 0 w 4176819"/>
              <a:gd name="connsiteY0" fmla="*/ 0 h 4564506"/>
              <a:gd name="connsiteX1" fmla="*/ 3598379 w 4176819"/>
              <a:gd name="connsiteY1" fmla="*/ 0 h 4564506"/>
              <a:gd name="connsiteX2" fmla="*/ 4176819 w 4176819"/>
              <a:gd name="connsiteY2" fmla="*/ 578440 h 4564506"/>
              <a:gd name="connsiteX3" fmla="*/ 4176819 w 4176819"/>
              <a:gd name="connsiteY3" fmla="*/ 4564506 h 4564506"/>
              <a:gd name="connsiteX4" fmla="*/ 0 w 4176819"/>
              <a:gd name="connsiteY4" fmla="*/ 4564506 h 45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819" h="4564506">
                <a:moveTo>
                  <a:pt x="0" y="0"/>
                </a:moveTo>
                <a:lnTo>
                  <a:pt x="3598379" y="0"/>
                </a:lnTo>
                <a:cubicBezTo>
                  <a:pt x="3917843" y="0"/>
                  <a:pt x="4176819" y="258976"/>
                  <a:pt x="4176819" y="578440"/>
                </a:cubicBezTo>
                <a:lnTo>
                  <a:pt x="4176819" y="4564506"/>
                </a:lnTo>
                <a:lnTo>
                  <a:pt x="0" y="4564506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5073" y="6492240"/>
            <a:ext cx="2843784" cy="338328"/>
          </a:xfrm>
        </p:spPr>
        <p:txBody>
          <a:bodyPr/>
          <a:lstStyle/>
          <a:p>
            <a:fld id="{FD636673-28CE-4CCE-80FB-7124C935A31A}" type="datetime1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87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EF0D11-5ED9-D2C8-48DF-CDDD85CEAC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4809744"/>
            <a:ext cx="9345168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60350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78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802264-EF96-4074-A671-AB5D99F5E332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030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4873752"/>
            <a:ext cx="8439912" cy="149047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dirty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9496" y="420624"/>
            <a:ext cx="11100816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lang="en-US" sz="278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84F615-9106-410C-834A-3DBE51A81CC1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561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A1A10B-111C-8469-40F7-C3551BB027D0}"/>
              </a:ext>
            </a:extLst>
          </p:cNvPr>
          <p:cNvSpPr/>
          <p:nvPr/>
        </p:nvSpPr>
        <p:spPr>
          <a:xfrm>
            <a:off x="1" y="4783948"/>
            <a:ext cx="11762231" cy="2074052"/>
          </a:xfrm>
          <a:custGeom>
            <a:avLst/>
            <a:gdLst>
              <a:gd name="connsiteX0" fmla="*/ 0 w 11762231"/>
              <a:gd name="connsiteY0" fmla="*/ 0 h 2074052"/>
              <a:gd name="connsiteX1" fmla="*/ 112775 w 11762231"/>
              <a:gd name="connsiteY1" fmla="*/ 0 h 2074052"/>
              <a:gd name="connsiteX2" fmla="*/ 11102489 w 11762231"/>
              <a:gd name="connsiteY2" fmla="*/ 0 h 2074052"/>
              <a:gd name="connsiteX3" fmla="*/ 11437005 w 11762231"/>
              <a:gd name="connsiteY3" fmla="*/ 0 h 2074052"/>
              <a:gd name="connsiteX4" fmla="*/ 11762231 w 11762231"/>
              <a:gd name="connsiteY4" fmla="*/ 325226 h 2074052"/>
              <a:gd name="connsiteX5" fmla="*/ 11762231 w 11762231"/>
              <a:gd name="connsiteY5" fmla="*/ 2074052 h 2074052"/>
              <a:gd name="connsiteX6" fmla="*/ 11427715 w 11762231"/>
              <a:gd name="connsiteY6" fmla="*/ 2074052 h 2074052"/>
              <a:gd name="connsiteX7" fmla="*/ 112775 w 11762231"/>
              <a:gd name="connsiteY7" fmla="*/ 2074052 h 2074052"/>
              <a:gd name="connsiteX8" fmla="*/ 0 w 11762231"/>
              <a:gd name="connsiteY8" fmla="*/ 2074052 h 207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2231" h="2074052">
                <a:moveTo>
                  <a:pt x="0" y="0"/>
                </a:moveTo>
                <a:lnTo>
                  <a:pt x="112775" y="0"/>
                </a:lnTo>
                <a:lnTo>
                  <a:pt x="11102489" y="0"/>
                </a:lnTo>
                <a:lnTo>
                  <a:pt x="11437005" y="0"/>
                </a:lnTo>
                <a:cubicBezTo>
                  <a:pt x="11616622" y="0"/>
                  <a:pt x="11762231" y="145609"/>
                  <a:pt x="11762231" y="325226"/>
                </a:cubicBezTo>
                <a:lnTo>
                  <a:pt x="11762231" y="2074052"/>
                </a:lnTo>
                <a:lnTo>
                  <a:pt x="11427715" y="2074052"/>
                </a:lnTo>
                <a:lnTo>
                  <a:pt x="112775" y="2074052"/>
                </a:lnTo>
                <a:lnTo>
                  <a:pt x="0" y="2074052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4873752"/>
            <a:ext cx="8439912" cy="159105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20000"/>
              </a:lnSpc>
              <a:defRPr lang="en-US" sz="2800" dirty="0"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9496" y="420624"/>
            <a:ext cx="11100816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lang="en-US" sz="278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5A920F-C91E-4FD9-A8A8-AC96444816EA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0768" y="6492240"/>
            <a:ext cx="2660904" cy="33832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12" y="6492240"/>
            <a:ext cx="457200" cy="33832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041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91DA-BC67-4FFF-80B3-6A83720BA580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987552"/>
            <a:ext cx="10149840" cy="4846320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4400" b="0" cap="all" baseline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4000" b="0" cap="all" baseline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3600" b="0" cap="all" baseline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3200" b="0" cap="all" baseline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2800" b="0" cap="all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5867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5565DD7-EB64-4BFE-B850-4043488A7CD8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630936"/>
            <a:ext cx="844905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5400" b="0" cap="none" baseline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4800" b="0" cap="none" baseline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4400" b="0" cap="none" baseline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4000" b="0" cap="none" baseline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3600" b="0" cap="none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5163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60B29AE-EBEF-71CC-AE38-3B2CD14FCA19}"/>
              </a:ext>
            </a:extLst>
          </p:cNvPr>
          <p:cNvSpPr/>
          <p:nvPr/>
        </p:nvSpPr>
        <p:spPr>
          <a:xfrm rot="5400000" flipV="1">
            <a:off x="-2566724" y="2566724"/>
            <a:ext cx="6399213" cy="1265765"/>
          </a:xfrm>
          <a:custGeom>
            <a:avLst/>
            <a:gdLst>
              <a:gd name="connsiteX0" fmla="*/ 0 w 6399213"/>
              <a:gd name="connsiteY0" fmla="*/ 0 h 1265765"/>
              <a:gd name="connsiteX1" fmla="*/ 0 w 6399213"/>
              <a:gd name="connsiteY1" fmla="*/ 1265765 h 1265765"/>
              <a:gd name="connsiteX2" fmla="*/ 5982881 w 6399213"/>
              <a:gd name="connsiteY2" fmla="*/ 1265765 h 1265765"/>
              <a:gd name="connsiteX3" fmla="*/ 6399213 w 6399213"/>
              <a:gd name="connsiteY3" fmla="*/ 849433 h 1265765"/>
              <a:gd name="connsiteX4" fmla="*/ 6399213 w 6399213"/>
              <a:gd name="connsiteY4" fmla="*/ 0 h 126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213" h="1265765">
                <a:moveTo>
                  <a:pt x="0" y="0"/>
                </a:moveTo>
                <a:lnTo>
                  <a:pt x="0" y="1265765"/>
                </a:lnTo>
                <a:lnTo>
                  <a:pt x="5982881" y="1265765"/>
                </a:lnTo>
                <a:cubicBezTo>
                  <a:pt x="6212815" y="1265765"/>
                  <a:pt x="6399213" y="1079367"/>
                  <a:pt x="6399213" y="849433"/>
                </a:cubicBezTo>
                <a:lnTo>
                  <a:pt x="6399213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C979-2DBB-4FF5-B773-BBC906FD5969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98217" y="877824"/>
            <a:ext cx="8046720" cy="5065776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5400" b="0"/>
            </a:lvl1pPr>
            <a:lvl2pPr marL="228600" indent="0">
              <a:lnSpc>
                <a:spcPct val="110000"/>
              </a:lnSpc>
              <a:buNone/>
              <a:defRPr sz="4800" b="0"/>
            </a:lvl2pPr>
            <a:lvl3pPr marL="457200" indent="0">
              <a:lnSpc>
                <a:spcPct val="110000"/>
              </a:lnSpc>
              <a:buNone/>
              <a:defRPr sz="4400" b="0"/>
            </a:lvl3pPr>
            <a:lvl4pPr marL="685800" indent="0">
              <a:lnSpc>
                <a:spcPct val="110000"/>
              </a:lnSpc>
              <a:buNone/>
              <a:defRPr sz="4000" b="0"/>
            </a:lvl4pPr>
            <a:lvl5pPr marL="914400" indent="0">
              <a:lnSpc>
                <a:spcPct val="110000"/>
              </a:lnSpc>
              <a:buNone/>
              <a:defRPr sz="3600" b="0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4324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0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D161DAC-42AF-C3D9-37A1-04B90F30DE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160" y="0"/>
            <a:ext cx="6605841" cy="6399152"/>
          </a:xfrm>
          <a:custGeom>
            <a:avLst/>
            <a:gdLst>
              <a:gd name="connsiteX0" fmla="*/ 0 w 6605841"/>
              <a:gd name="connsiteY0" fmla="*/ 0 h 6399152"/>
              <a:gd name="connsiteX1" fmla="*/ 6605841 w 6605841"/>
              <a:gd name="connsiteY1" fmla="*/ 0 h 6399152"/>
              <a:gd name="connsiteX2" fmla="*/ 6605841 w 6605841"/>
              <a:gd name="connsiteY2" fmla="*/ 6399152 h 6399152"/>
              <a:gd name="connsiteX3" fmla="*/ 601995 w 6605841"/>
              <a:gd name="connsiteY3" fmla="*/ 6399152 h 6399152"/>
              <a:gd name="connsiteX4" fmla="*/ 0 w 6605841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5841" h="6399152">
                <a:moveTo>
                  <a:pt x="0" y="0"/>
                </a:moveTo>
                <a:lnTo>
                  <a:pt x="6605841" y="0"/>
                </a:lnTo>
                <a:lnTo>
                  <a:pt x="6605841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016F69B6-6D5E-4363-B374-18E94027D1E6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62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EC059F-651D-D540-DF60-D6361D9C716B}"/>
              </a:ext>
            </a:extLst>
          </p:cNvPr>
          <p:cNvSpPr/>
          <p:nvPr/>
        </p:nvSpPr>
        <p:spPr>
          <a:xfrm flipV="1">
            <a:off x="1" y="6099048"/>
            <a:ext cx="10487111" cy="758952"/>
          </a:xfrm>
          <a:custGeom>
            <a:avLst/>
            <a:gdLst>
              <a:gd name="connsiteX0" fmla="*/ 0 w 10487111"/>
              <a:gd name="connsiteY0" fmla="*/ 758952 h 758952"/>
              <a:gd name="connsiteX1" fmla="*/ 10070779 w 10487111"/>
              <a:gd name="connsiteY1" fmla="*/ 758952 h 758952"/>
              <a:gd name="connsiteX2" fmla="*/ 10487111 w 10487111"/>
              <a:gd name="connsiteY2" fmla="*/ 342620 h 758952"/>
              <a:gd name="connsiteX3" fmla="*/ 10487111 w 10487111"/>
              <a:gd name="connsiteY3" fmla="*/ 0 h 758952"/>
              <a:gd name="connsiteX4" fmla="*/ 0 w 10487111"/>
              <a:gd name="connsiteY4" fmla="*/ 0 h 75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7111" h="758952">
                <a:moveTo>
                  <a:pt x="0" y="758952"/>
                </a:moveTo>
                <a:lnTo>
                  <a:pt x="10070779" y="758952"/>
                </a:lnTo>
                <a:cubicBezTo>
                  <a:pt x="10300713" y="758952"/>
                  <a:pt x="10487111" y="572554"/>
                  <a:pt x="10487111" y="342620"/>
                </a:cubicBezTo>
                <a:lnTo>
                  <a:pt x="1048711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84F2-69E3-42EA-A769-C3221255F524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83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206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596767"/>
            <a:ext cx="9848088" cy="3767328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6000" b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5400" b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4800" b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4400" b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40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53116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8488" y="5376672"/>
            <a:ext cx="9079992" cy="466344"/>
          </a:xfr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200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1600-2F49-4BDF-9F00-79A81477383F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527048"/>
            <a:ext cx="9198864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22436985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AF1DAFD-6C43-776A-EDEF-047653131661}"/>
              </a:ext>
            </a:extLst>
          </p:cNvPr>
          <p:cNvSpPr/>
          <p:nvPr/>
        </p:nvSpPr>
        <p:spPr>
          <a:xfrm flipV="1">
            <a:off x="0" y="823828"/>
            <a:ext cx="11385608" cy="6034172"/>
          </a:xfrm>
          <a:custGeom>
            <a:avLst/>
            <a:gdLst>
              <a:gd name="connsiteX0" fmla="*/ 0 w 11385608"/>
              <a:gd name="connsiteY0" fmla="*/ 6034172 h 6034172"/>
              <a:gd name="connsiteX1" fmla="*/ 10969276 w 11385608"/>
              <a:gd name="connsiteY1" fmla="*/ 6034172 h 6034172"/>
              <a:gd name="connsiteX2" fmla="*/ 11385608 w 11385608"/>
              <a:gd name="connsiteY2" fmla="*/ 5617840 h 6034172"/>
              <a:gd name="connsiteX3" fmla="*/ 11385608 w 11385608"/>
              <a:gd name="connsiteY3" fmla="*/ 0 h 6034172"/>
              <a:gd name="connsiteX4" fmla="*/ 0 w 11385608"/>
              <a:gd name="connsiteY4" fmla="*/ 0 h 603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5608" h="6034172">
                <a:moveTo>
                  <a:pt x="0" y="6034172"/>
                </a:moveTo>
                <a:lnTo>
                  <a:pt x="10969276" y="6034172"/>
                </a:lnTo>
                <a:cubicBezTo>
                  <a:pt x="11199210" y="6034172"/>
                  <a:pt x="11385608" y="5847774"/>
                  <a:pt x="11385608" y="5617840"/>
                </a:cubicBezTo>
                <a:lnTo>
                  <a:pt x="1138560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8" y="5148072"/>
            <a:ext cx="8366760" cy="1188720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3558-A89A-4F39-900D-C4A4FDA1B2E7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85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8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783080"/>
            <a:ext cx="8503920" cy="3209544"/>
          </a:xfrm>
        </p:spPr>
        <p:txBody>
          <a:bodyPr anchor="t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4118915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25BDAC2-53C5-6F8B-7446-54D1152EB91B}"/>
              </a:ext>
            </a:extLst>
          </p:cNvPr>
          <p:cNvSpPr/>
          <p:nvPr/>
        </p:nvSpPr>
        <p:spPr>
          <a:xfrm>
            <a:off x="0" y="0"/>
            <a:ext cx="11385608" cy="5084064"/>
          </a:xfrm>
          <a:custGeom>
            <a:avLst/>
            <a:gdLst>
              <a:gd name="connsiteX0" fmla="*/ 0 w 11385608"/>
              <a:gd name="connsiteY0" fmla="*/ 0 h 5084064"/>
              <a:gd name="connsiteX1" fmla="*/ 11385608 w 11385608"/>
              <a:gd name="connsiteY1" fmla="*/ 0 h 5084064"/>
              <a:gd name="connsiteX2" fmla="*/ 11385608 w 11385608"/>
              <a:gd name="connsiteY2" fmla="*/ 4562110 h 5084064"/>
              <a:gd name="connsiteX3" fmla="*/ 10863655 w 11385608"/>
              <a:gd name="connsiteY3" fmla="*/ 5084064 h 5084064"/>
              <a:gd name="connsiteX4" fmla="*/ 0 w 11385608"/>
              <a:gd name="connsiteY4" fmla="*/ 5084064 h 508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5608" h="5084064">
                <a:moveTo>
                  <a:pt x="0" y="0"/>
                </a:moveTo>
                <a:lnTo>
                  <a:pt x="11385608" y="0"/>
                </a:lnTo>
                <a:lnTo>
                  <a:pt x="11385608" y="4562110"/>
                </a:lnTo>
                <a:cubicBezTo>
                  <a:pt x="11385608" y="4850377"/>
                  <a:pt x="11151922" y="5084064"/>
                  <a:pt x="10863655" y="5084064"/>
                </a:cubicBezTo>
                <a:lnTo>
                  <a:pt x="0" y="5084064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8" y="5449824"/>
            <a:ext cx="9546336" cy="905256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020B-CB60-4281-A570-6300974B7A2E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85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8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530352"/>
            <a:ext cx="9683496" cy="3950208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367375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784" y="4965192"/>
            <a:ext cx="8339328" cy="128930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0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033272"/>
            <a:ext cx="8467344" cy="3931920"/>
          </a:xfrm>
        </p:spPr>
        <p:txBody>
          <a:bodyPr anchor="b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54EA42-18F1-82AE-02C3-B2B2A57AD7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5215D8-97AA-4B85-B7A0-A02F39368DA3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AE5996-C1E5-AFF0-1C20-EFDC871179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A8ACF18-7D60-FEE3-1B8D-6E5F51611A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395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8C515B-8D5A-0268-9044-7B2013C87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767" y="2020825"/>
            <a:ext cx="5212208" cy="42847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C7061A-8ED7-8B72-BD2B-2DF67F8C7A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622" y="2020822"/>
            <a:ext cx="5212208" cy="42847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CE14-1FF6-4074-BE8F-BABA3B0759C8}" type="datetime1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29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11279F-0D05-3637-19CD-29468F4DD2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1134"/>
            <a:ext cx="5211762" cy="43431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B170DE-636A-B1A9-2EAB-C426DBFB3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1389-0C57-4856-A530-D0CC79ABF97F}" type="datetime1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741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3EFD-DF71-4A7D-9C47-1BBDB138B295}" type="datetime1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564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E319-9B1C-4A02-A60F-55C05B841F00}" type="datetime1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59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397E-666B-470F-A253-6BE6BC97EEBE}" type="datetime1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6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E06FED-92D3-C4D6-28D7-600D842F7A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1733150" cy="5135804"/>
          </a:xfrm>
          <a:custGeom>
            <a:avLst/>
            <a:gdLst>
              <a:gd name="connsiteX0" fmla="*/ 0 w 11733150"/>
              <a:gd name="connsiteY0" fmla="*/ 0 h 5135804"/>
              <a:gd name="connsiteX1" fmla="*/ 11733150 w 11733150"/>
              <a:gd name="connsiteY1" fmla="*/ 0 h 5135804"/>
              <a:gd name="connsiteX2" fmla="*/ 11733150 w 11733150"/>
              <a:gd name="connsiteY2" fmla="*/ 4533808 h 5135804"/>
              <a:gd name="connsiteX3" fmla="*/ 11131154 w 11733150"/>
              <a:gd name="connsiteY3" fmla="*/ 5135804 h 5135804"/>
              <a:gd name="connsiteX4" fmla="*/ 0 w 11733150"/>
              <a:gd name="connsiteY4" fmla="*/ 5135804 h 51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5135804">
                <a:moveTo>
                  <a:pt x="0" y="0"/>
                </a:moveTo>
                <a:lnTo>
                  <a:pt x="11733150" y="0"/>
                </a:lnTo>
                <a:lnTo>
                  <a:pt x="11733150" y="4533808"/>
                </a:lnTo>
                <a:cubicBezTo>
                  <a:pt x="11733150" y="4866281"/>
                  <a:pt x="11463627" y="5135804"/>
                  <a:pt x="11131154" y="5135804"/>
                </a:cubicBezTo>
                <a:lnTo>
                  <a:pt x="0" y="513580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4DEE5A9B-1189-4B03-AA34-8ABCB3EDCE59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94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A23F0E6-EDAF-3A7F-5EC8-F911E9AE48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2843" y="0"/>
            <a:ext cx="7689157" cy="6399152"/>
          </a:xfrm>
          <a:custGeom>
            <a:avLst/>
            <a:gdLst>
              <a:gd name="connsiteX0" fmla="*/ 0 w 7689157"/>
              <a:gd name="connsiteY0" fmla="*/ 0 h 6399152"/>
              <a:gd name="connsiteX1" fmla="*/ 7689157 w 7689157"/>
              <a:gd name="connsiteY1" fmla="*/ 0 h 6399152"/>
              <a:gd name="connsiteX2" fmla="*/ 7689157 w 7689157"/>
              <a:gd name="connsiteY2" fmla="*/ 6399152 h 6399152"/>
              <a:gd name="connsiteX3" fmla="*/ 578440 w 7689157"/>
              <a:gd name="connsiteY3" fmla="*/ 6399152 h 6399152"/>
              <a:gd name="connsiteX4" fmla="*/ 0 w 7689157"/>
              <a:gd name="connsiteY4" fmla="*/ 582071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9157" h="6399152">
                <a:moveTo>
                  <a:pt x="0" y="0"/>
                </a:moveTo>
                <a:lnTo>
                  <a:pt x="7689157" y="0"/>
                </a:lnTo>
                <a:lnTo>
                  <a:pt x="7689157" y="6399152"/>
                </a:lnTo>
                <a:lnTo>
                  <a:pt x="578440" y="6399152"/>
                </a:lnTo>
                <a:cubicBezTo>
                  <a:pt x="258976" y="6399152"/>
                  <a:pt x="0" y="6140176"/>
                  <a:pt x="0" y="5820712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49CC-ABEB-43E4-956A-E3EA25785381}" type="datetime1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71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rmAutofit/>
          </a:bodyPr>
          <a:lstStyle>
            <a:lvl1pPr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E689B-95F7-4D9F-8FA3-5EAD5F062125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90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8430768" cy="1828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C20F-E1D8-4943-B054-6F2B6C10D630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91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93776"/>
            <a:ext cx="8028432" cy="43251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80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65776"/>
            <a:ext cx="5431536" cy="118872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32A50-3A67-42D0-AFC3-9798A621A2DF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5111496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5698FC-C9DA-44B4-AC6C-01EEA7EAAA4C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1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25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170516"/>
            <a:ext cx="4800600" cy="108398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ECA0D2-D30D-4484-8941-E31C1541BC59}" type="datetime1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04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8961120" cy="4654296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A793B8-7270-4493-83ED-C07D34603133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41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492240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7F99000-8DC5-4FAA-962C-D38BB4F2BF7D}" type="datetime1">
              <a:rPr lang="en-US" smtClean="0"/>
              <a:t>9/28/2025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97112" y="6492240"/>
            <a:ext cx="266090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456" y="6492240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16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  <p:sldLayoutId id="2147483779" r:id="rId29"/>
    <p:sldLayoutId id="2147483780" r:id="rId30"/>
    <p:sldLayoutId id="2147483781" r:id="rId31"/>
    <p:sldLayoutId id="2147483782" r:id="rId32"/>
    <p:sldLayoutId id="2147483783" r:id="rId33"/>
    <p:sldLayoutId id="2147483784" r:id="rId34"/>
    <p:sldLayoutId id="2147483785" r:id="rId35"/>
    <p:sldLayoutId id="2147483786" r:id="rId36"/>
    <p:sldLayoutId id="2147483787" r:id="rId37"/>
    <p:sldLayoutId id="2147483788" r:id="rId38"/>
    <p:sldLayoutId id="2147483789" r:id="rId39"/>
    <p:sldLayoutId id="2147483790" r:id="rId40"/>
    <p:sldLayoutId id="2147483791" r:id="rId41"/>
    <p:sldLayoutId id="2147483792" r:id="rId42"/>
    <p:sldLayoutId id="2147483793" r:id="rId43"/>
    <p:sldLayoutId id="2147483794" r:id="rId44"/>
    <p:sldLayoutId id="2147483795" r:id="rId45"/>
    <p:sldLayoutId id="2147483796" r:id="rId46"/>
    <p:sldLayoutId id="2147483797" r:id="rId47"/>
    <p:sldLayoutId id="2147483798" r:id="rId48"/>
    <p:sldLayoutId id="2147483799" r:id="rId49"/>
    <p:sldLayoutId id="2147483800" r:id="rId50"/>
    <p:sldLayoutId id="2147483801" r:id="rId51"/>
    <p:sldLayoutId id="2147483802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my.matterport.com/show/?m=P7oUjRTgYjS&amp;ss=7&amp;sr=-.12,.0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hyperlink" Target="https://my.matterport.com/show/?m=9ZqZFdqxrHR" TargetMode="Externa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my.matterport.com/show/?m=P7oUjRTgYjS&amp;ss=7&amp;sr=-.12,.0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hyperlink" Target="https://my.matterport.com/show/?m=9ZqZFdqxrHR" TargetMode="Externa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my.matterport.com/show/?m=9ZqZFdqxrH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my.matterport.com/show/?m=P7oUjRTgYjS&amp;ss=7&amp;sr=-.12,.0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1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703F-08D8-0487-F184-2C8ECC185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891" y="950419"/>
            <a:ext cx="4896376" cy="3395337"/>
          </a:xfrm>
        </p:spPr>
        <p:txBody>
          <a:bodyPr anchor="t">
            <a:noAutofit/>
          </a:bodyPr>
          <a:lstStyle/>
          <a:p>
            <a:r>
              <a:rPr lang="az-Cyrl-AZ" sz="3600" dirty="0">
                <a:latin typeface="Aparajita" panose="020B0604020202020204" pitchFamily="34" charset="0"/>
                <a:cs typeface="Aparajita" panose="020B0604020202020204" pitchFamily="34" charset="0"/>
              </a:rPr>
              <a:t>Измене простора сећања у светлу савремених музеолошких тенденција: случај</a:t>
            </a:r>
            <a:r>
              <a:rPr lang="sr-Latn" sz="3600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az-Cyrl-AZ" sz="3600" dirty="0">
                <a:latin typeface="Aparajita" panose="020B0604020202020204" pitchFamily="34" charset="0"/>
                <a:cs typeface="Aparajita" panose="020B0604020202020204" pitchFamily="34" charset="0"/>
              </a:rPr>
              <a:t>Спомен-музеја Иве Андрића</a:t>
            </a:r>
            <a:endParaRPr lang="en-RS" sz="36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DCCCF2-E754-F31D-1772-E6797A9B9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/>
          <a:p>
            <a:endParaRPr lang="sr-Latn" dirty="0"/>
          </a:p>
          <a:p>
            <a:endParaRPr lang="en-R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D59EF81-E5FD-666C-F1AF-3928B5BF08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" t="18220" r="4069" b="23473"/>
          <a:stretch>
            <a:fillRect/>
          </a:stretch>
        </p:blipFill>
        <p:spPr>
          <a:xfrm>
            <a:off x="5879630" y="693012"/>
            <a:ext cx="5882602" cy="5471976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C57305-08E5-59D8-C825-E548B6B39ED6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156790" y="5290805"/>
            <a:ext cx="4175117" cy="522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hr-HR" sz="1400" b="1" dirty="0">
                <a:latin typeface="Aparajita" panose="02020603050405020304" pitchFamily="18" charset="0"/>
                <a:cs typeface="Aparajita" panose="02020603050405020304" pitchFamily="18" charset="0"/>
              </a:rPr>
              <a:t>Марија Петровић, Спомен-музеј Иве Андрића</a:t>
            </a:r>
          </a:p>
          <a:p>
            <a:pPr marL="0" indent="0" algn="just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hr-HR" sz="1400" b="1" dirty="0">
                <a:latin typeface="Aparajita" panose="02020603050405020304" pitchFamily="18" charset="0"/>
                <a:cs typeface="Aparajita" panose="02020603050405020304" pitchFamily="18" charset="0"/>
              </a:rPr>
              <a:t>Јована Сувајџић, Институт за српску културу Приштина/Лепосавић, </a:t>
            </a:r>
            <a:r>
              <a:rPr lang="en-US" sz="1400" b="1" dirty="0" err="1">
                <a:latin typeface="Aparajita" panose="02020603050405020304" pitchFamily="18" charset="0"/>
                <a:cs typeface="Aparajita" panose="02020603050405020304" pitchFamily="18" charset="0"/>
              </a:rPr>
              <a:t>jovana.suvajdzic</a:t>
            </a:r>
            <a:r>
              <a:rPr lang="en-US" sz="1400" b="1" dirty="0">
                <a:latin typeface="Aparajita" panose="02020603050405020304" pitchFamily="18" charset="0"/>
                <a:cs typeface="Aparajita" panose="02020603050405020304" pitchFamily="18" charset="0"/>
              </a:rPr>
              <a:t>@gmail.com</a:t>
            </a:r>
            <a:endParaRPr lang="hr-HR" sz="14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395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4D49BA2-8AB8-5E46-6F2B-3B2C5B02A62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4181" r="1074" b="2653"/>
          <a:stretch>
            <a:fillRect/>
          </a:stretch>
        </p:blipFill>
        <p:spPr>
          <a:xfrm>
            <a:off x="549524" y="277518"/>
            <a:ext cx="5471975" cy="6302963"/>
          </a:xfrm>
          <a:custGeom>
            <a:avLst/>
            <a:gdLst>
              <a:gd name="connsiteX0" fmla="*/ 0 w 7002464"/>
              <a:gd name="connsiteY0" fmla="*/ 0 h 6399152"/>
              <a:gd name="connsiteX1" fmla="*/ 7002464 w 7002464"/>
              <a:gd name="connsiteY1" fmla="*/ 0 h 6399152"/>
              <a:gd name="connsiteX2" fmla="*/ 7002464 w 7002464"/>
              <a:gd name="connsiteY2" fmla="*/ 5797156 h 6399152"/>
              <a:gd name="connsiteX3" fmla="*/ 6400468 w 7002464"/>
              <a:gd name="connsiteY3" fmla="*/ 6399152 h 6399152"/>
              <a:gd name="connsiteX4" fmla="*/ 0 w 7002464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2464" h="6399152">
                <a:moveTo>
                  <a:pt x="0" y="0"/>
                </a:moveTo>
                <a:lnTo>
                  <a:pt x="7002464" y="0"/>
                </a:lnTo>
                <a:lnTo>
                  <a:pt x="7002464" y="5797156"/>
                </a:lnTo>
                <a:cubicBezTo>
                  <a:pt x="7002464" y="6129629"/>
                  <a:pt x="6732941" y="6399152"/>
                  <a:pt x="6400468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3">
              <a:alphaModFix amt="65000"/>
            </a:blip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6401F5-3910-75FE-2B68-400FB7F4B21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180" y="2936885"/>
            <a:ext cx="4971296" cy="364359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937A039-6F2F-8F1D-615F-23CDA9F7968C}"/>
              </a:ext>
            </a:extLst>
          </p:cNvPr>
          <p:cNvSpPr txBox="1">
            <a:spLocks/>
          </p:cNvSpPr>
          <p:nvPr/>
        </p:nvSpPr>
        <p:spPr>
          <a:xfrm>
            <a:off x="7195624" y="575419"/>
            <a:ext cx="4330061" cy="205865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az-Cyrl-AZ" sz="2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Д</a:t>
            </a:r>
            <a:r>
              <a:rPr lang="hr-HR" sz="2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оступност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z-Cyrl-AZ" sz="2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И</a:t>
            </a:r>
            <a:r>
              <a:rPr lang="hr-HR" sz="2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нклузивност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Документарност</a:t>
            </a:r>
            <a:endParaRPr lang="fr-FR" sz="2300" dirty="0">
              <a:solidFill>
                <a:schemeClr val="accent1">
                  <a:lumMod val="50000"/>
                </a:schemeClr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z-Cyrl-AZ" sz="2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И</a:t>
            </a:r>
            <a:r>
              <a:rPr lang="hr-HR" sz="2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нтерактивност</a:t>
            </a:r>
            <a:endParaRPr lang="fr-FR" sz="2300" dirty="0">
              <a:solidFill>
                <a:schemeClr val="accent1">
                  <a:lumMod val="50000"/>
                </a:schemeClr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z-Cyrl-AZ" sz="2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П</a:t>
            </a:r>
            <a:r>
              <a:rPr lang="hr-HR" sz="2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ромоција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Дидактички значај</a:t>
            </a:r>
            <a:endParaRPr lang="en-US" sz="2300" dirty="0">
              <a:solidFill>
                <a:schemeClr val="accent1">
                  <a:lumMod val="50000"/>
                </a:schemeClr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RS" sz="2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Већа Слобода прегледа поставке</a:t>
            </a:r>
            <a:endParaRPr lang="hr-HR" sz="2300" dirty="0">
              <a:solidFill>
                <a:schemeClr val="accent1">
                  <a:lumMod val="50000"/>
                </a:schemeClr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RS" sz="23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496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DCCCF2-E754-F31D-1772-E6797A9B9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/>
          <a:p>
            <a:endParaRPr lang="sr-Latn" dirty="0"/>
          </a:p>
          <a:p>
            <a:endParaRPr lang="en-RS" dirty="0"/>
          </a:p>
        </p:txBody>
      </p:sp>
      <p:pic>
        <p:nvPicPr>
          <p:cNvPr id="4" name="Picture Placeholder 3">
            <a:hlinkClick r:id="rId2" invalidUrl="https://my.matterport.com/show/?m=P7oUjRTgYjS&amp;ss=7&amp;sr=-.12,.01"/>
            <a:extLst>
              <a:ext uri="{FF2B5EF4-FFF2-40B4-BE49-F238E27FC236}">
                <a16:creationId xmlns:a16="http://schemas.microsoft.com/office/drawing/2014/main" id="{5D59EF81-E5FD-666C-F1AF-3928B5BF08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617" r="9617"/>
          <a:stretch/>
        </p:blipFill>
        <p:spPr>
          <a:xfrm>
            <a:off x="429768" y="1424727"/>
            <a:ext cx="5455535" cy="5074719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</p:pic>
      <p:pic>
        <p:nvPicPr>
          <p:cNvPr id="5" name="Picture Placeholder 3">
            <a:hlinkClick r:id="rId5"/>
            <a:extLst>
              <a:ext uri="{FF2B5EF4-FFF2-40B4-BE49-F238E27FC236}">
                <a16:creationId xmlns:a16="http://schemas.microsoft.com/office/drawing/2014/main" id="{AC887233-6925-85BE-E685-87697390BC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68" b="768"/>
          <a:stretch/>
        </p:blipFill>
        <p:spPr>
          <a:xfrm>
            <a:off x="6306699" y="1424726"/>
            <a:ext cx="5455535" cy="5074719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A121C4-636A-3490-61E3-73EA99664E57}"/>
              </a:ext>
            </a:extLst>
          </p:cNvPr>
          <p:cNvSpPr txBox="1"/>
          <p:nvPr/>
        </p:nvSpPr>
        <p:spPr>
          <a:xfrm>
            <a:off x="1157322" y="358554"/>
            <a:ext cx="1029875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500" dirty="0">
                <a:latin typeface="Aparajita" panose="02020603050405020304" pitchFamily="18" charset="0"/>
                <a:cs typeface="Aparajita" panose="02020603050405020304" pitchFamily="18" charset="0"/>
              </a:rPr>
              <a:t>„Дигитални близанци”: 3</a:t>
            </a:r>
            <a:r>
              <a:rPr lang="sr-Latn" sz="3500" dirty="0">
                <a:latin typeface="Aparajita" panose="02020603050405020304" pitchFamily="18" charset="0"/>
                <a:cs typeface="Aparajita" panose="02020603050405020304" pitchFamily="18" charset="0"/>
              </a:rPr>
              <a:t>D </a:t>
            </a:r>
            <a:r>
              <a:rPr lang="hr-HR" sz="3500" dirty="0">
                <a:latin typeface="Aparajita" panose="02020603050405020304" pitchFamily="18" charset="0"/>
                <a:cs typeface="Aparajita" panose="02020603050405020304" pitchFamily="18" charset="0"/>
              </a:rPr>
              <a:t>моделовање простора </a:t>
            </a:r>
            <a:endParaRPr lang="en-RS" sz="3500" dirty="0"/>
          </a:p>
        </p:txBody>
      </p:sp>
    </p:spTree>
    <p:extLst>
      <p:ext uri="{BB962C8B-B14F-4D97-AF65-F5344CB8AC3E}">
        <p14:creationId xmlns:p14="http://schemas.microsoft.com/office/powerpoint/2010/main" val="83402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DCCCF2-E754-F31D-1772-E6797A9B9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/>
          <a:p>
            <a:endParaRPr lang="sr-Latn" dirty="0"/>
          </a:p>
          <a:p>
            <a:endParaRPr lang="en-RS" dirty="0"/>
          </a:p>
        </p:txBody>
      </p:sp>
      <p:pic>
        <p:nvPicPr>
          <p:cNvPr id="4" name="Picture Placeholder 3">
            <a:hlinkClick r:id="rId2" invalidUrl="https://my.matterport.com/show/?m=P7oUjRTgYjS&amp;ss=7&amp;sr=-.12,.01"/>
            <a:extLst>
              <a:ext uri="{FF2B5EF4-FFF2-40B4-BE49-F238E27FC236}">
                <a16:creationId xmlns:a16="http://schemas.microsoft.com/office/drawing/2014/main" id="{5D59EF81-E5FD-666C-F1AF-3928B5BF08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7239" b="17239"/>
          <a:stretch/>
        </p:blipFill>
        <p:spPr>
          <a:xfrm>
            <a:off x="6848640" y="1349372"/>
            <a:ext cx="4913592" cy="4570607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3175">
            <a:solidFill>
              <a:schemeClr val="tx1">
                <a:lumMod val="10000"/>
              </a:schemeClr>
            </a:solidFill>
          </a:ln>
        </p:spPr>
      </p:pic>
      <p:pic>
        <p:nvPicPr>
          <p:cNvPr id="5" name="Picture Placeholder 3">
            <a:hlinkClick r:id="rId5"/>
            <a:extLst>
              <a:ext uri="{FF2B5EF4-FFF2-40B4-BE49-F238E27FC236}">
                <a16:creationId xmlns:a16="http://schemas.microsoft.com/office/drawing/2014/main" id="{AC887233-6925-85BE-E685-87697390BC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6" r="166"/>
          <a:stretch/>
        </p:blipFill>
        <p:spPr>
          <a:xfrm>
            <a:off x="207172" y="1567901"/>
            <a:ext cx="5547095" cy="5159885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6350">
            <a:solidFill>
              <a:schemeClr val="tx1">
                <a:lumMod val="1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F5D536-05C4-DA48-F7BD-378EC89AC8D7}"/>
              </a:ext>
            </a:extLst>
          </p:cNvPr>
          <p:cNvSpPr txBox="1"/>
          <p:nvPr/>
        </p:nvSpPr>
        <p:spPr>
          <a:xfrm>
            <a:off x="1125964" y="245140"/>
            <a:ext cx="1029875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500" dirty="0">
                <a:latin typeface="Aparajita" panose="02020603050405020304" pitchFamily="18" charset="0"/>
                <a:cs typeface="Aparajita" panose="02020603050405020304" pitchFamily="18" charset="0"/>
              </a:rPr>
              <a:t>„Дигитални близанци”: 3</a:t>
            </a:r>
            <a:r>
              <a:rPr lang="sr-Latn" sz="3500" dirty="0">
                <a:latin typeface="Aparajita" panose="02020603050405020304" pitchFamily="18" charset="0"/>
                <a:cs typeface="Aparajita" panose="02020603050405020304" pitchFamily="18" charset="0"/>
              </a:rPr>
              <a:t>D </a:t>
            </a:r>
            <a:r>
              <a:rPr lang="hr-HR" sz="3500" dirty="0">
                <a:latin typeface="Aparajita" panose="02020603050405020304" pitchFamily="18" charset="0"/>
                <a:cs typeface="Aparajita" panose="02020603050405020304" pitchFamily="18" charset="0"/>
              </a:rPr>
              <a:t>моделовање простора </a:t>
            </a:r>
            <a:endParaRPr lang="en-RS" sz="3500" dirty="0"/>
          </a:p>
        </p:txBody>
      </p:sp>
    </p:spTree>
    <p:extLst>
      <p:ext uri="{BB962C8B-B14F-4D97-AF65-F5344CB8AC3E}">
        <p14:creationId xmlns:p14="http://schemas.microsoft.com/office/powerpoint/2010/main" val="1812381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DCCCF2-E754-F31D-1772-E6797A9B9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/>
          <a:p>
            <a:endParaRPr lang="sr-Latn" dirty="0"/>
          </a:p>
          <a:p>
            <a:endParaRPr lang="en-RS" dirty="0"/>
          </a:p>
        </p:txBody>
      </p:sp>
      <p:pic>
        <p:nvPicPr>
          <p:cNvPr id="8" name="trim.54430A0E-D845-48F5-9FFE-01AE2E524D83.MOV">
            <a:hlinkClick r:id="" action="ppaction://media"/>
            <a:extLst>
              <a:ext uri="{FF2B5EF4-FFF2-40B4-BE49-F238E27FC236}">
                <a16:creationId xmlns:a16="http://schemas.microsoft.com/office/drawing/2014/main" id="{962136C5-2887-38F8-D23A-4922F16D79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1292" y="968368"/>
            <a:ext cx="5469415" cy="5469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22145E-2DB6-F4DE-F673-374368449AA3}"/>
              </a:ext>
            </a:extLst>
          </p:cNvPr>
          <p:cNvSpPr txBox="1"/>
          <p:nvPr/>
        </p:nvSpPr>
        <p:spPr>
          <a:xfrm>
            <a:off x="946622" y="154139"/>
            <a:ext cx="1029875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500" dirty="0">
                <a:latin typeface="Aparajita" panose="02020603050405020304" pitchFamily="18" charset="0"/>
                <a:cs typeface="Aparajita" panose="02020603050405020304" pitchFamily="18" charset="0"/>
              </a:rPr>
              <a:t>„Дигитални близанци”: 3</a:t>
            </a:r>
            <a:r>
              <a:rPr lang="sr-Latn" sz="3500" dirty="0">
                <a:latin typeface="Aparajita" panose="02020603050405020304" pitchFamily="18" charset="0"/>
                <a:cs typeface="Aparajita" panose="02020603050405020304" pitchFamily="18" charset="0"/>
              </a:rPr>
              <a:t>D </a:t>
            </a:r>
            <a:r>
              <a:rPr lang="hr-HR" sz="3500" dirty="0">
                <a:latin typeface="Aparajita" panose="02020603050405020304" pitchFamily="18" charset="0"/>
                <a:cs typeface="Aparajita" panose="02020603050405020304" pitchFamily="18" charset="0"/>
              </a:rPr>
              <a:t>моделовање простора </a:t>
            </a:r>
            <a:endParaRPr lang="en-RS" sz="3500" dirty="0"/>
          </a:p>
        </p:txBody>
      </p:sp>
    </p:spTree>
    <p:extLst>
      <p:ext uri="{BB962C8B-B14F-4D97-AF65-F5344CB8AC3E}">
        <p14:creationId xmlns:p14="http://schemas.microsoft.com/office/powerpoint/2010/main" val="427150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DCCCF2-E754-F31D-1772-E6797A9B9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/>
          <a:p>
            <a:endParaRPr lang="sr-Latn" dirty="0"/>
          </a:p>
          <a:p>
            <a:endParaRPr lang="en-RS" dirty="0"/>
          </a:p>
        </p:txBody>
      </p:sp>
      <p:pic>
        <p:nvPicPr>
          <p:cNvPr id="6" name="Picture Placeholder 3">
            <a:hlinkClick r:id="rId2"/>
            <a:extLst>
              <a:ext uri="{FF2B5EF4-FFF2-40B4-BE49-F238E27FC236}">
                <a16:creationId xmlns:a16="http://schemas.microsoft.com/office/drawing/2014/main" id="{FD55D53D-5EF7-DE48-247D-A9ECB07957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30" r="9530"/>
          <a:stretch/>
        </p:blipFill>
        <p:spPr>
          <a:xfrm>
            <a:off x="599218" y="1031068"/>
            <a:ext cx="4517135" cy="5432763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6350">
            <a:solidFill>
              <a:schemeClr val="tx1">
                <a:lumMod val="10000"/>
              </a:schemeClr>
            </a:solidFill>
          </a:ln>
        </p:spPr>
      </p:pic>
      <p:pic>
        <p:nvPicPr>
          <p:cNvPr id="9" name="Picture Placeholder 3">
            <a:hlinkClick r:id="rId2"/>
            <a:extLst>
              <a:ext uri="{FF2B5EF4-FFF2-40B4-BE49-F238E27FC236}">
                <a16:creationId xmlns:a16="http://schemas.microsoft.com/office/drawing/2014/main" id="{ABB36F2C-89E2-D1F2-5B10-555D277943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03" r="3803"/>
          <a:stretch/>
        </p:blipFill>
        <p:spPr>
          <a:xfrm>
            <a:off x="7075649" y="2148025"/>
            <a:ext cx="4791375" cy="4456917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6350">
            <a:solidFill>
              <a:schemeClr val="tx1">
                <a:lumMod val="1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F40D2E-1610-64CF-3DDC-A172AF54BB10}"/>
              </a:ext>
            </a:extLst>
          </p:cNvPr>
          <p:cNvSpPr txBox="1"/>
          <p:nvPr/>
        </p:nvSpPr>
        <p:spPr>
          <a:xfrm>
            <a:off x="1173001" y="190791"/>
            <a:ext cx="1029875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500" dirty="0">
                <a:latin typeface="Aparajita" panose="02020603050405020304" pitchFamily="18" charset="0"/>
                <a:cs typeface="Aparajita" panose="02020603050405020304" pitchFamily="18" charset="0"/>
              </a:rPr>
              <a:t>„Дигитални близанци”: 3</a:t>
            </a:r>
            <a:r>
              <a:rPr lang="sr-Latn" sz="3500" dirty="0">
                <a:latin typeface="Aparajita" panose="02020603050405020304" pitchFamily="18" charset="0"/>
                <a:cs typeface="Aparajita" panose="02020603050405020304" pitchFamily="18" charset="0"/>
              </a:rPr>
              <a:t>D </a:t>
            </a:r>
            <a:r>
              <a:rPr lang="hr-HR" sz="3500" dirty="0">
                <a:latin typeface="Aparajita" panose="02020603050405020304" pitchFamily="18" charset="0"/>
                <a:cs typeface="Aparajita" panose="02020603050405020304" pitchFamily="18" charset="0"/>
              </a:rPr>
              <a:t>моделовање простора </a:t>
            </a:r>
            <a:endParaRPr lang="en-RS" sz="3500" dirty="0"/>
          </a:p>
        </p:txBody>
      </p:sp>
    </p:spTree>
    <p:extLst>
      <p:ext uri="{BB962C8B-B14F-4D97-AF65-F5344CB8AC3E}">
        <p14:creationId xmlns:p14="http://schemas.microsoft.com/office/powerpoint/2010/main" val="832770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DCCCF2-E754-F31D-1772-E6797A9B9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/>
          <a:p>
            <a:endParaRPr lang="sr-Latn" dirty="0"/>
          </a:p>
          <a:p>
            <a:endParaRPr lang="en-RS" dirty="0"/>
          </a:p>
        </p:txBody>
      </p:sp>
      <p:pic>
        <p:nvPicPr>
          <p:cNvPr id="4" name="Picture Placeholder 3">
            <a:hlinkClick r:id="rId2" invalidUrl="https://my.matterport.com/show/?m=P7oUjRTgYjS&amp;ss=7&amp;sr=-.12,.01"/>
            <a:extLst>
              <a:ext uri="{FF2B5EF4-FFF2-40B4-BE49-F238E27FC236}">
                <a16:creationId xmlns:a16="http://schemas.microsoft.com/office/drawing/2014/main" id="{5D59EF81-E5FD-666C-F1AF-3928B5BF08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2679" b="12679"/>
          <a:stretch/>
        </p:blipFill>
        <p:spPr>
          <a:xfrm>
            <a:off x="6484285" y="1278798"/>
            <a:ext cx="5612415" cy="5220648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A121C4-636A-3490-61E3-73EA99664E57}"/>
              </a:ext>
            </a:extLst>
          </p:cNvPr>
          <p:cNvSpPr txBox="1"/>
          <p:nvPr/>
        </p:nvSpPr>
        <p:spPr>
          <a:xfrm>
            <a:off x="1157322" y="358554"/>
            <a:ext cx="1029875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5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Виртелне шетње као савремени облик панораме</a:t>
            </a:r>
            <a:endParaRPr lang="en-RS" sz="3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FDF22D-A425-3BBB-4932-3F698CFE4B90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232376" y="1402167"/>
            <a:ext cx="6327886" cy="52206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endParaRPr lang="hr-HR" sz="13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endParaRPr lang="hr-HR" sz="13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4A50A34-089A-5766-2348-6FC81DEF7971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238089" y="1133567"/>
            <a:ext cx="5919797" cy="50044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az-Cyrl-AZ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Велика просторија је лепо уре</a:t>
            </a:r>
            <a:r>
              <a:rPr lang="hr-HR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ђ</a:t>
            </a:r>
            <a:r>
              <a:rPr lang="az-Cyrl-AZ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ена и дискретно осветљена. Ништа ту није</a:t>
            </a:r>
            <a:r>
              <a:rPr lang="hr-HR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az-Cyrl-AZ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личило на јевтине шатре у којима су досад боравиле пролазне панораме. Све је</a:t>
            </a:r>
            <a:r>
              <a:rPr lang="hr-HR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az-Cyrl-AZ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одавало трајност и сталност. Унаоколо је ишао узак црвен ћилим, у угловима су</a:t>
            </a:r>
            <a:r>
              <a:rPr lang="hr-HR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az-Cyrl-AZ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биле вештачке палме, али највећи део простора, целу средину, заузимала је –</a:t>
            </a:r>
            <a:r>
              <a:rPr lang="hr-HR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az-Cyrl-AZ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панорама. </a:t>
            </a:r>
            <a:r>
              <a:rPr lang="az-Cyrl-AZ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То је била дрвена гра</a:t>
            </a:r>
            <a:r>
              <a:rPr lang="hr-HR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ђ</a:t>
            </a:r>
            <a:r>
              <a:rPr lang="az-Cyrl-AZ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евина у облику вишестране призме, од финог</a:t>
            </a:r>
            <a:r>
              <a:rPr lang="hr-HR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az-Cyrl-AZ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дрвета које је било тако обојено да оставља утисак махагонија. Та</a:t>
            </a:r>
            <a:r>
              <a:rPr lang="hr-HR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az-Cyrl-AZ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полигонска зградица личила је на дрвено турбе, а кров јој је допирао до испод</a:t>
            </a:r>
            <a:r>
              <a:rPr lang="hr-HR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az-Cyrl-AZ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дућанског плафона. На њој су уокруг, у правилним размацима, били отвори за</a:t>
            </a:r>
            <a:r>
              <a:rPr lang="hr-HR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г</a:t>
            </a:r>
            <a:r>
              <a:rPr lang="az-Cyrl-AZ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ледање: по два велика дурбинска ока с нарочитим стаклима, уоквирена црним</a:t>
            </a:r>
            <a:r>
              <a:rPr lang="hr-HR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az-Cyrl-AZ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каучуком.</a:t>
            </a:r>
            <a:r>
              <a:rPr lang="az-Cyrl-AZ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Поред сваког таквог отвора била је мала столица без наслона,</a:t>
            </a:r>
            <a:r>
              <a:rPr lang="hr-HR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az-Cyrl-AZ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пресвучена црвеним плишем. Свега петнаест отвора – на свакој страни поли</a:t>
            </a:r>
            <a:r>
              <a:rPr lang="hr-HR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г</a:t>
            </a:r>
            <a:r>
              <a:rPr lang="az-Cyrl-AZ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она по један – и исто толико седишта.</a:t>
            </a:r>
            <a:r>
              <a:rPr lang="hr-HR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endParaRPr lang="fr-FR" sz="1300" dirty="0">
              <a:solidFill>
                <a:schemeClr val="accent1">
                  <a:lumMod val="50000"/>
                </a:schemeClr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0" indent="0" algn="just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az-Cyrl-AZ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У невидљивој унутрашњости те зграде биле су кружно распоре</a:t>
            </a:r>
            <a:r>
              <a:rPr lang="hr-HR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ђ</a:t>
            </a:r>
            <a:r>
              <a:rPr lang="az-Cyrl-AZ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ене слике у</a:t>
            </a:r>
            <a:r>
              <a:rPr lang="hr-HR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az-Cyrl-AZ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боји, помоћу нарочито постављених огледала и јаког електричног осветљења</a:t>
            </a:r>
            <a:r>
              <a:rPr lang="hr-HR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az-Cyrl-AZ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оне су пред гледаочевим очима постајале увеличане, јарко осветљене и веома</a:t>
            </a:r>
            <a:r>
              <a:rPr lang="hr-HR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az-Cyrl-AZ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живе и пластичне</a:t>
            </a:r>
            <a:r>
              <a:rPr lang="az-Cyrl-AZ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. Нарочита, и опет невидљива, машинерија покретала је цео тај</a:t>
            </a:r>
            <a:r>
              <a:rPr lang="hr-HR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az-Cyrl-AZ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појас слика уокруг. </a:t>
            </a:r>
            <a:r>
              <a:rPr lang="az-Cyrl-AZ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Свака слика задржавала се пред сваким гледаоцем два до</a:t>
            </a:r>
            <a:r>
              <a:rPr lang="hr-HR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az-Cyrl-AZ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три минута, а онда се кретала даље удесно, и на њено место долазила је нова</a:t>
            </a:r>
            <a:r>
              <a:rPr lang="hr-HR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az-Cyrl-AZ" sz="1300" b="1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слика, слева.</a:t>
            </a:r>
            <a:r>
              <a:rPr lang="az-Cyrl-AZ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Тако, док сваки гледалац не види све слике</a:t>
            </a:r>
            <a:r>
              <a:rPr lang="sr-Latn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hr-HR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(</a:t>
            </a:r>
            <a:r>
              <a:rPr lang="sr-Latn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Andrić 2022: 697</a:t>
            </a:r>
            <a:r>
              <a:rPr lang="hr-HR" sz="13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).</a:t>
            </a:r>
            <a:endParaRPr lang="hr-HR" sz="13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A84015DB-786B-CF2D-97C2-EEBEA18B129B}"/>
              </a:ext>
            </a:extLst>
          </p:cNvPr>
          <p:cNvSpPr/>
          <p:nvPr/>
        </p:nvSpPr>
        <p:spPr>
          <a:xfrm flipH="1" flipV="1">
            <a:off x="45852" y="1015829"/>
            <a:ext cx="1267941" cy="968419"/>
          </a:xfrm>
          <a:custGeom>
            <a:avLst/>
            <a:gdLst/>
            <a:ahLst/>
            <a:cxnLst/>
            <a:rect l="l" t="t" r="r" b="b"/>
            <a:pathLst>
              <a:path w="2047862" h="1414754">
                <a:moveTo>
                  <a:pt x="2047862" y="1414753"/>
                </a:moveTo>
                <a:lnTo>
                  <a:pt x="0" y="1414753"/>
                </a:lnTo>
                <a:lnTo>
                  <a:pt x="0" y="0"/>
                </a:lnTo>
                <a:lnTo>
                  <a:pt x="2047862" y="0"/>
                </a:lnTo>
                <a:lnTo>
                  <a:pt x="2047862" y="1414753"/>
                </a:lnTo>
                <a:close/>
              </a:path>
            </a:pathLst>
          </a:custGeom>
          <a:blipFill dpi="0" rotWithShape="1"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RS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5343B95-E3B8-0DA3-E354-8DB2445FFBA2}"/>
              </a:ext>
            </a:extLst>
          </p:cNvPr>
          <p:cNvSpPr/>
          <p:nvPr/>
        </p:nvSpPr>
        <p:spPr>
          <a:xfrm flipH="1" flipV="1">
            <a:off x="5081624" y="5732091"/>
            <a:ext cx="1267941" cy="968419"/>
          </a:xfrm>
          <a:custGeom>
            <a:avLst/>
            <a:gdLst/>
            <a:ahLst/>
            <a:cxnLst/>
            <a:rect l="l" t="t" r="r" b="b"/>
            <a:pathLst>
              <a:path w="2047862" h="1414754">
                <a:moveTo>
                  <a:pt x="2047862" y="1414753"/>
                </a:moveTo>
                <a:lnTo>
                  <a:pt x="0" y="1414753"/>
                </a:lnTo>
                <a:lnTo>
                  <a:pt x="0" y="0"/>
                </a:lnTo>
                <a:lnTo>
                  <a:pt x="2047862" y="0"/>
                </a:lnTo>
                <a:lnTo>
                  <a:pt x="2047862" y="1414753"/>
                </a:lnTo>
                <a:close/>
              </a:path>
            </a:pathLst>
          </a:custGeom>
          <a:blipFill dpi="0" rotWithShape="1"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RS" dirty="0"/>
          </a:p>
        </p:txBody>
      </p:sp>
    </p:spTree>
    <p:extLst>
      <p:ext uri="{BB962C8B-B14F-4D97-AF65-F5344CB8AC3E}">
        <p14:creationId xmlns:p14="http://schemas.microsoft.com/office/powerpoint/2010/main" val="1784413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DCCCF2-E754-F31D-1772-E6797A9B9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2901" y="5566010"/>
            <a:ext cx="4983833" cy="1380744"/>
          </a:xfrm>
        </p:spPr>
        <p:txBody>
          <a:bodyPr anchor="b">
            <a:normAutofit/>
          </a:bodyPr>
          <a:lstStyle/>
          <a:p>
            <a:r>
              <a:rPr lang="hr-HR" b="1" i="0" u="none" strike="noStrike" cap="all" dirty="0">
                <a:solidFill>
                  <a:schemeClr val="accent1">
                    <a:lumMod val="50000"/>
                  </a:schemeClr>
                </a:solidFill>
                <a:effectLst/>
                <a:latin typeface="Aparajita" panose="02020603050405020304" pitchFamily="18" charset="0"/>
                <a:cs typeface="Aparajita" panose="02020603050405020304" pitchFamily="18" charset="0"/>
              </a:rPr>
              <a:t>Меморијални музеј родна кућа иве андрића, Травник, виртуелна шетња</a:t>
            </a:r>
            <a:endParaRPr lang="en-GB" b="1" i="0" u="none" strike="noStrike" cap="all" dirty="0">
              <a:solidFill>
                <a:schemeClr val="accent1">
                  <a:lumMod val="50000"/>
                </a:schemeClr>
              </a:solidFill>
              <a:effectLst/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endParaRPr lang="en-R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121C4-636A-3490-61E3-73EA99664E57}"/>
              </a:ext>
            </a:extLst>
          </p:cNvPr>
          <p:cNvSpPr txBox="1"/>
          <p:nvPr/>
        </p:nvSpPr>
        <p:spPr>
          <a:xfrm>
            <a:off x="1157322" y="358554"/>
            <a:ext cx="1029875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5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Виртелне шетње као савремени облик панораме</a:t>
            </a:r>
            <a:endParaRPr lang="en-RS" sz="3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FDF22D-A425-3BBB-4932-3F698CFE4B90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232376" y="1402167"/>
            <a:ext cx="6327886" cy="52206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endParaRPr lang="hr-HR" sz="13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endParaRPr lang="hr-HR" sz="13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pic>
        <p:nvPicPr>
          <p:cNvPr id="5" name="trim.7CB1A403-B165-43FC-B5D8-07BD298DBB15.MOV">
            <a:hlinkClick r:id="" action="ppaction://media"/>
            <a:extLst>
              <a:ext uri="{FF2B5EF4-FFF2-40B4-BE49-F238E27FC236}">
                <a16:creationId xmlns:a16="http://schemas.microsoft.com/office/drawing/2014/main" id="{01B6867C-786B-CED6-8083-C7118DF964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170" y="989496"/>
            <a:ext cx="4407905" cy="5424598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60808118-CAD6-5886-B8AD-E1E89178F4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5118" b="15118"/>
          <a:stretch/>
        </p:blipFill>
        <p:spPr>
          <a:xfrm>
            <a:off x="904402" y="989496"/>
            <a:ext cx="4983833" cy="4635944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784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DCCCF2-E754-F31D-1772-E6797A9B9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/>
          <a:p>
            <a:endParaRPr lang="sr-Latn" dirty="0"/>
          </a:p>
          <a:p>
            <a:endParaRPr lang="en-R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D59EF81-E5FD-666C-F1AF-3928B5BF08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319" b="8319"/>
          <a:stretch/>
        </p:blipFill>
        <p:spPr>
          <a:xfrm>
            <a:off x="305931" y="1041265"/>
            <a:ext cx="5604441" cy="5213231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BEBDAE2-B796-6AC1-6183-6767DE0A1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2730" y="354729"/>
            <a:ext cx="5330952" cy="228228"/>
          </a:xfrm>
        </p:spPr>
        <p:txBody>
          <a:bodyPr anchor="t">
            <a:noAutofit/>
          </a:bodyPr>
          <a:lstStyle/>
          <a:p>
            <a:r>
              <a:rPr lang="hr-HR" sz="4000" dirty="0">
                <a:latin typeface="Aparajita" panose="020B0604020202020204" pitchFamily="34" charset="0"/>
                <a:cs typeface="Aparajita" panose="020B0604020202020204" pitchFamily="34" charset="0"/>
              </a:rPr>
              <a:t>Литература:</a:t>
            </a:r>
            <a:br>
              <a:rPr lang="hr-HR" sz="4000" dirty="0">
                <a:latin typeface="Aparajita" panose="020B0604020202020204" pitchFamily="34" charset="0"/>
                <a:cs typeface="Aparajita" panose="020B0604020202020204" pitchFamily="34" charset="0"/>
              </a:rPr>
            </a:br>
            <a:br>
              <a:rPr lang="hr-HR" sz="4000" dirty="0">
                <a:latin typeface="Aparajita" panose="020B0604020202020204" pitchFamily="34" charset="0"/>
                <a:cs typeface="Aparajita" panose="020B0604020202020204" pitchFamily="34" charset="0"/>
              </a:rPr>
            </a:br>
            <a:endParaRPr lang="en-RS" sz="40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9F1DFC-6567-90FF-0E1C-B7B2D12B3D81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6095999" y="1175926"/>
            <a:ext cx="5857189" cy="52132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2500"/>
              </a:spcBef>
            </a:pPr>
            <a:r>
              <a:rPr lang="hr-HR" b="1" dirty="0">
                <a:latin typeface="Aparajita" panose="02020603050405020304" pitchFamily="18" charset="0"/>
                <a:cs typeface="Aparajita" panose="02020603050405020304" pitchFamily="18" charset="0"/>
              </a:rPr>
              <a:t>Андрић 1977: </a:t>
            </a:r>
            <a:r>
              <a:rPr lang="hr-HR" dirty="0">
                <a:latin typeface="Aparajita" panose="02020603050405020304" pitchFamily="18" charset="0"/>
                <a:cs typeface="Aparajita" panose="02020603050405020304" pitchFamily="18" charset="0"/>
              </a:rPr>
              <a:t>Надежда Андрић, </a:t>
            </a:r>
            <a:r>
              <a:rPr lang="hr-HR" i="1" dirty="0">
                <a:latin typeface="Aparajita" panose="02020603050405020304" pitchFamily="18" charset="0"/>
                <a:cs typeface="Aparajita" panose="02020603050405020304" pitchFamily="18" charset="0"/>
              </a:rPr>
              <a:t>Спомен музеј Иве Андрића</a:t>
            </a:r>
            <a:r>
              <a:rPr lang="hr-HR" dirty="0">
                <a:latin typeface="Aparajita" panose="02020603050405020304" pitchFamily="18" charset="0"/>
                <a:cs typeface="Aparajita" panose="02020603050405020304" pitchFamily="18" charset="0"/>
              </a:rPr>
              <a:t>, Београд;</a:t>
            </a:r>
          </a:p>
          <a:p>
            <a:pPr algn="just">
              <a:lnSpc>
                <a:spcPct val="100000"/>
              </a:lnSpc>
              <a:spcBef>
                <a:spcPts val="2500"/>
              </a:spcBef>
            </a:pPr>
            <a:r>
              <a:rPr lang="hr-HR" b="1" dirty="0">
                <a:latin typeface="Aparajita" panose="02020603050405020304" pitchFamily="18" charset="0"/>
                <a:cs typeface="Aparajita" panose="02020603050405020304" pitchFamily="18" charset="0"/>
              </a:rPr>
              <a:t>Корићанац 2008: </a:t>
            </a:r>
            <a:r>
              <a:rPr lang="hr-HR" dirty="0">
                <a:latin typeface="Aparajita" panose="02020603050405020304" pitchFamily="18" charset="0"/>
                <a:cs typeface="Aparajita" panose="02020603050405020304" pitchFamily="18" charset="0"/>
              </a:rPr>
              <a:t>Татјана Корићанац, </a:t>
            </a:r>
            <a:r>
              <a:rPr lang="hr-HR" i="1" dirty="0">
                <a:latin typeface="Aparajita" panose="02020603050405020304" pitchFamily="18" charset="0"/>
                <a:cs typeface="Aparajita" panose="02020603050405020304" pitchFamily="18" charset="0"/>
              </a:rPr>
              <a:t>Спомен музеј Иве Андрића</a:t>
            </a:r>
            <a:r>
              <a:rPr lang="hr-HR" dirty="0">
                <a:latin typeface="Aparajita" panose="02020603050405020304" pitchFamily="18" charset="0"/>
                <a:cs typeface="Aparajita" panose="02020603050405020304" pitchFamily="18" charset="0"/>
              </a:rPr>
              <a:t>, фотографије Владимир Поповић, Београд: Музеј града Београда;</a:t>
            </a:r>
          </a:p>
          <a:p>
            <a:pPr algn="just">
              <a:lnSpc>
                <a:spcPct val="100000"/>
              </a:lnSpc>
              <a:spcBef>
                <a:spcPts val="2500"/>
              </a:spcBef>
            </a:pPr>
            <a:r>
              <a:rPr lang="hr-HR" b="1" dirty="0">
                <a:latin typeface="Aparajita" panose="02020603050405020304" pitchFamily="18" charset="0"/>
                <a:cs typeface="Aparajita" panose="02020603050405020304" pitchFamily="18" charset="0"/>
              </a:rPr>
              <a:t>Станковић 2022: </a:t>
            </a:r>
            <a:r>
              <a:rPr lang="hr-HR" dirty="0">
                <a:latin typeface="Aparajita" panose="02020603050405020304" pitchFamily="18" charset="0"/>
                <a:cs typeface="Aparajita" panose="02020603050405020304" pitchFamily="18" charset="0"/>
              </a:rPr>
              <a:t>Тамара Станковић, </a:t>
            </a:r>
            <a:r>
              <a:rPr lang="hr-HR" i="1" dirty="0">
                <a:latin typeface="Aparajita" panose="02020603050405020304" pitchFamily="18" charset="0"/>
                <a:cs typeface="Aparajita" panose="02020603050405020304" pitchFamily="18" charset="0"/>
              </a:rPr>
              <a:t>Спомен-музеј Иве Андрића: водич</a:t>
            </a:r>
            <a:r>
              <a:rPr lang="hr-HR" dirty="0">
                <a:latin typeface="Aparajita" panose="02020603050405020304" pitchFamily="18" charset="0"/>
                <a:cs typeface="Aparajita" panose="02020603050405020304" pitchFamily="18" charset="0"/>
              </a:rPr>
              <a:t>, фотографије Владимир Поповић, Драгана Удовичић, Београд: Музеј града Београда;</a:t>
            </a:r>
          </a:p>
          <a:p>
            <a:pPr algn="just">
              <a:lnSpc>
                <a:spcPct val="100000"/>
              </a:lnSpc>
              <a:spcBef>
                <a:spcPts val="2500"/>
              </a:spcBef>
            </a:pPr>
            <a:r>
              <a:rPr lang="hr-HR" b="1" dirty="0">
                <a:latin typeface="Aparajita" panose="02020603050405020304" pitchFamily="18" charset="0"/>
                <a:cs typeface="Aparajita" panose="02020603050405020304" pitchFamily="18" charset="0"/>
              </a:rPr>
              <a:t>Томић 1988: </a:t>
            </a:r>
            <a:r>
              <a:rPr lang="hr-HR" dirty="0">
                <a:latin typeface="Aparajita" panose="02020603050405020304" pitchFamily="18" charset="0"/>
                <a:cs typeface="Aparajita" panose="02020603050405020304" pitchFamily="18" charset="0"/>
              </a:rPr>
              <a:t>Даринка Томић, </a:t>
            </a:r>
            <a:r>
              <a:rPr lang="hr-HR" i="1" dirty="0">
                <a:latin typeface="Aparajita" panose="02020603050405020304" pitchFamily="18" charset="0"/>
                <a:cs typeface="Aparajita" panose="02020603050405020304" pitchFamily="18" charset="0"/>
              </a:rPr>
              <a:t>Каталог нове поставке у Спомен-музеју Иве Андрића,</a:t>
            </a:r>
            <a:r>
              <a:rPr lang="hr-HR" dirty="0">
                <a:latin typeface="Aparajita" panose="02020603050405020304" pitchFamily="18" charset="0"/>
                <a:cs typeface="Aparajita" panose="02020603050405020304" pitchFamily="18" charset="0"/>
              </a:rPr>
              <a:t> Београд: Музеј града Београда; </a:t>
            </a:r>
          </a:p>
          <a:p>
            <a:pPr algn="just">
              <a:lnSpc>
                <a:spcPct val="100000"/>
              </a:lnSpc>
              <a:spcBef>
                <a:spcPts val="2500"/>
              </a:spcBef>
            </a:pPr>
            <a:r>
              <a:rPr lang="sr-Latn" b="1" dirty="0">
                <a:latin typeface="Aparajita" panose="02020603050405020304" pitchFamily="18" charset="0"/>
                <a:cs typeface="Aparajita" panose="02020603050405020304" pitchFamily="18" charset="0"/>
              </a:rPr>
              <a:t>Andrić 2022</a:t>
            </a:r>
            <a:r>
              <a:rPr lang="sr-Latn" dirty="0">
                <a:latin typeface="Aparajita" panose="02020603050405020304" pitchFamily="18" charset="0"/>
                <a:cs typeface="Aparajita" panose="02020603050405020304" pitchFamily="18" charset="0"/>
              </a:rPr>
              <a:t>: Ivo Andrić, </a:t>
            </a:r>
            <a:r>
              <a:rPr lang="sr-Latn" i="1" dirty="0">
                <a:latin typeface="Aparajita" panose="02020603050405020304" pitchFamily="18" charset="0"/>
                <a:cs typeface="Aparajita" panose="02020603050405020304" pitchFamily="18" charset="0"/>
              </a:rPr>
              <a:t>Priče</a:t>
            </a:r>
            <a:r>
              <a:rPr lang="sr-Latn" dirty="0">
                <a:latin typeface="Aparajita" panose="02020603050405020304" pitchFamily="18" charset="0"/>
                <a:cs typeface="Aparajita" panose="02020603050405020304" pitchFamily="18" charset="0"/>
              </a:rPr>
              <a:t>, Laguna: Beograd.</a:t>
            </a:r>
            <a:endParaRPr lang="hr-HR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2500"/>
              </a:spcBef>
            </a:pPr>
            <a:endParaRPr lang="sr-Latn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9FFC4-18CD-D652-3154-474156BEE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46" y="5945866"/>
            <a:ext cx="1433379" cy="30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74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DCCCF2-E754-F31D-1772-E6797A9B9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/>
          <a:p>
            <a:endParaRPr lang="sr-Latn" dirty="0"/>
          </a:p>
          <a:p>
            <a:endParaRPr lang="en-R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D59EF81-E5FD-666C-F1AF-3928B5BF08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319" b="8319"/>
          <a:stretch/>
        </p:blipFill>
        <p:spPr>
          <a:xfrm>
            <a:off x="305932" y="1041266"/>
            <a:ext cx="4789748" cy="4455406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BEBDAE2-B796-6AC1-6183-6767DE0A1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2730" y="354729"/>
            <a:ext cx="5330952" cy="228228"/>
          </a:xfrm>
        </p:spPr>
        <p:txBody>
          <a:bodyPr anchor="t">
            <a:noAutofit/>
          </a:bodyPr>
          <a:lstStyle/>
          <a:p>
            <a:r>
              <a:rPr lang="hr-HR" sz="4000" dirty="0">
                <a:latin typeface="Aparajita" panose="020B0604020202020204" pitchFamily="34" charset="0"/>
                <a:cs typeface="Aparajita" panose="020B0604020202020204" pitchFamily="34" charset="0"/>
              </a:rPr>
              <a:t>Литература:</a:t>
            </a:r>
            <a:endParaRPr lang="en-RS" sz="40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9F1DFC-6567-90FF-0E1C-B7B2D12B3D81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219517" y="1041266"/>
            <a:ext cx="6844166" cy="72529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2500"/>
              </a:spcBef>
            </a:pPr>
            <a:r>
              <a:rPr lang="en-US" sz="1500" b="1" dirty="0" err="1">
                <a:latin typeface="Aparajita" panose="02020603050405020304" pitchFamily="18" charset="0"/>
                <a:cs typeface="Aparajita" panose="02020603050405020304" pitchFamily="18" charset="0"/>
              </a:rPr>
              <a:t>Huhtamo</a:t>
            </a:r>
            <a:r>
              <a:rPr lang="en-US" sz="1500" b="1" dirty="0">
                <a:latin typeface="Aparajita" panose="02020603050405020304" pitchFamily="18" charset="0"/>
                <a:cs typeface="Aparajita" panose="02020603050405020304" pitchFamily="18" charset="0"/>
              </a:rPr>
              <a:t> 2013: </a:t>
            </a:r>
            <a:r>
              <a:rPr lang="en-US" sz="1500" dirty="0">
                <a:latin typeface="Aparajita" panose="02020603050405020304" pitchFamily="18" charset="0"/>
                <a:cs typeface="Aparajita" panose="02020603050405020304" pitchFamily="18" charset="0"/>
              </a:rPr>
              <a:t>Erkki </a:t>
            </a:r>
            <a:r>
              <a:rPr lang="en-US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Huhtamo</a:t>
            </a:r>
            <a:r>
              <a:rPr lang="en-US" sz="1500" dirty="0">
                <a:latin typeface="Aparajita" panose="02020603050405020304" pitchFamily="18" charset="0"/>
                <a:cs typeface="Aparajita" panose="02020603050405020304" pitchFamily="18" charset="0"/>
              </a:rPr>
              <a:t>, Illusions in Motion: M</a:t>
            </a:r>
            <a:r>
              <a:rPr lang="sr-Cyrl-RS" sz="1500" dirty="0">
                <a:latin typeface="Aparajita" panose="02020603050405020304" pitchFamily="18" charset="0"/>
                <a:cs typeface="Aparajita" panose="02020603050405020304" pitchFamily="18" charset="0"/>
              </a:rPr>
              <a:t>е</a:t>
            </a:r>
            <a:r>
              <a:rPr lang="en-US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dia</a:t>
            </a:r>
            <a:r>
              <a:rPr lang="en-US" sz="1500" dirty="0">
                <a:latin typeface="Aparajita" panose="02020603050405020304" pitchFamily="18" charset="0"/>
                <a:cs typeface="Aparajita" panose="02020603050405020304" pitchFamily="18" charset="0"/>
              </a:rPr>
              <a:t> Archaeology of the Moving Panorama and Related Spectacles, Cambridge–London: MIT Press;</a:t>
            </a:r>
          </a:p>
          <a:p>
            <a:pPr algn="just">
              <a:lnSpc>
                <a:spcPct val="100000"/>
              </a:lnSpc>
              <a:spcBef>
                <a:spcPts val="2500"/>
              </a:spcBef>
            </a:pPr>
            <a:r>
              <a:rPr lang="sr-Latn" sz="1500" b="1" dirty="0">
                <a:latin typeface="Aparajita" panose="02020603050405020304" pitchFamily="18" charset="0"/>
                <a:cs typeface="Aparajita" panose="02020603050405020304" pitchFamily="18" charset="0"/>
              </a:rPr>
              <a:t>Medaković et al. 2024: </a:t>
            </a:r>
            <a:r>
              <a:rPr lang="en-GB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Medakovi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ć, 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J.; </a:t>
            </a:r>
            <a:r>
              <a:rPr lang="en-GB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Atanackovi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ć 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Jeli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čić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 J.; </a:t>
            </a:r>
            <a:r>
              <a:rPr lang="en-GB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Ecet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, D.; </a:t>
            </a:r>
            <a:r>
              <a:rPr lang="en-GB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Nedu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čin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, D.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; </a:t>
            </a:r>
            <a:r>
              <a:rPr lang="en-GB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Krklješ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, M. The Interplay between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Spatial Layout and Visitor Paths in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Modern Museum Architecture.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en-GB" sz="1500" i="1" dirty="0">
                <a:latin typeface="Aparajita" panose="02020603050405020304" pitchFamily="18" charset="0"/>
                <a:cs typeface="Aparajita" panose="02020603050405020304" pitchFamily="18" charset="0"/>
              </a:rPr>
              <a:t>Buildings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 2024, 14, 2147. https://doi.org/10.3390/buildings14072147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2500"/>
              </a:spcBef>
            </a:pPr>
            <a:r>
              <a:rPr lang="sr-Latn" sz="1500" b="1" dirty="0">
                <a:latin typeface="Aparajita" panose="02020603050405020304" pitchFamily="18" charset="0"/>
                <a:cs typeface="Aparajita" panose="02020603050405020304" pitchFamily="18" charset="0"/>
              </a:rPr>
              <a:t>Mironova 2021: 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Tatiana </a:t>
            </a:r>
            <a:r>
              <a:rPr lang="en-GB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Mironova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, 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Apartment 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Ex</a:t>
            </a:r>
            <a:r>
              <a:rPr lang="en-GB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hibitions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: In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S</a:t>
            </a:r>
            <a:r>
              <a:rPr lang="en-GB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earch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 for the 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Spa</a:t>
            </a:r>
            <a:r>
              <a:rPr lang="en-GB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ces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 of 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Au</a:t>
            </a:r>
            <a:r>
              <a:rPr lang="en-GB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thenticity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, </a:t>
            </a:r>
            <a:r>
              <a:rPr lang="en-GB" sz="1500" i="1" dirty="0">
                <a:latin typeface="Aparajita" panose="02020603050405020304" pitchFamily="18" charset="0"/>
                <a:cs typeface="Aparajita" panose="02020603050405020304" pitchFamily="18" charset="0"/>
              </a:rPr>
              <a:t>Quart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 2021, 1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, 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128-146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2500"/>
              </a:spcBef>
            </a:pPr>
            <a:r>
              <a:rPr lang="en-GB" sz="1500" b="1" dirty="0" err="1">
                <a:latin typeface="Aparajita" panose="02020603050405020304" pitchFamily="18" charset="0"/>
                <a:cs typeface="Aparajita" panose="02020603050405020304" pitchFamily="18" charset="0"/>
              </a:rPr>
              <a:t>Shults</a:t>
            </a:r>
            <a:r>
              <a:rPr lang="sr-Latn" sz="1500" b="1" dirty="0">
                <a:latin typeface="Aparajita" panose="02020603050405020304" pitchFamily="18" charset="0"/>
                <a:cs typeface="Aparajita" panose="02020603050405020304" pitchFamily="18" charset="0"/>
              </a:rPr>
              <a:t> et. al. 2019: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 R. </a:t>
            </a:r>
            <a:r>
              <a:rPr lang="en-GB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Shults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, 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E. Levin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,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 R. Habibi, S. </a:t>
            </a:r>
            <a:r>
              <a:rPr lang="en-GB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Shenoy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, O. </a:t>
            </a:r>
            <a:r>
              <a:rPr lang="en-GB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Honcheruk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, 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T. Hart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,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 Z. An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, 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CAPABILITY OF MATTERPORT 3D CAMERA FOR INDUSTRIAL ARCHAEOLOGY</a:t>
            </a:r>
            <a:r>
              <a:rPr lang="sr-Cyrl-RS" sz="15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SITES INVENTORY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, 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The International Archives of the Photogrammetry, Remote Sensing and Spatial Information Sciences</a:t>
            </a:r>
            <a:r>
              <a:rPr lang="en-GB" sz="1500" i="1" dirty="0">
                <a:latin typeface="Aparajita" panose="02020603050405020304" pitchFamily="18" charset="0"/>
                <a:cs typeface="Aparajita" panose="02020603050405020304" pitchFamily="18" charset="0"/>
              </a:rPr>
              <a:t>,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 Volume XLII-2/W11, 2019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, 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https://</a:t>
            </a:r>
            <a:r>
              <a:rPr lang="en-GB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doi.org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/10.5194/</a:t>
            </a:r>
            <a:r>
              <a:rPr lang="en-GB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isprs-archives-XLII-2</a:t>
            </a:r>
            <a:r>
              <a:rPr lang="en-GB" sz="1500" dirty="0">
                <a:latin typeface="Aparajita" panose="02020603050405020304" pitchFamily="18" charset="0"/>
                <a:cs typeface="Aparajita" panose="02020603050405020304" pitchFamily="18" charset="0"/>
              </a:rPr>
              <a:t>-W11-1059-2019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; </a:t>
            </a:r>
          </a:p>
          <a:p>
            <a:pPr algn="just">
              <a:lnSpc>
                <a:spcPct val="100000"/>
              </a:lnSpc>
              <a:spcBef>
                <a:spcPts val="2500"/>
              </a:spcBef>
            </a:pPr>
            <a:r>
              <a:rPr lang="sr-Latn" sz="1500" b="1" dirty="0">
                <a:latin typeface="Aparajita" panose="02020603050405020304" pitchFamily="18" charset="0"/>
                <a:cs typeface="Aparajita" panose="02020603050405020304" pitchFamily="18" charset="0"/>
              </a:rPr>
              <a:t>Tzortzi 2015: </a:t>
            </a:r>
            <a:r>
              <a:rPr lang="sr-Latn" sz="1500" dirty="0">
                <a:latin typeface="Aparajita" panose="02020603050405020304" pitchFamily="18" charset="0"/>
                <a:cs typeface="Aparajita" panose="02020603050405020304" pitchFamily="18" charset="0"/>
              </a:rPr>
              <a:t>Kali Tzortzi, Museum Space: Where Architecture Meets Museology, London – New York: Routledge;</a:t>
            </a:r>
            <a:endParaRPr lang="hr-HR" sz="15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2500"/>
              </a:spcBef>
            </a:pPr>
            <a:r>
              <a:rPr lang="hr-HR" sz="1500" dirty="0">
                <a:latin typeface="Aparajita" panose="02020603050405020304" pitchFamily="18" charset="0"/>
                <a:cs typeface="Aparajita" panose="02020603050405020304" pitchFamily="18" charset="0"/>
              </a:rPr>
              <a:t>https://support.matterport.com/s/article/Matterport-Pro2-Quick-Start-Guide?language=en_US&amp;categfilter=New_User_Walkthrough&amp;parentCategoryLabel=New_Users</a:t>
            </a:r>
            <a:endParaRPr lang="sr-Latn" sz="15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2500"/>
              </a:spcBef>
            </a:pPr>
            <a:r>
              <a:rPr lang="hr-HR" sz="1500" dirty="0">
                <a:latin typeface="Aparajita" panose="02020603050405020304" pitchFamily="18" charset="0"/>
                <a:cs typeface="Aparajita" panose="02020603050405020304" pitchFamily="18" charset="0"/>
              </a:rPr>
              <a:t>https://support.matterport.com/s/article/Matterport-Pro2-3D-Camera-Specifications?language=en_US</a:t>
            </a:r>
          </a:p>
          <a:p>
            <a:pPr algn="just">
              <a:lnSpc>
                <a:spcPct val="100000"/>
              </a:lnSpc>
              <a:spcBef>
                <a:spcPts val="2500"/>
              </a:spcBef>
            </a:pPr>
            <a:endParaRPr lang="sr-Latn" sz="16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9FFC4-18CD-D652-3154-474156BEE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66" y="5188042"/>
            <a:ext cx="1433379" cy="30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70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72D5A-16FD-68F0-2F4A-F63327BAEED7}"/>
              </a:ext>
            </a:extLst>
          </p:cNvPr>
          <p:cNvSpPr>
            <a:spLocks noGrp="1"/>
          </p:cNvSpPr>
          <p:nvPr>
            <p:ph sz="quarter" idx="14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210262" y="1637352"/>
            <a:ext cx="6327886" cy="522064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hr-HR" sz="1300" b="1" dirty="0">
                <a:latin typeface="Aparajita" panose="02020603050405020304" pitchFamily="18" charset="0"/>
                <a:cs typeface="Aparajita" panose="02020603050405020304" pitchFamily="18" charset="0"/>
              </a:rPr>
              <a:t>Андрићев венац бр. 8</a:t>
            </a:r>
            <a:endParaRPr lang="en-GB" sz="13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0" lvl="1" indent="0" algn="just">
              <a:buFont typeface="Arial" panose="020B0604020202020204" pitchFamily="34" charset="0"/>
              <a:buNone/>
            </a:pPr>
            <a:r>
              <a:rPr lang="hr-HR" sz="1300" dirty="0">
                <a:latin typeface="Aparajita" panose="02020603050405020304" pitchFamily="18" charset="0"/>
                <a:cs typeface="Aparajita" panose="02020603050405020304" pitchFamily="18" charset="0"/>
              </a:rPr>
              <a:t>Указом Скупштине града Београда </a:t>
            </a:r>
            <a:r>
              <a:rPr lang="sr-Latn" sz="1300" dirty="0">
                <a:latin typeface="Aparajita" panose="02020603050405020304" pitchFamily="18" charset="0"/>
                <a:cs typeface="Aparajita" panose="02020603050405020304" pitchFamily="18" charset="0"/>
              </a:rPr>
              <a:t>1976. </a:t>
            </a:r>
            <a:r>
              <a:rPr lang="hr-HR" sz="1300" dirty="0">
                <a:latin typeface="Aparajita" panose="02020603050405020304" pitchFamily="18" charset="0"/>
                <a:cs typeface="Aparajita" panose="02020603050405020304" pitchFamily="18" charset="0"/>
              </a:rPr>
              <a:t>године, годину дана након смрти Иве Андрића, стан у ком је писац живео заједно са супругом Милицом Бабић, на адреси Пролетерских бригада 2а, претворен је у Спомен-музеј Иве Андрића.</a:t>
            </a:r>
            <a:endParaRPr lang="en-GB" sz="13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hr-HR" sz="1300" b="1" dirty="0">
                <a:latin typeface="Aparajita" panose="02020603050405020304" pitchFamily="18" charset="0"/>
                <a:cs typeface="Aparajita" panose="02020603050405020304" pitchFamily="18" charset="0"/>
              </a:rPr>
              <a:t>Изложбени простор</a:t>
            </a:r>
            <a:endParaRPr lang="en-GB" sz="13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0" lvl="1" indent="0" algn="just">
              <a:buFont typeface="Arial" panose="020B0604020202020204" pitchFamily="34" charset="0"/>
              <a:buNone/>
            </a:pPr>
            <a:r>
              <a:rPr lang="hr-HR" sz="1300" dirty="0">
                <a:latin typeface="Aparajita" panose="02020603050405020304" pitchFamily="18" charset="0"/>
                <a:cs typeface="Aparajita" panose="02020603050405020304" pitchFamily="18" charset="0"/>
              </a:rPr>
              <a:t>Изложбени простор чине улазни хол пренамењеног стана, некадашња пишчева спаваћа соба, у којој се налази стална поставка Музеја, салон и Андрићева радна соба. Степен измена којима су просторије подлегале у процесу </a:t>
            </a:r>
            <a:r>
              <a:rPr lang="sr-Cyrl-RS" sz="1300" dirty="0">
                <a:latin typeface="Aparajita" panose="02020603050405020304" pitchFamily="18" charset="0"/>
                <a:cs typeface="Aparajita" panose="02020603050405020304" pitchFamily="18" charset="0"/>
              </a:rPr>
              <a:t>претварања</a:t>
            </a:r>
            <a:r>
              <a:rPr lang="hr-HR" sz="1300" dirty="0">
                <a:latin typeface="Aparajita" panose="02020603050405020304" pitchFamily="18" charset="0"/>
                <a:cs typeface="Aparajita" panose="02020603050405020304" pitchFamily="18" charset="0"/>
              </a:rPr>
              <a:t> стана у спомен-музеј варирао је: од спаваће собе, која је потпуно адаптирана, до Андрићеве радне собе, којој се приступало с идејом да се у највећој могућој мери очува аутентичност пишчевог радног простора.</a:t>
            </a:r>
            <a:endParaRPr lang="en-GB" sz="13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hr-HR" sz="1300" b="1" dirty="0">
                <a:latin typeface="Aparajita" panose="02020603050405020304" pitchFamily="18" charset="0"/>
                <a:cs typeface="Aparajita" panose="02020603050405020304" pitchFamily="18" charset="0"/>
              </a:rPr>
              <a:t>Фонд Спомен-музеја</a:t>
            </a:r>
            <a:endParaRPr lang="en-GB" sz="13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0" lvl="1" indent="0" algn="just">
              <a:buFont typeface="Arial" panose="020B0604020202020204" pitchFamily="34" charset="0"/>
              <a:buNone/>
            </a:pPr>
            <a:r>
              <a:rPr lang="hr-HR" sz="1300" dirty="0">
                <a:latin typeface="Aparajita" panose="02020603050405020304" pitchFamily="18" charset="0"/>
                <a:cs typeface="Aparajita" panose="02020603050405020304" pitchFamily="18" charset="0"/>
              </a:rPr>
              <a:t>Фонд Спомен-музеја настао је од Личног фонда Иве Андрића, који је уз сагласност новоосноване Задужбине Иве Андрића и Града Београда, поверен Музеју града Београда. Фонд садржи </a:t>
            </a:r>
            <a:r>
              <a:rPr lang="az-Cyrl-AZ" sz="1300" dirty="0">
                <a:latin typeface="Aparajita" panose="02020603050405020304" pitchFamily="18" charset="0"/>
                <a:cs typeface="Aparajita" panose="02020603050405020304" pitchFamily="18" charset="0"/>
              </a:rPr>
              <a:t>аутентичн</a:t>
            </a:r>
            <a:r>
              <a:rPr lang="hr-HR" sz="1300" dirty="0">
                <a:latin typeface="Aparajita" panose="02020603050405020304" pitchFamily="18" charset="0"/>
                <a:cs typeface="Aparajita" panose="02020603050405020304" pitchFamily="18" charset="0"/>
              </a:rPr>
              <a:t>е</a:t>
            </a:r>
            <a:r>
              <a:rPr lang="az-Cyrl-AZ" sz="1300" dirty="0">
                <a:latin typeface="Aparajita" panose="02020603050405020304" pitchFamily="18" charset="0"/>
                <a:cs typeface="Aparajita" panose="02020603050405020304" pitchFamily="18" charset="0"/>
              </a:rPr>
              <a:t> предмет</a:t>
            </a:r>
            <a:r>
              <a:rPr lang="hr-HR" sz="1300" dirty="0">
                <a:latin typeface="Aparajita" panose="02020603050405020304" pitchFamily="18" charset="0"/>
                <a:cs typeface="Aparajita" panose="02020603050405020304" pitchFamily="18" charset="0"/>
              </a:rPr>
              <a:t>е</a:t>
            </a:r>
            <a:r>
              <a:rPr lang="az-Cyrl-AZ" sz="1300" dirty="0">
                <a:latin typeface="Aparajita" panose="02020603050405020304" pitchFamily="18" charset="0"/>
                <a:cs typeface="Aparajita" panose="02020603050405020304" pitchFamily="18" charset="0"/>
              </a:rPr>
              <a:t> и примарна сведочанства о</a:t>
            </a:r>
            <a:r>
              <a:rPr lang="hr-HR" sz="13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az-Cyrl-AZ" sz="1300" dirty="0">
                <a:latin typeface="Aparajita" panose="02020603050405020304" pitchFamily="18" charset="0"/>
                <a:cs typeface="Aparajita" panose="02020603050405020304" pitchFamily="18" charset="0"/>
              </a:rPr>
              <a:t>животу и раду </a:t>
            </a:r>
            <a:r>
              <a:rPr lang="hr-HR" sz="1300" dirty="0">
                <a:latin typeface="Aparajita" panose="02020603050405020304" pitchFamily="18" charset="0"/>
                <a:cs typeface="Aparajita" panose="02020603050405020304" pitchFamily="18" charset="0"/>
              </a:rPr>
              <a:t>Иве Андрића: пишчеву библиотеку, с преко 4000 библиографских јединица; серију фотографија; употребне предмете; архивску грађу, рукописе и документа; уметничке предмете. </a:t>
            </a:r>
            <a:endParaRPr lang="hr-HR" sz="13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endParaRPr lang="hr-HR" sz="13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endParaRPr lang="hr-HR" sz="13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8A9C5D8-C48E-DFAF-A46C-01891AC33A9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" r="15062" b="1"/>
          <a:stretch>
            <a:fillRect/>
          </a:stretch>
        </p:blipFill>
        <p:spPr>
          <a:xfrm>
            <a:off x="6704182" y="219381"/>
            <a:ext cx="5277556" cy="6099124"/>
          </a:xfrm>
          <a:custGeom>
            <a:avLst/>
            <a:gdLst>
              <a:gd name="connsiteX0" fmla="*/ 0 w 4838696"/>
              <a:gd name="connsiteY0" fmla="*/ 0 h 6399152"/>
              <a:gd name="connsiteX1" fmla="*/ 4838696 w 4838696"/>
              <a:gd name="connsiteY1" fmla="*/ 0 h 6399152"/>
              <a:gd name="connsiteX2" fmla="*/ 4838696 w 4838696"/>
              <a:gd name="connsiteY2" fmla="*/ 6399152 h 6399152"/>
              <a:gd name="connsiteX3" fmla="*/ 603230 w 4838696"/>
              <a:gd name="connsiteY3" fmla="*/ 6399152 h 6399152"/>
              <a:gd name="connsiteX4" fmla="*/ 0 w 4838696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696" h="6399152">
                <a:moveTo>
                  <a:pt x="0" y="0"/>
                </a:moveTo>
                <a:lnTo>
                  <a:pt x="4838696" y="0"/>
                </a:lnTo>
                <a:lnTo>
                  <a:pt x="4838696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D9FD3F7-17D2-89A1-A7B2-2CB92A9178B4}"/>
              </a:ext>
            </a:extLst>
          </p:cNvPr>
          <p:cNvSpPr txBox="1">
            <a:spLocks/>
          </p:cNvSpPr>
          <p:nvPr/>
        </p:nvSpPr>
        <p:spPr>
          <a:xfrm>
            <a:off x="505183" y="367814"/>
            <a:ext cx="5330952" cy="3739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Cyrl-AZ" sz="4000" dirty="0">
                <a:latin typeface="Aparajita" panose="020B0604020202020204" pitchFamily="34" charset="0"/>
                <a:cs typeface="Aparajita" panose="020B0604020202020204" pitchFamily="34" charset="0"/>
              </a:rPr>
              <a:t>Спомен-музеј</a:t>
            </a:r>
            <a:r>
              <a:rPr lang="hr-HR" sz="4000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az-Cyrl-AZ" sz="4000" dirty="0">
                <a:latin typeface="Aparajita" panose="020B0604020202020204" pitchFamily="34" charset="0"/>
                <a:cs typeface="Aparajita" panose="020B0604020202020204" pitchFamily="34" charset="0"/>
              </a:rPr>
              <a:t>Иве Андрића</a:t>
            </a:r>
            <a:endParaRPr lang="en-RS" sz="40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026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72D5A-16FD-68F0-2F4A-F63327BAEED7}"/>
              </a:ext>
            </a:extLst>
          </p:cNvPr>
          <p:cNvSpPr>
            <a:spLocks noGrp="1"/>
          </p:cNvSpPr>
          <p:nvPr>
            <p:ph sz="quarter" idx="14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210262" y="1497386"/>
            <a:ext cx="6327886" cy="522064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2500"/>
              </a:spcBef>
              <a:buFont typeface="Arial" panose="020B0604020202020204" pitchFamily="34" charset="0"/>
              <a:buNone/>
            </a:pPr>
            <a:endParaRPr lang="en-GB" sz="13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endParaRPr lang="hr-HR" sz="13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9FD3F7-17D2-89A1-A7B2-2CB92A9178B4}"/>
              </a:ext>
            </a:extLst>
          </p:cNvPr>
          <p:cNvSpPr txBox="1">
            <a:spLocks/>
          </p:cNvSpPr>
          <p:nvPr/>
        </p:nvSpPr>
        <p:spPr>
          <a:xfrm>
            <a:off x="8140165" y="367814"/>
            <a:ext cx="3981433" cy="3739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Cyrl-AZ" sz="3400" dirty="0">
                <a:latin typeface="Aparajita" panose="020B0604020202020204" pitchFamily="34" charset="0"/>
                <a:cs typeface="Aparajita" panose="020B0604020202020204" pitchFamily="34" charset="0"/>
              </a:rPr>
              <a:t>Спомен-музеј</a:t>
            </a:r>
            <a:r>
              <a:rPr lang="hr-HR" sz="3400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az-Cyrl-AZ" sz="3400" dirty="0">
                <a:latin typeface="Aparajita" panose="020B0604020202020204" pitchFamily="34" charset="0"/>
                <a:cs typeface="Aparajita" panose="020B0604020202020204" pitchFamily="34" charset="0"/>
              </a:rPr>
              <a:t>Иве Андрића</a:t>
            </a:r>
            <a:r>
              <a:rPr lang="hr-HR" sz="3400" dirty="0">
                <a:latin typeface="Aparajita" panose="020B0604020202020204" pitchFamily="34" charset="0"/>
                <a:cs typeface="Aparajita" panose="020B0604020202020204" pitchFamily="34" charset="0"/>
              </a:rPr>
              <a:t> – оригинална поставка</a:t>
            </a:r>
            <a:endParaRPr lang="en-RS" sz="34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CEAA513-A0BF-E034-28A0-A387F733651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r="5045"/>
          <a:stretch/>
        </p:blipFill>
        <p:spPr>
          <a:xfrm>
            <a:off x="449781" y="612127"/>
            <a:ext cx="6963536" cy="5808743"/>
          </a:xfrm>
          <a:custGeom>
            <a:avLst/>
            <a:gdLst>
              <a:gd name="connsiteX0" fmla="*/ 0 w 4838696"/>
              <a:gd name="connsiteY0" fmla="*/ 0 h 6399152"/>
              <a:gd name="connsiteX1" fmla="*/ 4838696 w 4838696"/>
              <a:gd name="connsiteY1" fmla="*/ 0 h 6399152"/>
              <a:gd name="connsiteX2" fmla="*/ 4838696 w 4838696"/>
              <a:gd name="connsiteY2" fmla="*/ 6399152 h 6399152"/>
              <a:gd name="connsiteX3" fmla="*/ 603230 w 4838696"/>
              <a:gd name="connsiteY3" fmla="*/ 6399152 h 6399152"/>
              <a:gd name="connsiteX4" fmla="*/ 0 w 4838696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696" h="6399152">
                <a:moveTo>
                  <a:pt x="0" y="0"/>
                </a:moveTo>
                <a:lnTo>
                  <a:pt x="4838696" y="0"/>
                </a:lnTo>
                <a:lnTo>
                  <a:pt x="4838696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C424F2C-5D06-75EB-20FC-0916713A48B1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5051859" y="2750290"/>
            <a:ext cx="6327886" cy="522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2500"/>
              </a:spcBef>
              <a:buFont typeface="Arial" panose="020B0604020202020204" pitchFamily="34" charset="0"/>
              <a:buNone/>
            </a:pPr>
            <a:endParaRPr lang="hr-HR" sz="13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endParaRPr lang="hr-HR" sz="13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endParaRPr lang="hr-HR" sz="13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3AE5494-C40A-704E-AD62-F11A6F5D566E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7652837" y="2566996"/>
            <a:ext cx="4328902" cy="522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hr-HR" sz="1400" dirty="0">
                <a:latin typeface="Aparajita" panose="02020603050405020304" pitchFamily="18" charset="0"/>
                <a:cs typeface="Aparajita" panose="02020603050405020304" pitchFamily="18" charset="0"/>
              </a:rPr>
              <a:t>Пројекат адаптације ентеријера спровео је архитекта Милан Палишашки</a:t>
            </a:r>
            <a:r>
              <a:rPr lang="en-US" sz="1400" dirty="0">
                <a:latin typeface="Aparajita" panose="02020603050405020304" pitchFamily="18" charset="0"/>
                <a:cs typeface="Aparajita" panose="02020603050405020304" pitchFamily="18" charset="0"/>
              </a:rPr>
              <a:t>,</a:t>
            </a:r>
            <a:r>
              <a:rPr lang="hr-HR" sz="1400" dirty="0">
                <a:latin typeface="Aparajita" panose="02020603050405020304" pitchFamily="18" charset="0"/>
                <a:cs typeface="Aparajita" panose="02020603050405020304" pitchFamily="18" charset="0"/>
              </a:rPr>
              <a:t> док је оригиналну поставку Музеја, засновану на хронолошком поретку предмета и сведочанстава о п</a:t>
            </a:r>
            <a:r>
              <a:rPr lang="sr-Cyrl-RS" sz="1400" dirty="0">
                <a:latin typeface="Aparajita" panose="02020603050405020304" pitchFamily="18" charset="0"/>
                <a:cs typeface="Aparajita" panose="02020603050405020304" pitchFamily="18" charset="0"/>
              </a:rPr>
              <a:t>и</a:t>
            </a:r>
            <a:r>
              <a:rPr lang="hr-HR" sz="1400" dirty="0">
                <a:latin typeface="Aparajita" panose="02020603050405020304" pitchFamily="18" charset="0"/>
                <a:cs typeface="Aparajita" panose="02020603050405020304" pitchFamily="18" charset="0"/>
              </a:rPr>
              <a:t>шчевом раду и животу, осмислила кустоскиња Надежда Андрић. </a:t>
            </a:r>
          </a:p>
          <a:p>
            <a:pPr marL="0" indent="0" algn="just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hr-HR" sz="1400" dirty="0">
                <a:latin typeface="Aparajita" panose="02020603050405020304" pitchFamily="18" charset="0"/>
                <a:cs typeface="Aparajita" panose="02020603050405020304" pitchFamily="18" charset="0"/>
              </a:rPr>
              <a:t>Стална поставка доживљавала је незнате измене и допуне [1986. године додат јој је „преглед издања Андрићевих дела, превода и литературе издвојених из његове личне библиотеке” радом кустоскиње Даринке Томић и архитекте Душана Тешића (Томић 1988: 6)], да би 2021. </a:t>
            </a:r>
            <a:r>
              <a:rPr lang="sr-Cyrl-RS" sz="1400" dirty="0">
                <a:latin typeface="Aparajita" panose="02020603050405020304" pitchFamily="18" charset="0"/>
                <a:cs typeface="Aparajita" panose="02020603050405020304" pitchFamily="18" charset="0"/>
              </a:rPr>
              <a:t>године </a:t>
            </a:r>
            <a:r>
              <a:rPr lang="hr-HR" sz="1400" dirty="0">
                <a:latin typeface="Aparajita" panose="02020603050405020304" pitchFamily="18" charset="0"/>
                <a:cs typeface="Aparajita" panose="02020603050405020304" pitchFamily="18" charset="0"/>
              </a:rPr>
              <a:t>изложбени простор некадашње спаваће собе био у потпуности преуређен и осавремењен.</a:t>
            </a:r>
            <a:endParaRPr lang="hr-HR" sz="14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399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DCCCF2-E754-F31D-1772-E6797A9B9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anchor="ctr">
            <a:normAutofit/>
          </a:bodyPr>
          <a:lstStyle/>
          <a:p>
            <a:endParaRPr lang="sr-Latn" dirty="0"/>
          </a:p>
          <a:p>
            <a:endParaRPr lang="en-R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D59EF81-E5FD-666C-F1AF-3928B5BF08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113" t="39802" r="4301" b="7902"/>
          <a:stretch>
            <a:fillRect/>
          </a:stretch>
        </p:blipFill>
        <p:spPr>
          <a:xfrm>
            <a:off x="656852" y="0"/>
            <a:ext cx="10893536" cy="4042652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02E6B9E-23CA-7F68-C9F0-F80CF22E9D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4784359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GraphicFramePr>
        <p:xfrm>
          <a:off x="1128779" y="4199998"/>
          <a:ext cx="9949681" cy="2658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3513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9CFF4-B199-56EA-C82F-F85E528C2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337886"/>
            <a:ext cx="3127650" cy="2139398"/>
          </a:xfrm>
        </p:spPr>
        <p:txBody>
          <a:bodyPr anchor="t">
            <a:normAutofit fontScale="90000"/>
          </a:bodyPr>
          <a:lstStyle/>
          <a:p>
            <a:r>
              <a:rPr lang="hr-HR" sz="2900" dirty="0">
                <a:latin typeface="Aparajita" panose="02020603050405020304" pitchFamily="18" charset="0"/>
                <a:cs typeface="Aparajita" panose="02020603050405020304" pitchFamily="18" charset="0"/>
              </a:rPr>
              <a:t>Вишеструка намена: Музеј иве андрића између ПРОСТОРа СЕЋАЊА и ЛИЧНог ПРОСТОРа</a:t>
            </a:r>
            <a:endParaRPr lang="en-RS" sz="29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50D78F68-E377-B035-BDB9-E043F107BFCF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049262364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GraphicFramePr>
        <p:xfrm>
          <a:off x="3449383" y="0"/>
          <a:ext cx="8420883" cy="3095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F6860BD-EF26-6756-9198-5507B783528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4280" r="4942" b="42338"/>
          <a:stretch>
            <a:fillRect/>
          </a:stretch>
        </p:blipFill>
        <p:spPr>
          <a:xfrm>
            <a:off x="519204" y="3287742"/>
            <a:ext cx="11153591" cy="3570258"/>
          </a:xfrm>
          <a:custGeom>
            <a:avLst/>
            <a:gdLst>
              <a:gd name="connsiteX0" fmla="*/ 603695 w 11750040"/>
              <a:gd name="connsiteY0" fmla="*/ 0 h 3790586"/>
              <a:gd name="connsiteX1" fmla="*/ 11750040 w 11750040"/>
              <a:gd name="connsiteY1" fmla="*/ 0 h 3790586"/>
              <a:gd name="connsiteX2" fmla="*/ 11750040 w 11750040"/>
              <a:gd name="connsiteY2" fmla="*/ 3790586 h 3790586"/>
              <a:gd name="connsiteX3" fmla="*/ 0 w 11750040"/>
              <a:gd name="connsiteY3" fmla="*/ 3790586 h 3790586"/>
              <a:gd name="connsiteX4" fmla="*/ 0 w 11750040"/>
              <a:gd name="connsiteY4" fmla="*/ 603695 h 3790586"/>
              <a:gd name="connsiteX5" fmla="*/ 603695 w 11750040"/>
              <a:gd name="connsiteY5" fmla="*/ 0 h 37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0040" h="3790586">
                <a:moveTo>
                  <a:pt x="603695" y="0"/>
                </a:moveTo>
                <a:lnTo>
                  <a:pt x="11750040" y="0"/>
                </a:lnTo>
                <a:lnTo>
                  <a:pt x="11750040" y="3790586"/>
                </a:lnTo>
                <a:lnTo>
                  <a:pt x="0" y="3790586"/>
                </a:lnTo>
                <a:lnTo>
                  <a:pt x="0" y="603695"/>
                </a:lnTo>
                <a:cubicBezTo>
                  <a:pt x="0" y="270283"/>
                  <a:pt x="270283" y="0"/>
                  <a:pt x="603695" y="0"/>
                </a:cubicBezTo>
                <a:close/>
              </a:path>
            </a:pathLst>
          </a:custGeom>
          <a:blipFill dpi="0" rotWithShape="1">
            <a:blip r:embed="rId8">
              <a:alphaModFix amt="70000"/>
            </a:blip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9833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703F-08D8-0487-F184-2C8ECC185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1984248"/>
            <a:ext cx="4363287" cy="2884448"/>
          </a:xfrm>
        </p:spPr>
        <p:txBody>
          <a:bodyPr anchor="t">
            <a:noAutofit/>
          </a:bodyPr>
          <a:lstStyle/>
          <a:p>
            <a:r>
              <a:rPr lang="hr-HR" sz="3200" b="1" dirty="0">
                <a:latin typeface="Aparajita" panose="020B0604020202020204" pitchFamily="34" charset="0"/>
                <a:cs typeface="Aparajita" panose="020B0604020202020204" pitchFamily="34" charset="0"/>
              </a:rPr>
              <a:t>Нов изглед сталне поставке спомен-музеја</a:t>
            </a:r>
            <a:r>
              <a:rPr lang="fr-FR" sz="3200" b="1" dirty="0">
                <a:latin typeface="Aparajita" panose="020B0604020202020204" pitchFamily="34" charset="0"/>
                <a:cs typeface="Aparajita" panose="020B0604020202020204" pitchFamily="34" charset="0"/>
              </a:rPr>
              <a:t> (2021)</a:t>
            </a:r>
            <a:r>
              <a:rPr lang="hr-HR" sz="3200" b="1" dirty="0">
                <a:latin typeface="Aparajita" panose="020B0604020202020204" pitchFamily="34" charset="0"/>
                <a:cs typeface="Aparajita" panose="020B0604020202020204" pitchFamily="34" charset="0"/>
              </a:rPr>
              <a:t>: </a:t>
            </a:r>
            <a:r>
              <a:rPr lang="hr-HR" sz="3200" dirty="0">
                <a:latin typeface="Aparajita" panose="020B0604020202020204" pitchFamily="34" charset="0"/>
                <a:cs typeface="Aparajita" panose="020B0604020202020204" pitchFamily="34" charset="0"/>
              </a:rPr>
              <a:t>прегледност, Нобелова награда у фокусу, интерактивност, инклузивност</a:t>
            </a:r>
            <a:endParaRPr lang="en-RS" sz="32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DCCCF2-E754-F31D-1772-E6797A9B9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/>
          <a:p>
            <a:endParaRPr lang="sr-Latn" dirty="0"/>
          </a:p>
          <a:p>
            <a:endParaRPr lang="en-R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D59EF81-E5FD-666C-F1AF-3928B5BF08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591" r="6591"/>
          <a:stretch/>
        </p:blipFill>
        <p:spPr>
          <a:xfrm>
            <a:off x="4793055" y="693012"/>
            <a:ext cx="7125967" cy="5471976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4935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DCCCF2-E754-F31D-1772-E6797A9B9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anchor="b">
            <a:normAutofit/>
          </a:bodyPr>
          <a:lstStyle/>
          <a:p>
            <a:endParaRPr lang="sr-Latn" dirty="0"/>
          </a:p>
          <a:p>
            <a:endParaRPr lang="en-RS" dirty="0"/>
          </a:p>
        </p:txBody>
      </p:sp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6AA79446-EE86-FAB1-A7BB-C9032F8F21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97" r="11297"/>
          <a:stretch/>
        </p:blipFill>
        <p:spPr>
          <a:xfrm>
            <a:off x="6979389" y="1781310"/>
            <a:ext cx="5071479" cy="4913802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9A8953-1153-A494-5D42-60CE6B201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5767" y="512782"/>
            <a:ext cx="6642676" cy="2119571"/>
          </a:xfrm>
        </p:spPr>
        <p:txBody>
          <a:bodyPr anchor="t">
            <a:noAutofit/>
          </a:bodyPr>
          <a:lstStyle/>
          <a:p>
            <a:r>
              <a:rPr lang="az-Cyrl-AZ" sz="3200" dirty="0">
                <a:latin typeface="Aparajita" panose="020B0604020202020204" pitchFamily="34" charset="0"/>
                <a:cs typeface="Aparajita" panose="020B0604020202020204" pitchFamily="34" charset="0"/>
              </a:rPr>
              <a:t>И</a:t>
            </a:r>
            <a:r>
              <a:rPr lang="hr-HR" sz="3200" dirty="0">
                <a:latin typeface="Aparajita" panose="020B0604020202020204" pitchFamily="34" charset="0"/>
                <a:cs typeface="Aparajita" panose="020B0604020202020204" pitchFamily="34" charset="0"/>
              </a:rPr>
              <a:t>нтерактивни и инклузивни садржај спомен-музеја</a:t>
            </a:r>
            <a:endParaRPr lang="en-RS" sz="32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13" name="trim.AA763D69-3212-4843-B9D7-C237298249C7.MOV">
            <a:hlinkClick r:id="" action="ppaction://media"/>
            <a:extLst>
              <a:ext uri="{FF2B5EF4-FFF2-40B4-BE49-F238E27FC236}">
                <a16:creationId xmlns:a16="http://schemas.microsoft.com/office/drawing/2014/main" id="{1DC95A53-89BE-87E8-C927-85E8FE1CC6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325" y="279318"/>
            <a:ext cx="3590330" cy="637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3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DCCCF2-E754-F31D-1772-E6797A9B9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anchor="b">
            <a:normAutofit/>
          </a:bodyPr>
          <a:lstStyle/>
          <a:p>
            <a:endParaRPr lang="sr-Latn" dirty="0"/>
          </a:p>
          <a:p>
            <a:endParaRPr lang="en-RS" dirty="0"/>
          </a:p>
        </p:txBody>
      </p:sp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6AA79446-EE86-FAB1-A7BB-C9032F8F21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666" b="13666"/>
          <a:stretch/>
        </p:blipFill>
        <p:spPr>
          <a:xfrm>
            <a:off x="6989366" y="1843138"/>
            <a:ext cx="5030144" cy="4873752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9A8953-1153-A494-5D42-60CE6B201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0318" y="580254"/>
            <a:ext cx="6892677" cy="2119571"/>
          </a:xfrm>
        </p:spPr>
        <p:txBody>
          <a:bodyPr anchor="t">
            <a:noAutofit/>
          </a:bodyPr>
          <a:lstStyle/>
          <a:p>
            <a:r>
              <a:rPr lang="az-Cyrl-AZ" sz="3200" dirty="0">
                <a:latin typeface="Aparajita" panose="020B0604020202020204" pitchFamily="34" charset="0"/>
                <a:cs typeface="Aparajita" panose="020B0604020202020204" pitchFamily="34" charset="0"/>
              </a:rPr>
              <a:t>И</a:t>
            </a:r>
            <a:r>
              <a:rPr lang="hr-HR" sz="3200" dirty="0">
                <a:latin typeface="Aparajita" panose="020B0604020202020204" pitchFamily="34" charset="0"/>
                <a:cs typeface="Aparajita" panose="020B0604020202020204" pitchFamily="34" charset="0"/>
              </a:rPr>
              <a:t>нтерактивни и инклузивни садржај спомен-музеја</a:t>
            </a:r>
            <a:endParaRPr lang="en-RS" sz="32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6" name="trim.E9CCF87C-EE18-429E-9EE2-43C3AAD34667.MOV">
            <a:hlinkClick r:id="" action="ppaction://media"/>
            <a:extLst>
              <a:ext uri="{FF2B5EF4-FFF2-40B4-BE49-F238E27FC236}">
                <a16:creationId xmlns:a16="http://schemas.microsoft.com/office/drawing/2014/main" id="{34D38AE3-D2CC-D31D-32E8-D744676C17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" y="210214"/>
            <a:ext cx="3627095" cy="643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0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DCCCF2-E754-F31D-1772-E6797A9B9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006" y="998230"/>
            <a:ext cx="3951469" cy="1947672"/>
          </a:xfrm>
        </p:spPr>
        <p:txBody>
          <a:bodyPr anchor="b">
            <a:normAutofit/>
          </a:bodyPr>
          <a:lstStyle/>
          <a:p>
            <a:endParaRPr lang="sr-Latn" dirty="0"/>
          </a:p>
          <a:p>
            <a:endParaRPr lang="en-R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D59EF81-E5FD-666C-F1AF-3928B5BF08C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185" t="1200" r="775" b="3172"/>
          <a:stretch>
            <a:fillRect/>
          </a:stretch>
        </p:blipFill>
        <p:spPr>
          <a:xfrm rot="5400000">
            <a:off x="1443563" y="-1162012"/>
            <a:ext cx="4938891" cy="7444118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2170D2C-8365-924E-80D1-8969E7AAF57E}"/>
              </a:ext>
            </a:extLst>
          </p:cNvPr>
          <p:cNvSpPr txBox="1">
            <a:spLocks/>
          </p:cNvSpPr>
          <p:nvPr/>
        </p:nvSpPr>
        <p:spPr>
          <a:xfrm>
            <a:off x="8119453" y="341070"/>
            <a:ext cx="3951469" cy="25870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400" dirty="0">
                <a:solidFill>
                  <a:schemeClr val="accent1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виртуелне шетње кроз спомен-музеј иве андрића</a:t>
            </a:r>
            <a:endParaRPr lang="en-RS" sz="3400" dirty="0">
              <a:solidFill>
                <a:schemeClr val="accent1">
                  <a:lumMod val="50000"/>
                </a:schemeClr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pic>
        <p:nvPicPr>
          <p:cNvPr id="14" name="Picture Placeholder 3">
            <a:extLst>
              <a:ext uri="{FF2B5EF4-FFF2-40B4-BE49-F238E27FC236}">
                <a16:creationId xmlns:a16="http://schemas.microsoft.com/office/drawing/2014/main" id="{ACE04D4B-7126-8AF5-B01C-5F53058CB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 t="4385" r="4775" b="8011"/>
          <a:stretch>
            <a:fillRect/>
          </a:stretch>
        </p:blipFill>
        <p:spPr>
          <a:xfrm>
            <a:off x="8278993" y="3353519"/>
            <a:ext cx="3632388" cy="3351947"/>
          </a:xfrm>
          <a:custGeom>
            <a:avLst/>
            <a:gdLst>
              <a:gd name="connsiteX0" fmla="*/ 603695 w 11750040"/>
              <a:gd name="connsiteY0" fmla="*/ 0 h 3790586"/>
              <a:gd name="connsiteX1" fmla="*/ 11750040 w 11750040"/>
              <a:gd name="connsiteY1" fmla="*/ 0 h 3790586"/>
              <a:gd name="connsiteX2" fmla="*/ 11750040 w 11750040"/>
              <a:gd name="connsiteY2" fmla="*/ 3790586 h 3790586"/>
              <a:gd name="connsiteX3" fmla="*/ 0 w 11750040"/>
              <a:gd name="connsiteY3" fmla="*/ 3790586 h 3790586"/>
              <a:gd name="connsiteX4" fmla="*/ 0 w 11750040"/>
              <a:gd name="connsiteY4" fmla="*/ 603695 h 3790586"/>
              <a:gd name="connsiteX5" fmla="*/ 603695 w 11750040"/>
              <a:gd name="connsiteY5" fmla="*/ 0 h 37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0040" h="3790586">
                <a:moveTo>
                  <a:pt x="603695" y="0"/>
                </a:moveTo>
                <a:lnTo>
                  <a:pt x="11750040" y="0"/>
                </a:lnTo>
                <a:lnTo>
                  <a:pt x="11750040" y="3790586"/>
                </a:lnTo>
                <a:lnTo>
                  <a:pt x="0" y="3790586"/>
                </a:lnTo>
                <a:lnTo>
                  <a:pt x="0" y="603695"/>
                </a:lnTo>
                <a:cubicBezTo>
                  <a:pt x="0" y="270283"/>
                  <a:pt x="270283" y="0"/>
                  <a:pt x="603695" y="0"/>
                </a:cubicBezTo>
                <a:close/>
              </a:path>
            </a:pathLst>
          </a:custGeom>
          <a:blipFill dpi="0" rotWithShape="1">
            <a:blip r:embed="rId4">
              <a:alphaModFix amt="70000"/>
            </a:blip>
            <a:srcRect/>
            <a:stretch>
              <a:fillRect/>
            </a:stretch>
          </a:blipFill>
          <a:ln w="635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C46D0D-3710-B4F7-2D18-A5FEBE3AF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t="1" r="4118" b="-6615"/>
          <a:stretch>
            <a:fillRect/>
          </a:stretch>
        </p:blipFill>
        <p:spPr>
          <a:xfrm>
            <a:off x="280619" y="4478567"/>
            <a:ext cx="1965043" cy="55092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5AA71B1-14C1-F56B-6CD5-7EE27F24F755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SpPr>
        <p:spPr>
          <a:xfrm>
            <a:off x="370390" y="5300770"/>
            <a:ext cx="7095281" cy="522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hr-HR" sz="1600" dirty="0">
                <a:solidFill>
                  <a:schemeClr val="bg2">
                    <a:lumMod val="25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Пројекат</a:t>
            </a:r>
            <a:r>
              <a:rPr lang="sr-Cyrl-RS" sz="1600" dirty="0">
                <a:solidFill>
                  <a:schemeClr val="bg2">
                    <a:lumMod val="25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снимања и 3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D </a:t>
            </a:r>
            <a:r>
              <a:rPr lang="sr-Cyrl-RS" sz="1600" dirty="0">
                <a:solidFill>
                  <a:schemeClr val="bg2">
                    <a:lumMod val="25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моделовања простора Спомен-музеја Иве Андрића, пре и после реконструкције изложбеног простора, спровела је фирма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„OCOLO digital”</a:t>
            </a:r>
            <a:r>
              <a:rPr lang="sr-Cyrl-RS" sz="1600" dirty="0">
                <a:solidFill>
                  <a:schemeClr val="bg2">
                    <a:lumMod val="25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, уз сагласност Музеја града Београда. За снимање је коришћена камера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Matterport Pro2 3D</a:t>
            </a:r>
            <a:r>
              <a:rPr lang="sr-Cyrl-RS" sz="1600" dirty="0">
                <a:solidFill>
                  <a:schemeClr val="bg2">
                    <a:lumMod val="25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.</a:t>
            </a:r>
            <a:endParaRPr lang="hr-HR" sz="1600" b="1" dirty="0">
              <a:solidFill>
                <a:schemeClr val="bg2">
                  <a:lumMod val="25000"/>
                </a:schemeClr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668773"/>
      </p:ext>
    </p:extLst>
  </p:cSld>
  <p:clrMapOvr>
    <a:masterClrMapping/>
  </p:clrMapOvr>
</p:sld>
</file>

<file path=ppt/theme/theme1.xml><?xml version="1.0" encoding="utf-8"?>
<a:theme xmlns:a="http://schemas.openxmlformats.org/drawingml/2006/main" name="Oasis">
  <a:themeElements>
    <a:clrScheme name="Oasis">
      <a:dk1>
        <a:srgbClr val="131313"/>
      </a:dk1>
      <a:lt1>
        <a:sysClr val="window" lastClr="FFFFFF"/>
      </a:lt1>
      <a:dk2>
        <a:srgbClr val="2D2A27"/>
      </a:dk2>
      <a:lt2>
        <a:srgbClr val="F0EBE6"/>
      </a:lt2>
      <a:accent1>
        <a:srgbClr val="9F7667"/>
      </a:accent1>
      <a:accent2>
        <a:srgbClr val="BE8856"/>
      </a:accent2>
      <a:accent3>
        <a:srgbClr val="BD9075"/>
      </a:accent3>
      <a:accent4>
        <a:srgbClr val="939081"/>
      </a:accent4>
      <a:accent5>
        <a:srgbClr val="A16D4C"/>
      </a:accent5>
      <a:accent6>
        <a:srgbClr val="8C8662"/>
      </a:accent6>
      <a:hlink>
        <a:srgbClr val="A57361"/>
      </a:hlink>
      <a:folHlink>
        <a:srgbClr val="8C8662"/>
      </a:folHlink>
    </a:clrScheme>
    <a:fontScheme name="Oasis Font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asis" id="{F87D57D1-6595-40EA-BD1E-F0C34D0EF910}" vid="{ECA7DBCD-4BC8-40F2-8EF4-7A6D942FA1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1498</Words>
  <Application>Microsoft Office PowerPoint</Application>
  <PresentationFormat>Widescreen</PresentationFormat>
  <Paragraphs>62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Abadi</vt:lpstr>
      <vt:lpstr>ADLaM Display</vt:lpstr>
      <vt:lpstr>Aparajita</vt:lpstr>
      <vt:lpstr>Arial</vt:lpstr>
      <vt:lpstr>Neue Haas Grotesk Text Pro</vt:lpstr>
      <vt:lpstr>Oasis</vt:lpstr>
      <vt:lpstr>Измене простора сећања у светлу савремених музеолошких тенденција: случај Спомен-музеја Иве Андрића</vt:lpstr>
      <vt:lpstr>PowerPoint Presentation</vt:lpstr>
      <vt:lpstr>PowerPoint Presentation</vt:lpstr>
      <vt:lpstr>PowerPoint Presentation</vt:lpstr>
      <vt:lpstr>Вишеструка намена: Музеј иве андрића између ПРОСТОРа СЕЋАЊА и ЛИЧНог ПРОСТОРа</vt:lpstr>
      <vt:lpstr>Нов изглед сталне поставке спомен-музеја (2021): прегледност, Нобелова награда у фокусу, интерактивност, инклузивност</vt:lpstr>
      <vt:lpstr>Интерактивни и инклузивни садржај спомен-музеја</vt:lpstr>
      <vt:lpstr>Интерактивни и инклузивни садржај спомен-музеја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Литература:  </vt:lpstr>
      <vt:lpstr>Литература: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Jovana Suvajdzic</dc:creator>
  <cp:lastModifiedBy>MSC</cp:lastModifiedBy>
  <cp:revision>14</cp:revision>
  <dcterms:created xsi:type="dcterms:W3CDTF">2025-09-27T18:33:34Z</dcterms:created>
  <dcterms:modified xsi:type="dcterms:W3CDTF">2025-09-28T21:27:11Z</dcterms:modified>
</cp:coreProperties>
</file>