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F7332-4CF5-4670-9E8B-23314AB8661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0B532-6C06-497B-A5B4-49EB758F6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6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6617-920C-4001-89DB-FD12A6BEC3C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D5F3-4226-4135-9731-56FA4294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2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6617-920C-4001-89DB-FD12A6BEC3C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D5F3-4226-4135-9731-56FA4294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3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6617-920C-4001-89DB-FD12A6BEC3C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D5F3-4226-4135-9731-56FA4294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0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6617-920C-4001-89DB-FD12A6BEC3C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D5F3-4226-4135-9731-56FA4294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6617-920C-4001-89DB-FD12A6BEC3C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D5F3-4226-4135-9731-56FA4294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0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6617-920C-4001-89DB-FD12A6BEC3C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D5F3-4226-4135-9731-56FA4294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6617-920C-4001-89DB-FD12A6BEC3C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D5F3-4226-4135-9731-56FA4294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6617-920C-4001-89DB-FD12A6BEC3C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D5F3-4226-4135-9731-56FA4294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71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6617-920C-4001-89DB-FD12A6BEC3C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D5F3-4226-4135-9731-56FA4294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7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6617-920C-4001-89DB-FD12A6BEC3C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D5F3-4226-4135-9731-56FA4294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5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36617-920C-4001-89DB-FD12A6BEC3C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D5F3-4226-4135-9731-56FA4294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1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36617-920C-4001-89DB-FD12A6BEC3CD}" type="datetimeFigureOut">
              <a:rPr lang="en-US" smtClean="0"/>
              <a:t>27.09.2025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6D5F3-4226-4135-9731-56FA4294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7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hiperboreja.blogspot.com/2011/03/o-drugim-prostorima-misel-fuko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2862" y="590291"/>
            <a:ext cx="7415349" cy="85820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Svetlana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Rajičić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Perić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Kragujevac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0513" y="1620937"/>
            <a:ext cx="4720046" cy="578076"/>
          </a:xfrm>
        </p:spPr>
        <p:txBody>
          <a:bodyPr>
            <a:norm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Prva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kragujevačka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gimnazija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0153" y="2026385"/>
            <a:ext cx="2860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srp1974kg@gmail.com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78" y="2389471"/>
            <a:ext cx="12161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VIRTUALNOST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ANDRIĆEVIH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PANORAMA – OD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NARATIVNOG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PREKO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LIKOVNOG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VIZUELNE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REPREZENTACIJE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6890" y="4888253"/>
            <a:ext cx="60872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17. symposium –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Andrić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virtualni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1344" y="5638772"/>
            <a:ext cx="447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Madrid, 2-5. 10. 2025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93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0194" cy="6902950"/>
          </a:xfrm>
        </p:spPr>
      </p:pic>
      <p:sp>
        <p:nvSpPr>
          <p:cNvPr id="5" name="TextBox 4"/>
          <p:cNvSpPr txBox="1"/>
          <p:nvPr/>
        </p:nvSpPr>
        <p:spPr>
          <a:xfrm>
            <a:off x="5016136" y="391886"/>
            <a:ext cx="56823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Portreti:</a:t>
            </a:r>
          </a:p>
          <a:p>
            <a:endParaRPr lang="sr-Latn-R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AI generisano na osnovu opisa žene iz PANORAME</a:t>
            </a:r>
          </a:p>
          <a:p>
            <a:pPr algn="just"/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Stil: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ekspresionizam Kate Kolvic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99371" y="6126480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14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01" y="595687"/>
            <a:ext cx="8386356" cy="4764125"/>
          </a:xfrm>
        </p:spPr>
      </p:pic>
      <p:sp>
        <p:nvSpPr>
          <p:cNvPr id="5" name="TextBox 4"/>
          <p:cNvSpPr txBox="1"/>
          <p:nvPr/>
        </p:nvSpPr>
        <p:spPr>
          <a:xfrm>
            <a:off x="2213887" y="5503505"/>
            <a:ext cx="7602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Generisano na osnovu opisa mehanizma iz PANORAME </a:t>
            </a:r>
          </a:p>
          <a:p>
            <a:pPr algn="ctr"/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Realno značenje panorame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07932" y="6149836"/>
            <a:ext cx="75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314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Oživljavanje fotografija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00837"/>
            <a:ext cx="10515600" cy="1936478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Heterotopije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asocijativni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prostori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akumuliranih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evokativnih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elemenata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fotografija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fotografski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albumi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izložbe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Fotografije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omogućavaju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plovidbu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kroz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prostor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vreme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Heterotopija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krize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12137" y="6100354"/>
            <a:ext cx="48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009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Imaginacija i simulakrum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Imaginacija –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ima svoj stvarnosni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predložak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ali istovremeno čuva razliku između stvarnosti i imaginacije u vidu apstrakcije.</a:t>
            </a: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Simulakrum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otklanja razliku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Taj privid se više ne razmenjuje za stvarno, nego se menja u sebi samom, u jednom neprekidnom kruženju čija referencija i obim nigde ne postoje.“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Bodrijar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1991: 9)</a:t>
            </a:r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Uklanjanje znakova, stupanje nostalgije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48851" y="6176963"/>
            <a:ext cx="80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7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Psihologija imanentne virtualnosti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Imaginarno – simboličko –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realno</a:t>
            </a:r>
          </a:p>
          <a:p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Imaginarni poredak – područje slike i infantilne obmane, polje prirode, čuva od simulakruma (fotografije kakvim ih junak vidi)</a:t>
            </a:r>
          </a:p>
          <a:p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Simbolički poredak – područje kulture, u polju jezika i zakona simbola, mesto subjektivne istine (jezički opis fotografija u priči)</a:t>
            </a:r>
          </a:p>
          <a:p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Realno – neuhvatljivo, bez simbolizacije, na putu ka realnom uz pomoć imaginarnog i simboličkog </a:t>
            </a:r>
          </a:p>
          <a:p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AI vizualizacija – imitacija reontologizacije simulakruma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70920" y="6127234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82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Autokosmika i mogući svet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Autokosmika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svet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kojem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fikcija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praktično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odražava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stvarni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svet</a:t>
            </a:r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Mogući svet –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svaki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zamišljeni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koherentan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samodovoljni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svet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fikcija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konstituiše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01103" y="5992297"/>
            <a:ext cx="70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85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Perspektive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perspektive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prodor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mogući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svet</a:t>
            </a:r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Izmena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mesta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posmatrača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posmatranog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sugeriše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naratorova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stvarnost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postaje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fotografija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panorame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slika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one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aktere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fotografija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koji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sada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njega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izmaštavaju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16194" y="5992297"/>
            <a:ext cx="87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11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8647" y="136525"/>
            <a:ext cx="4863353" cy="1325563"/>
          </a:xfrm>
        </p:spPr>
        <p:txBody>
          <a:bodyPr>
            <a:norm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Dupla ekspozicija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4012" cy="6858000"/>
          </a:xfrm>
        </p:spPr>
      </p:pic>
      <p:sp>
        <p:nvSpPr>
          <p:cNvPr id="5" name="TextBox 4"/>
          <p:cNvSpPr txBox="1"/>
          <p:nvPr/>
        </p:nvSpPr>
        <p:spPr>
          <a:xfrm>
            <a:off x="5634318" y="1667435"/>
            <a:ext cx="6185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Fotografija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lisabonskog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prizora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svojom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verodostojnošću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prekriva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stvarni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svet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proizvodeći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efekat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fotomorgane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34549" y="6100355"/>
            <a:ext cx="68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52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Fotomorgana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Fotomorgana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efekat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nastao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putem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dubinskog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preklapanja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parcelizacije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slike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Borba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između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prikrivanja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nemogućeg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zaborava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Čuvanje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fotografije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sećanju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putem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pretvaranja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priču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66417" y="5942568"/>
            <a:ext cx="57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000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alter Benjamin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Ivo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Andrić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Zajednička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interesovanja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tehnike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istorija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iskustvo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fotografija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fotografska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montaža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kroz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dečji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kaleidoskop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panorama</a:t>
            </a:r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Interesovanje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fragment,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pisanje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filozofije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istorije</a:t>
            </a:r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Materijalizam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iskustvo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primesama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neokantovskih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stavova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kategorije mišljenja imanentne iskustvu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03428" y="6127234"/>
            <a:ext cx="69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Sadr</a:t>
            </a:r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žaj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Pristupi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metodologija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Andrić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slikarski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romantizam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Priroda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literarne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vizu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lnosti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teorijski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okviri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Andrić i Benjamin u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panorami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29852" y="6311900"/>
            <a:ext cx="86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83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Metafora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panorame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Realno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značenje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vizuelni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fenomen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percepcije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mehanizam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uranjanje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svet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fotografije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efekat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stvarnosti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svet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posredstvom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tehnologije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pseudo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realnost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Simboličko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značenje</a:t>
            </a:r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panoramska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metafora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društvenog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poretka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efekat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distanciranja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kontrole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harmonizacija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sveta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putem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ideološke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distorzije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Panoramska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kombinacija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reprodukcije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moderna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transformacija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percepcije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simulacija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flaneurskog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pogleda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53354" y="5992297"/>
            <a:ext cx="600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51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Benjamin (1892) – Andrić (1892) (jedna fotomorgana)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" b="892"/>
          <a:stretch/>
        </p:blipFill>
        <p:spPr>
          <a:xfrm>
            <a:off x="1378224" y="1390242"/>
            <a:ext cx="9435551" cy="4866866"/>
          </a:xfrm>
        </p:spPr>
      </p:pic>
      <p:sp>
        <p:nvSpPr>
          <p:cNvPr id="3" name="TextBox 2"/>
          <p:cNvSpPr txBox="1"/>
          <p:nvPr/>
        </p:nvSpPr>
        <p:spPr>
          <a:xfrm>
            <a:off x="11099073" y="6072442"/>
            <a:ext cx="69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0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05" y="4702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v-S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Benjamin (1892) – Andrić (1892) (jedna fotomorgana)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" b="1"/>
          <a:stretch/>
        </p:blipFill>
        <p:spPr>
          <a:xfrm>
            <a:off x="1124931" y="1795826"/>
            <a:ext cx="10056874" cy="4712920"/>
          </a:xfrm>
        </p:spPr>
      </p:pic>
      <p:sp>
        <p:nvSpPr>
          <p:cNvPr id="3" name="TextBox 2"/>
          <p:cNvSpPr txBox="1"/>
          <p:nvPr/>
        </p:nvSpPr>
        <p:spPr>
          <a:xfrm>
            <a:off x="11181805" y="5969726"/>
            <a:ext cx="74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87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Šta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je video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narator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(grupni eksperiment)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9" y="1690688"/>
            <a:ext cx="6184980" cy="4140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b="2769"/>
          <a:stretch/>
        </p:blipFill>
        <p:spPr>
          <a:xfrm>
            <a:off x="7008239" y="1690688"/>
            <a:ext cx="4345561" cy="4140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1326" y="6061167"/>
            <a:ext cx="69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4012" y="6015000"/>
            <a:ext cx="10019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AI generisano na osnovu teksta iz PANORAME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61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Šta je video čitalac/narator (grupni eksperiment)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" y="1717612"/>
            <a:ext cx="5748138" cy="45072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94" y="1717612"/>
            <a:ext cx="5182269" cy="38105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6822" y="6040223"/>
            <a:ext cx="61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497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Šta je video čitalac? (grupni eksperiment)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6436"/>
            <a:ext cx="284445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93" y="1786436"/>
            <a:ext cx="6766561" cy="4351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29554" y="5953108"/>
            <a:ext cx="71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28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Virtualna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stvarnost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mentalni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fenomen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tradicionalni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digitalni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mediji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proizvode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virtualnu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stvarnost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mogući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svet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Imersija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uranjanje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Interakcija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suodnos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virtualnim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svetom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Virtualna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stvarnost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mentalni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fenomen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zavisan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medijuma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odnosa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imersije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interaktivnosti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74977" y="5942568"/>
            <a:ext cx="75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49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Andrić</a:t>
            </a:r>
            <a:r>
              <a:rPr lang="sr-Cyrl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r-Cyrl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Андрић, Иво.</a:t>
            </a:r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Панорама</a:t>
            </a:r>
            <a:r>
              <a:rPr lang="sr-Latn-RS" sz="2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Београд</a:t>
            </a:r>
            <a:r>
              <a:rPr lang="sr-Cyrl-R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RS" sz="2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600" dirty="0">
                <a:latin typeface="Arial" panose="020B0604020202020204" pitchFamily="34" charset="0"/>
                <a:cs typeface="Arial" panose="020B0604020202020204" pitchFamily="34" charset="0"/>
              </a:rPr>
              <a:t>Benjamin 2011: Benjamin, Valter. </a:t>
            </a:r>
            <a:r>
              <a:rPr lang="sv-SE" sz="2600" i="1" dirty="0">
                <a:latin typeface="Arial" panose="020B0604020202020204" pitchFamily="34" charset="0"/>
                <a:cs typeface="Arial" panose="020B0604020202020204" pitchFamily="34" charset="0"/>
              </a:rPr>
              <a:t>Izabrana dela </a:t>
            </a:r>
            <a:r>
              <a:rPr lang="sv-SE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v-S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600" dirty="0">
                <a:latin typeface="Arial" panose="020B0604020202020204" pitchFamily="34" charset="0"/>
                <a:cs typeface="Arial" panose="020B0604020202020204" pitchFamily="34" charset="0"/>
              </a:rPr>
              <a:t>Beograd.</a:t>
            </a:r>
          </a:p>
          <a:p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Bodrijar 1991: Bodrijar, Žan. </a:t>
            </a:r>
            <a:r>
              <a:rPr lang="sr-Latn-R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Simulacija i simulakrum</a:t>
            </a:r>
            <a:r>
              <a:rPr lang="sr-Latn-R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Novi Sad.</a:t>
            </a:r>
          </a:p>
          <a:p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Doležel 2008: Doležel, Lubomir. </a:t>
            </a:r>
            <a:r>
              <a:rPr lang="sr-Latn-R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Heterokosmika, fikcija i mogući svetovi</a:t>
            </a:r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 Beograd.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2600" dirty="0">
                <a:latin typeface="Arial" panose="020B0604020202020204" pitchFamily="34" charset="0"/>
                <a:cs typeface="Arial" panose="020B0604020202020204" pitchFamily="34" charset="0"/>
              </a:rPr>
              <a:t>Fuko, Mišel, </a:t>
            </a:r>
            <a:r>
              <a:rPr lang="sr-Latn-RS" sz="2600" i="1" dirty="0">
                <a:latin typeface="Arial" panose="020B0604020202020204" pitchFamily="34" charset="0"/>
                <a:cs typeface="Arial" panose="020B0604020202020204" pitchFamily="34" charset="0"/>
              </a:rPr>
              <a:t>O drugim </a:t>
            </a:r>
            <a:r>
              <a:rPr lang="sr-Latn-R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prostorima</a:t>
            </a:r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r-Latn-RS" sz="2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hiperboreja.blogspot.com/2011/03/o-drugim-prostorima-misel-fuko.html</a:t>
            </a:r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Stanje: 10. septembar 2025</a:t>
            </a:r>
          </a:p>
          <a:p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Lakan 1983: Lakan, Žak. </a:t>
            </a:r>
            <a:r>
              <a:rPr lang="sr-Latn-R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Spisi</a:t>
            </a:r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 Beograd.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Ryan 2001: Ryan,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Marie-Laure</a:t>
            </a:r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Narrative as Virtual Reality: Immersion and Interactivity in Literature and Electronic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sr-Latn-R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, London.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92543" y="5942568"/>
            <a:ext cx="5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4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Pristupi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metodologija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buFont typeface="+mj-lt"/>
              <a:buAutoNum type="arabicParenR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eorijsko-interpretativni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metodološki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aparat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pristup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PANORAMI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nalitičko-eksperimentalni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grupni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rad u AI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alatima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ispitivanje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stila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poređenje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imaginacija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literarne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AI)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07931" y="6348549"/>
            <a:ext cx="70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68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Andri</a:t>
            </a:r>
            <a:r>
              <a:rPr lang="sr-Latn-R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ćeva </a:t>
            </a:r>
            <a:r>
              <a:rPr lang="sr-Latn-R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vizu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r-Latn-R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lna </a:t>
            </a:r>
            <a:r>
              <a:rPr lang="sr-Latn-R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naracija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ikovni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romantizam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Pejzaži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panorame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bliski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Kasparu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Davidu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Fridrihu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(Caspar David Friedrich)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Vilijamu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Tarneru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(William Turner)</a:t>
            </a:r>
          </a:p>
          <a:p>
            <a:pPr algn="just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Portreti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bliski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slikama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Franciska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Goje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ekspresionizmu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Kate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Kolvic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Edvarda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Munka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3800" y="6176963"/>
            <a:ext cx="692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16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00" y="402058"/>
            <a:ext cx="8322131" cy="4770116"/>
          </a:xfrm>
        </p:spPr>
      </p:pic>
      <p:sp>
        <p:nvSpPr>
          <p:cNvPr id="5" name="TextBox 4"/>
          <p:cNvSpPr txBox="1"/>
          <p:nvPr/>
        </p:nvSpPr>
        <p:spPr>
          <a:xfrm>
            <a:off x="1554296" y="5261961"/>
            <a:ext cx="9627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Generisano na osnovu teksta MOST NA ŽEPI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0490" y="5613424"/>
            <a:ext cx="667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Sličnost sa romantičarskim slikama Kaspara Fridriha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81804" y="6170289"/>
            <a:ext cx="61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38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801291"/>
            <a:ext cx="5791200" cy="30567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3801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579" y="3918858"/>
            <a:ext cx="566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Francisko Goja „La pradera de San Isidro”(1788)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3097" y="3037393"/>
            <a:ext cx="530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Generisano</a:t>
            </a:r>
            <a:r>
              <a:rPr lang="sr-Latn-R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na osnovu opisa </a:t>
            </a:r>
          </a:p>
          <a:p>
            <a:pPr algn="ctr"/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NA DRINI ĆUPRIJA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5579" y="6191794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52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521877"/>
            <a:ext cx="3134869" cy="46203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24" y="521878"/>
            <a:ext cx="6481076" cy="4620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8131" y="5391555"/>
            <a:ext cx="2495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Generisano na osnovu opisa iz PROKLETE AVLIJE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2724" y="5391555"/>
            <a:ext cx="681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Kaspar David Fridrih – SAMOSTANSKO GROBLJE POD SNEGOM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53800" y="6287182"/>
            <a:ext cx="58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76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Sličnosti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33309" cy="4351338"/>
          </a:xfrm>
        </p:spPr>
        <p:txBody>
          <a:bodyPr/>
          <a:lstStyle/>
          <a:p>
            <a:pPr algn="just"/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Veličanstvenost prirode </a:t>
            </a:r>
          </a:p>
          <a:p>
            <a:pPr algn="just"/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Kontrast između čoveka i okruženja </a:t>
            </a:r>
          </a:p>
          <a:p>
            <a:pPr algn="just"/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Elementi idealizma</a:t>
            </a:r>
          </a:p>
          <a:p>
            <a:pPr algn="just"/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Stilizacija mosta sa simboličkim značenjem </a:t>
            </a:r>
          </a:p>
          <a:p>
            <a:pPr algn="just"/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Harmonija između pejzaža i građevina </a:t>
            </a: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53800" y="6176963"/>
            <a:ext cx="496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52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24252" cy="6871422"/>
          </a:xfrm>
        </p:spPr>
      </p:pic>
      <p:sp>
        <p:nvSpPr>
          <p:cNvPr id="5" name="TextBox 4"/>
          <p:cNvSpPr txBox="1"/>
          <p:nvPr/>
        </p:nvSpPr>
        <p:spPr>
          <a:xfrm>
            <a:off x="4937761" y="475643"/>
            <a:ext cx="65967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Portreti:</a:t>
            </a:r>
          </a:p>
          <a:p>
            <a:endParaRPr 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AI generisan portret Karađoza u stilu portreta Franciska Goje </a:t>
            </a:r>
            <a:r>
              <a:rPr 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(grotesknost)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25498" y="6203252"/>
            <a:ext cx="613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46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840</Words>
  <Application>Microsoft Office PowerPoint</Application>
  <PresentationFormat>Widescreen</PresentationFormat>
  <Paragraphs>126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Svetlana Rajičić Perić (Kragujevac)</vt:lpstr>
      <vt:lpstr>Sadržaj:</vt:lpstr>
      <vt:lpstr>Pristupi i metodologija:</vt:lpstr>
      <vt:lpstr>Andrićeva vizualna naracija</vt:lpstr>
      <vt:lpstr>PowerPoint Presentation</vt:lpstr>
      <vt:lpstr>PowerPoint Presentation</vt:lpstr>
      <vt:lpstr>PowerPoint Presentation</vt:lpstr>
      <vt:lpstr>Sličnosti </vt:lpstr>
      <vt:lpstr>PowerPoint Presentation</vt:lpstr>
      <vt:lpstr>PowerPoint Presentation</vt:lpstr>
      <vt:lpstr>PowerPoint Presentation</vt:lpstr>
      <vt:lpstr>Oživljavanje fotografija</vt:lpstr>
      <vt:lpstr>Imaginacija i simulakrum</vt:lpstr>
      <vt:lpstr>Psihologija imanentne virtualnosti</vt:lpstr>
      <vt:lpstr>Autokosmika i mogući svet </vt:lpstr>
      <vt:lpstr>Perspektive</vt:lpstr>
      <vt:lpstr>Dupla ekspozicija</vt:lpstr>
      <vt:lpstr>Fotomorgana</vt:lpstr>
      <vt:lpstr>Valter Benjamin i Ivo Andrić</vt:lpstr>
      <vt:lpstr>Metafora panorame</vt:lpstr>
      <vt:lpstr>Benjamin (1892) – Andrić (1892) (jedna fotomorgana)</vt:lpstr>
      <vt:lpstr>Benjamin (1892) – Andrić (1892) (jedna fotomorgana)</vt:lpstr>
      <vt:lpstr>Šta je video narator? (grupni eksperiment)</vt:lpstr>
      <vt:lpstr>Šta je video čitalac/narator (grupni eksperiment)</vt:lpstr>
      <vt:lpstr>Šta je video čitalac? (grupni eksperiment)</vt:lpstr>
      <vt:lpstr>Virtualna stvarnost kao mentalni fenomen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Svetlana Rajičić Perić (Kragujevac)</dc:title>
  <dc:creator>Svetlana</dc:creator>
  <cp:lastModifiedBy>Svetlana</cp:lastModifiedBy>
  <cp:revision>67</cp:revision>
  <dcterms:created xsi:type="dcterms:W3CDTF">2025-09-26T12:30:09Z</dcterms:created>
  <dcterms:modified xsi:type="dcterms:W3CDTF">2025-09-27T14:25:38Z</dcterms:modified>
</cp:coreProperties>
</file>