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08924-7135-437E-BD0A-11E2B20969A3}" type="datetimeFigureOut">
              <a:rPr lang="en-US" smtClean="0"/>
              <a:t>26-Sep-25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B2AF-C1F5-4D2B-8A4F-B9DE9151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B2AF-C1F5-4D2B-8A4F-B9DE9151F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2F2-D137-4830-A1D9-34826ABF456D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3560-8FC4-4E93-BEA8-7D0C46D95142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4062-21F8-478F-A094-1488AC8C8EB3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0E6F-ECD0-4D23-9E6C-3D423A0DA98C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C07-F282-4840-9FFE-56DBAD0E4D5F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417A-DD2A-4647-BBD3-685D60340FD6}" type="datetime1">
              <a:rPr lang="en-US" smtClean="0"/>
              <a:t>26-Sep-25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D88A-574A-45C0-A2EC-4EBDA330CDA6}" type="datetime1">
              <a:rPr lang="en-US" smtClean="0"/>
              <a:t>26-Sep-25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DA4-0A6A-41A0-9519-C57E69661A65}" type="datetime1">
              <a:rPr lang="en-US" smtClean="0"/>
              <a:t>26-Sep-25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214C-7AC8-4C2F-B0B9-DCC10A2804A3}" type="datetime1">
              <a:rPr lang="en-US" smtClean="0"/>
              <a:t>26-Sep-25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EA00-0D98-4FDD-BD6E-3E658F15D45C}" type="datetime1">
              <a:rPr lang="en-US" smtClean="0"/>
              <a:t>26-Sep-25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802D-5765-4AA8-8AEC-9679C908E166}" type="datetime1">
              <a:rPr lang="en-US" smtClean="0"/>
              <a:t>26-Sep-25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8CD-AF56-4B49-9CDD-E143C18DA066}" type="datetime1">
              <a:rPr lang="en-US" smtClean="0"/>
              <a:t>26-Sep-25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A5B6-48CD-446D-B47C-46440CF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ohorova.anzela@ff.uns.ac.r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895" y="658368"/>
            <a:ext cx="7064425" cy="1051560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/>
          <a:p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Анжела Прохорова (Нови Сад)</a:t>
            </a:r>
            <a:b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Филозофски факултет у Новом Саду</a:t>
            </a:r>
            <a:b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prohorova.anzela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@ff.uns.ac.rs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797043" y="1817668"/>
            <a:ext cx="10479024" cy="4773168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/>
          <a:p>
            <a:endParaRPr lang="sr-Cyrl-R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Иво Андрић и Марина Цветајева:</a:t>
            </a:r>
            <a:endParaRPr lang="sr-Cyrl-R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 као творац виртуелних светова</a:t>
            </a:r>
          </a:p>
          <a:p>
            <a:endParaRPr lang="sr-Latn-R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Симпозијум: Андрић виртуелни</a:t>
            </a: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Мадрид,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̶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 октобар,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914400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algn="ctr"/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 у виртуелном свету Марине Цветајеве</a:t>
            </a:r>
          </a:p>
          <a:p>
            <a:pPr algn="ctr"/>
            <a:endParaRPr lang="sr-Cyrl-R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Уметност је природа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„Уметност је та иста природа. Немојте у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њој тражити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неке друге законе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њених сопствених (самовољу уметника које ни нема, већ управо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уметности)“ 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Цветаева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Т5, 1994: 346).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584951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Уметникова одговорност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„Уметничко стварање је у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појединим случајевима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нека атрофија савести, потребна атрофија, онај морални недостатак без којег нема уметности“ (Цветаева, Т5, 1994: 353).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649224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Демонско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порекло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„Стање стварање је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стање запоседнутости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Неко, нешто се усељава у тебе, твоја рука је извршилац, али не твој, већ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његов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 је он? То је оно што кроз тебе хоће да буде“ (Цветаева,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T5,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366).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832104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Трећи свет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„У односу на духовни свет – уметност је некакав физички свет духовног. Идући од неба – први милиметар над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земљом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Треће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царство, прво од земље небо, друга земља. Између неба духа и пакла рода уметност је чистилиште из којег нико не жели у рај“ (Цветаева, T5, 1994: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361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̶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868680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Фракталност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„Једини циљ уметничког дела док се оно ствара је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његов завршетак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чак не у целини, већ сваког одвојеног дела, сваког молекула. Чак и оно као целина се повлачи пред остварењем тог молекула, тачније: сваки молекул представља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целину“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(Цветаева,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T5,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354).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969264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Закључак</a:t>
            </a:r>
          </a:p>
          <a:p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3200" kern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Лични контекст и контекст епохе.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Етичка димензија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уметности и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важност уметниковог активног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учешћа у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 према несвесном. Дионизијско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аполонијско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начело у уметности.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„Трећи свет“ и јединство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стварности.</a:t>
            </a:r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 према истини уметничког дела.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1051560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algn="ctr"/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Andrić </a:t>
            </a:r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2016: Andrić, Ivo.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Razgovor sa Gojom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Beograd: „Dereta“, 2016.  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Бычков, Маньковская 2006: Бычков, Виктор Васильевич. Маньковская, Надежда Борисовна.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Виртуальная реальность как феномен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 //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Эстетика: Вчера. Сегодня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Вып. 2. Москва: ИФ РАН, 2006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862584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rmAutofit fontScale="92500" lnSpcReduction="1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Маслова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2004: Маслова, Валентина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Поэт и культура: концептосфера Марины Цветаевой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Москва: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Флинта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2004.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Ниче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2001: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Ниче,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Фридрих.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Рођење трагедије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Београд: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Дерета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2001.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Петровић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2001: Петровић, Предраг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Фигур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уметника у прози Иве Андрића.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Предавања 9–10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/ [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Драгана Мршевић-Радовић, Бошко Сувајџић].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Vol. 9–10 (2021).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С: 141–150.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Раичевић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2022: Гордана, Раичевић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Добра лепота. Андрићев свет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Нови Сад: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Академска књига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12414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648272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rmAutofit fontScale="92500" lnSpcReduction="10000"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Ельницкая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Ельницкая, Светлана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Поэтический мир Цветаевой. Конфликт </a:t>
            </a:r>
            <a:r>
              <a:rPr lang="ru-RU" sz="3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лирического 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и действительности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Wiener Slawistischer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Almanach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Sonderband 30, Wien, 1990.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Симић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Симић, Анка.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Андрићева легенда о уметнику: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Гојом. 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Наслеђе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Vol. 14, бр. 36. Крагујевац: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Филолошко-уметнички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факултет, 2017. с.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̶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</a:t>
            </a:r>
          </a:p>
          <a:p>
            <a:pPr lvl="0" algn="just"/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Цветаева 1994: Цветаева, Марина.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сочинений в семи томах.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Т5: Автобиографическая проза. Статьи. Эссе. Переводы. Москва: </a:t>
            </a:r>
            <a:r>
              <a:rPr lang="sr-Latn-R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Эллис Лак</a:t>
            </a:r>
            <a:r>
              <a:rPr lang="sr-Latn-R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1994.</a:t>
            </a:r>
          </a:p>
        </p:txBody>
      </p:sp>
    </p:spTree>
    <p:extLst>
      <p:ext uri="{BB962C8B-B14F-4D97-AF65-F5344CB8AC3E}">
        <p14:creationId xmlns:p14="http://schemas.microsoft.com/office/powerpoint/2010/main" val="2843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585216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normAutofit lnSpcReduction="10000"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Цветаева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1994: Цветаева, Марина.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Собрание сочинений в семи томах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Т1, књ. 1: Стихотворения. Москва: «Эллис Лак», 1994.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2017: Цветкова Марина Владимировна.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Поэт, поэзия и творческий дар в художественном мире Марины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Цветаевой //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Ученые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записки Казанского ун.-та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sr-Latn-R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Гуманитарные науки</a:t>
            </a:r>
            <a:r>
              <a:rPr lang="sr-Latn-R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 159, кн. 1. Казань, 2017. С.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̶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Тен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1921: Тен, Хиполит.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Филозофија уметности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Београд: Издање И. Ђ. Ђурђевића, 1921.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874775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Садржај</a:t>
            </a:r>
          </a:p>
          <a:p>
            <a:pPr algn="ctr"/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Уводна запажања</a:t>
            </a:r>
          </a:p>
          <a:p>
            <a:pPr marL="514350" indent="-514350" algn="just">
              <a:buAutoNum type="arabicPeriod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 у виртуелном свету И. Андрића</a:t>
            </a:r>
          </a:p>
          <a:p>
            <a:pPr marL="514350" indent="-514350" algn="just">
              <a:buAutoNum type="arabicPeriod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 у виртуелном свету М. Цветајеве</a:t>
            </a:r>
          </a:p>
          <a:p>
            <a:pPr marL="514350" indent="-514350" algn="just">
              <a:buAutoNum type="arabicPeriod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Закључак</a:t>
            </a:r>
          </a:p>
          <a:p>
            <a:pPr marL="514350" indent="-514350" algn="just">
              <a:buAutoNum type="arabicPeriod"/>
            </a:pP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3246438"/>
            <a:ext cx="2743200" cy="365125"/>
          </a:xfrm>
        </p:spPr>
        <p:txBody>
          <a:bodyPr/>
          <a:lstStyle/>
          <a:p>
            <a:fld id="{F684A5B6-48CD-446D-B47C-46440CF2AB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698718" y="1042416"/>
            <a:ext cx="10479024" cy="4773168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norm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Уводна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запажања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 питања: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 је уметник и који је његов задатак пред самим собом и пред светом? Шта је уметност и одакле потиче надахнуће? Какве то светове ствара уметник и колико су они „стварни“?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Гојом (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1935)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Иве Андрића 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Уметност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светлу савести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(1932) Марине Цветајеве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Необични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биографски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синхроницитети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874776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 lnSpcReduction="1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Уметник у виртуелном свету И.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Андрића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Уметник </a:t>
            </a:r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одметник и „сумњиво лице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endParaRPr lang="sr-Cyrl-R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Видите, уметник, то је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сумњиво лице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маскиран човек у сумраку, путник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 лажним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пасошем. Лице под маском је дивно, његов ранг је много виши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што у пасошу пише, али шта то мари? Људи не воле ту неизвесност ни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ту закукуљеност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и зато га зову сумњивим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дволичним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(Andrić 2016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874776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Мисао је сидро у стварности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„Јер свет мисли, то је једина стварност у овом ковитлацу причина и авети који се зове стварни свет. И да нема мисли, моје мисли која остварује и подржава лик који радим, све би се сурвало у ништавило из којег је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изишло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ndrić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2016: 36). </a:t>
            </a:r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874775" y="1042415"/>
            <a:ext cx="10479024" cy="50167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„Појачана“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стварност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„Јер, знајте, на свакој слици увек је само једно место које дочарава илузију стварности, гледаочеве стварности. Оно је једино важно и одлучујуће, као потпис на меници. То место могу бити очи или рука, или просто метално дугме осветљено 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особит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Али не само да уметничко дело чува тај тренутак, већ се он једва приметно појачава за једну линију или једну нијансу у боји“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Andrić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2016: 24).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9808" y="1051560"/>
            <a:ext cx="10479024" cy="353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033276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Уметничко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стварање као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противстварање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„Можда је уметник претеча Антихриста. Можда се хиљаде и хиљаде нас играмо Антихриста, као што се деца, усред мира, играју рата“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Andrić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24).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530353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Постоји само једна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стварност</a:t>
            </a:r>
            <a:endParaRPr lang="en-US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„Не постоје различити светови,  само нас наши инстинкти и неједнаке реакције наших чула заводе да у многострукости појава којима се та једина стварност објављује видимо издвојене и засебне светове, различне по особинама и по суштини“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Andrić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2016: 25).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A5B6-48CD-446D-B47C-46440CF2AB3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694944" y="1042416"/>
            <a:ext cx="10479024" cy="4773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Преживели цивилизовани бродоломник на острву дивљака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„Овај свет је царство материјалних закона и анималног живота, без смисла и циља, са смрћу као завршетком свега. Све што је духовно и мисаоно у њему, нашло се ту неким случајем, као што се цивилизовани бродоломници са својим оделом, справама и оружјем нађу на далеком острву са посве другом климом, насељеном зверовима и дивљацима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Andrić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̶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1185</Words>
  <Application>Microsoft Office PowerPoint</Application>
  <PresentationFormat>Widescreen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Анжела Прохорова (Нови Сад) Филозофски факултет у Новом Саду prohorova.anzela@ff.uns.ac.rs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Иво Андрић и Марина Цветајева:</dc:title>
  <dc:creator>A.P.</dc:creator>
  <cp:lastModifiedBy>A.P.</cp:lastModifiedBy>
  <cp:revision>38</cp:revision>
  <dcterms:created xsi:type="dcterms:W3CDTF">2025-09-25T11:21:36Z</dcterms:created>
  <dcterms:modified xsi:type="dcterms:W3CDTF">2025-09-26T15:20:35Z</dcterms:modified>
</cp:coreProperties>
</file>