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01" r:id="rId1"/>
  </p:sldMasterIdLst>
  <p:notesMasterIdLst>
    <p:notesMasterId r:id="rId36"/>
  </p:notesMasterIdLst>
  <p:sldIdLst>
    <p:sldId id="348" r:id="rId2"/>
    <p:sldId id="346" r:id="rId3"/>
    <p:sldId id="266" r:id="rId4"/>
    <p:sldId id="261" r:id="rId5"/>
    <p:sldId id="372" r:id="rId6"/>
    <p:sldId id="370" r:id="rId7"/>
    <p:sldId id="366" r:id="rId8"/>
    <p:sldId id="407" r:id="rId9"/>
    <p:sldId id="406" r:id="rId10"/>
    <p:sldId id="354" r:id="rId11"/>
    <p:sldId id="404" r:id="rId12"/>
    <p:sldId id="403" r:id="rId13"/>
    <p:sldId id="379" r:id="rId14"/>
    <p:sldId id="375" r:id="rId15"/>
    <p:sldId id="352" r:id="rId16"/>
    <p:sldId id="380" r:id="rId17"/>
    <p:sldId id="267" r:id="rId18"/>
    <p:sldId id="381" r:id="rId19"/>
    <p:sldId id="383" r:id="rId20"/>
    <p:sldId id="388" r:id="rId21"/>
    <p:sldId id="389" r:id="rId22"/>
    <p:sldId id="382" r:id="rId23"/>
    <p:sldId id="350" r:id="rId24"/>
    <p:sldId id="392" r:id="rId25"/>
    <p:sldId id="390" r:id="rId26"/>
    <p:sldId id="395" r:id="rId27"/>
    <p:sldId id="396" r:id="rId28"/>
    <p:sldId id="393" r:id="rId29"/>
    <p:sldId id="394" r:id="rId30"/>
    <p:sldId id="405" r:id="rId31"/>
    <p:sldId id="408" r:id="rId32"/>
    <p:sldId id="336" r:id="rId33"/>
    <p:sldId id="362" r:id="rId34"/>
    <p:sldId id="402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D2252EF-0480-4161-8AFA-09886155EB02}">
          <p14:sldIdLst>
            <p14:sldId id="348"/>
            <p14:sldId id="346"/>
          </p14:sldIdLst>
        </p14:section>
        <p14:section name="Раздел без заголовка" id="{C8332EAD-05E1-4873-B5AA-03D780DCB9BC}">
          <p14:sldIdLst>
            <p14:sldId id="266"/>
            <p14:sldId id="261"/>
            <p14:sldId id="372"/>
            <p14:sldId id="370"/>
            <p14:sldId id="366"/>
            <p14:sldId id="407"/>
            <p14:sldId id="406"/>
            <p14:sldId id="354"/>
            <p14:sldId id="404"/>
            <p14:sldId id="403"/>
            <p14:sldId id="379"/>
            <p14:sldId id="375"/>
            <p14:sldId id="352"/>
            <p14:sldId id="380"/>
            <p14:sldId id="267"/>
            <p14:sldId id="381"/>
            <p14:sldId id="383"/>
            <p14:sldId id="388"/>
            <p14:sldId id="389"/>
            <p14:sldId id="382"/>
            <p14:sldId id="350"/>
            <p14:sldId id="392"/>
            <p14:sldId id="390"/>
            <p14:sldId id="395"/>
            <p14:sldId id="396"/>
            <p14:sldId id="393"/>
            <p14:sldId id="394"/>
            <p14:sldId id="405"/>
            <p14:sldId id="408"/>
          </p14:sldIdLst>
        </p14:section>
        <p14:section name="Раздел без заголовка" id="{8308A0A8-1A8C-466D-A8D0-F32CA756C457}">
          <p14:sldIdLst/>
        </p14:section>
        <p14:section name="Раздел без заголовка" id="{66094BE3-0508-44F9-8CAE-8539A2520185}">
          <p14:sldIdLst>
            <p14:sldId id="336"/>
          </p14:sldIdLst>
        </p14:section>
        <p14:section name="Раздел без заголовка" id="{0B23F4F9-5655-429E-890C-4DD64031A0CD}">
          <p14:sldIdLst>
            <p14:sldId id="362"/>
            <p14:sldId id="4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41" autoAdjust="0"/>
  </p:normalViewPr>
  <p:slideViewPr>
    <p:cSldViewPr snapToGrid="0">
      <p:cViewPr varScale="1">
        <p:scale>
          <a:sx n="102" d="100"/>
          <a:sy n="102" d="100"/>
        </p:scale>
        <p:origin x="8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00A36-1824-474E-B95A-98FE9CC0FC1C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8F82E-1D35-42E8-8A06-C3614443A2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587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74FD5-FC27-4ECC-6697-E601FBE5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D3A4BD2-5482-48AE-2F2E-703F2FDC9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75489A5-7529-5DA4-A559-A96192ADE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B291815-A21F-2E5F-794C-080DEA7895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112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DF437-21B7-5298-BF7E-5992E0F15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E22FB07-6BF9-D3CF-D09B-73DAAFAC78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1951458-5C28-2783-3C5E-8FF444CAB7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D52AB2B-9706-4832-3528-0CBDDAC16C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395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9B179-3AA1-8506-F21A-6D98822B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15F759D-CEBB-6842-3E03-E4DB9E8B1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E3C9792-CFE5-147D-A116-14A4FE000A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159305-8D1D-88ED-8DD4-20782D27C0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78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D8645-E66A-8A76-B952-DFE78E4D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152745F-CD89-BD97-6DD9-BA55694B4B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0918AC7-22B4-AFA7-51B9-A24A131518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7110BE-A032-BDA0-5A0B-84A08A6820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075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2F9C2-3FF4-8F43-C9F3-15A76C0E4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CD63614-76FB-9EA4-2173-C48E3D642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918CA92-C5AE-680E-BDDD-35AFD676B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8976D01-AA21-7B8C-27B3-37C134C2D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7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EE546-6D0D-0025-4F0D-8FDC8E206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623564C-BB3D-22E9-E501-7298CB1434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C809BFF-C078-801A-0531-AC556DABA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5F7C83-34A7-41CF-EEB9-6F1D15933F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017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01163-8D6E-724C-4DF5-BA1273A54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3283C97-F988-F92D-4216-7931E4D68B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E7BEFEC-33AB-BB38-C292-4C5AAF438F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9E37C1-0B86-1E50-CA2D-85844A1708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080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9529A-4131-470A-6680-0A8666C4C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A7B322F-CB21-8C7F-CC2B-E733B1E03B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1C4A24F-5338-4222-7EC1-573B267E0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2BC078-EEB5-32A1-3D40-57C65D3AE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653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EF9A8-89DF-4760-DECC-E5E0E4FEC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1CBA3CF-34B8-30AD-2390-6B62AD697A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4AA0285-43E0-0121-DD72-C80D7E6E5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945E6C-5A0F-E7E8-AFCC-EE13086412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898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DA5F8-8E8B-FABD-0E49-3F60694D4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25353E2-3A05-C2BC-7D1E-9A1F3CBD3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8C775AE-A017-DCEE-AF75-B22CFED43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C9820F-4AC8-903D-DB7E-B59B8465E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8F82E-1D35-42E8-8A06-C3614443A2AF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D77-CF42-4F42-BC9A-DF758C97F3ED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6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56D5-C7D6-43CB-8F9A-02F087565EC2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15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FE8E-970F-45E4-9340-0253094CC89D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9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DCD3-BDCB-4D85-ABA6-33255F0C62F4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7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6BE2-C006-4B46-B344-EB480B534D23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0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7F-1433-4DF9-8F71-EAD62BCB9F40}" type="datetime1">
              <a:rPr lang="ru-RU" smtClean="0"/>
              <a:t>28.09.2025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9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93FA0-7904-434C-B8E6-2A9F5033D26C}" type="datetime1">
              <a:rPr lang="ru-RU" smtClean="0"/>
              <a:t>28.09.2025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38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64A3-2887-4BDA-9A12-32485C84FD81}" type="datetime1">
              <a:rPr lang="ru-RU" smtClean="0"/>
              <a:t>28.09.2025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99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655D9-BE8B-40FD-A111-F5D864E43C57}" type="datetime1">
              <a:rPr lang="ru-RU" smtClean="0"/>
              <a:t>28.09.2025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85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70026B3-14E4-49A2-8F09-BAB4CFE2F966}" type="datetime1">
              <a:rPr lang="ru-RU" smtClean="0"/>
              <a:t>28.09.2025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0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DEDB-7025-4FE3-9A8D-3382B15FFDAB}" type="datetime1">
              <a:rPr lang="ru-RU" smtClean="0"/>
              <a:t>28.09.2025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AF45C68-DC26-42F1-9CB7-1BB9DBDB11A4}" type="datetime1">
              <a:rPr lang="ru-RU" smtClean="0"/>
              <a:t>28.09.2025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BB36309-5D88-432A-BA3F-3204408B473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30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9FA68-EB7D-8C57-B186-B26602FBF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985" y="1201190"/>
            <a:ext cx="11924030" cy="4455620"/>
          </a:xfrm>
        </p:spPr>
        <p:txBody>
          <a:bodyPr>
            <a:normAutofit fontScale="90000"/>
          </a:bodyPr>
          <a:lstStyle/>
          <a:p>
            <a:pPr algn="ctr">
              <a:spcBef>
                <a:spcPts val="600"/>
              </a:spcBef>
            </a:pP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Драгана Поповић </a:t>
            </a:r>
            <a:r>
              <a:rPr lang="sr-Cyrl-R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(Нови Сад)</a:t>
            </a:r>
            <a:br>
              <a:rPr lang="sr-Cyrl-R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Наташа Ајџановић </a:t>
            </a:r>
            <a:r>
              <a:rPr lang="sr-Cyrl-R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(Нови Сад)</a:t>
            </a:r>
            <a:br>
              <a:rPr lang="sr-Cyrl-R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Универзитет у Новом Саду</a:t>
            </a:r>
            <a:br>
              <a:rPr lang="sr-Cyrl-R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Филозофски факултет  </a:t>
            </a:r>
            <a:br>
              <a:rPr lang="sr-Cyrl-R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Latn-R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dragana.popovic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@ff.uns.ac.rs</a:t>
            </a:r>
            <a:br>
              <a:rPr lang="ru-RU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najdzanovic@ff.uns.ac.rs</a:t>
            </a:r>
            <a:b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5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Анализа сентимента у приповеци </a:t>
            </a:r>
            <a:r>
              <a:rPr lang="sr-Cyrl-RS" sz="5300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Мост на Жепи / Мост на Жепе</a:t>
            </a:r>
            <a:br>
              <a:rPr lang="sr-Cyrl-RS" sz="5300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5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(на материјалу српског и руског језика)</a:t>
            </a:r>
            <a:br>
              <a:rPr lang="sr-Cyrl-RS" sz="4800" b="1" cap="small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r-Cyrl-RS" sz="4800" b="1" cap="small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Latn-RS" sz="2900" b="1" cap="small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17.</a:t>
            </a:r>
            <a:r>
              <a:rPr lang="ru-RU" sz="2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симпозијум</a:t>
            </a:r>
            <a:r>
              <a:rPr lang="ru-RU" sz="2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r-Cyrl-RS" sz="2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Андрић виртуелни</a:t>
            </a:r>
            <a:r>
              <a:rPr lang="sr-Latn-RS" sz="2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28C583-051E-E96A-E175-4386CA952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5339540"/>
            <a:ext cx="8940800" cy="1355900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600"/>
              </a:spcBef>
            </a:pPr>
            <a:br>
              <a:rPr lang="ru-RU" sz="4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Мадрид, 2–5.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ОКТОБАР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2025.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993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D198F-CDBE-3B4C-4C35-5CCBE6756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C2254B4-1406-F0AE-DB5B-701EA28CA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10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3C309E-E5E2-1E53-C259-165254B28A8F}"/>
              </a:ext>
            </a:extLst>
          </p:cNvPr>
          <p:cNvSpPr txBox="1"/>
          <p:nvPr/>
        </p:nvSpPr>
        <p:spPr>
          <a:xfrm>
            <a:off x="0" y="33090"/>
            <a:ext cx="12044217" cy="10166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Изврши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анализу сентимента тако да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издвојиш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речи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утичу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емоционални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тон текста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Негативан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посрну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жртва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опасне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интриге,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паде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изненада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немилост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борба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зло, хладно,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заточење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смрт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пропаст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оштрица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напа</a:t>
            </a:r>
            <a:r>
              <a:rPr lang="sr-Cyrl-R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ћени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Позитиван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победник, живот,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сјајан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миран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слава, добро.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Неутрално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/амбивалентно, али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емоционалним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набојем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једноличан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стишано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замишљено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неизрециво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искусни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скровито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несвесно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algn="just">
              <a:spcAft>
                <a:spcPts val="800"/>
              </a:spcAft>
            </a:pPr>
            <a:endParaRPr lang="ru-RU" sz="3200" dirty="0"/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65E8469-ABD8-4B77-5FF3-E3CBA98E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908751"/>
            <a:ext cx="328936" cy="78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i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26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AAE11-2A52-773D-0C87-14A9CFD68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2FA409-692E-4C96-1877-B4150A81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11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161B75-C526-5DA4-7FB1-D2A43A221016}"/>
              </a:ext>
            </a:extLst>
          </p:cNvPr>
          <p:cNvSpPr txBox="1"/>
          <p:nvPr/>
        </p:nvSpPr>
        <p:spPr>
          <a:xfrm>
            <a:off x="0" y="33090"/>
            <a:ext cx="12083970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живот се настави,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сјајан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миран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једноличан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Али од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оних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зимских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месеци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између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живота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смрти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између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славе и пропасти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било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размака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колико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оштрица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ножа,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остаде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победнику везиру нешто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стишано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замишљено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Оно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неизрециво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што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искусни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напаћени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људи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чувају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себи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скровито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добро,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што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им се, само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покаткад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несвесно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одражава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погледу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кретњи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речи. </a:t>
            </a: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AFF998-C5F1-F6EF-A82F-F91DF7D38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749" y="-4091631"/>
            <a:ext cx="328936" cy="78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i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212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640B4-9EF1-4946-7A04-CDD7CD5B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A42F66-822E-0753-5AE0-E9F7CD8BE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12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3485F4-73B6-DC10-E728-FD75116936E2}"/>
              </a:ext>
            </a:extLst>
          </p:cNvPr>
          <p:cNvSpPr txBox="1"/>
          <p:nvPr/>
        </p:nvSpPr>
        <p:spPr>
          <a:xfrm>
            <a:off x="-115746" y="33090"/>
            <a:ext cx="12307746" cy="5981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lnSpc>
                <a:spcPct val="150000"/>
              </a:lnSpc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lnSpc>
                <a:spcPct val="150000"/>
              </a:lnSpc>
              <a:spcAft>
                <a:spcPts val="800"/>
              </a:spcAft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Четврте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године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свога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везировања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посрну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велики везир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Јусуф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жртва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једне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опасне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интриге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паде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изненада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немилост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Борба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трајала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целу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зиму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пролеће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94CFFA3-6BC2-906B-D3D3-7FE7E2EEC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749" y="-4091631"/>
            <a:ext cx="328936" cy="78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sr-Latn-RS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i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RU" sz="3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772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8FB89-0185-7E8A-EF04-0CF95E147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0D8F27-03B9-324F-C74E-5C3D96B88C99}"/>
              </a:ext>
            </a:extLst>
          </p:cNvPr>
          <p:cNvSpPr txBox="1"/>
          <p:nvPr/>
        </p:nvSpPr>
        <p:spPr>
          <a:xfrm>
            <a:off x="83127" y="917912"/>
            <a:ext cx="1210887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176213" algn="just">
              <a:spcAft>
                <a:spcPts val="800"/>
              </a:spcAft>
            </a:pPr>
            <a:endParaRPr lang="ru-RU" sz="3200" dirty="0"/>
          </a:p>
          <a:p>
            <a:pPr marL="449580" algn="ctr">
              <a:spcAft>
                <a:spcPts val="800"/>
              </a:spcAft>
            </a:pP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D55631-976B-C343-26D8-5177D382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13</a:t>
            </a:fld>
            <a:endParaRPr lang="ru-RU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4515050-E3E2-3339-A2A6-DBD37F90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0"/>
            <a:ext cx="12108873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Cyrl-RS" sz="3200" b="1" cap="small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Мост на Жеп</a:t>
            </a:r>
            <a:r>
              <a:rPr lang="sr-Latn-RS" sz="3200" b="1" cap="small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endParaRPr lang="sr-Cyrl-RS" sz="3200" b="1" cap="small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Негативан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неверный, жертвой, коварных, интриг,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внезапно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впал, немилость, борьба, хмурая, холодная,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задержала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заточения,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опалы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смерть, погибели,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кинжала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грусти, страдавшие.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Позитиван</a:t>
            </a:r>
            <a:r>
              <a:rPr kumimoji="0" lang="ru-RU" sz="32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триумфом, великолепия, мирные, жизнь, сокровище.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Неутрално</a:t>
            </a:r>
            <a:r>
              <a:rPr kumimoji="0" lang="ru-RU" sz="32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/амбивалентно, али с </a:t>
            </a:r>
            <a:r>
              <a:rPr kumimoji="0" lang="ru-RU" sz="32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емоционалним</a:t>
            </a:r>
            <a:r>
              <a:rPr kumimoji="0" lang="ru-RU" sz="32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32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набојем</a:t>
            </a:r>
            <a:r>
              <a:rPr kumimoji="0" lang="ru-RU" sz="32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32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однообразные, еле заметный, задумчивости, неизъяснимое, умудренные, опытом, таят, нечаянно.</a:t>
            </a:r>
          </a:p>
        </p:txBody>
      </p:sp>
    </p:spTree>
    <p:extLst>
      <p:ext uri="{BB962C8B-B14F-4D97-AF65-F5344CB8AC3E}">
        <p14:creationId xmlns:p14="http://schemas.microsoft.com/office/powerpoint/2010/main" val="427675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43D88-13D4-34FA-4FB1-8D30AC171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20DEED-C7C8-F671-2A9D-98474C5EAA12}"/>
              </a:ext>
            </a:extLst>
          </p:cNvPr>
          <p:cNvSpPr txBox="1"/>
          <p:nvPr/>
        </p:nvSpPr>
        <p:spPr>
          <a:xfrm>
            <a:off x="0" y="136699"/>
            <a:ext cx="121920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речи у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преводу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ублажавају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појачавају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емоционални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тон у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односу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на оригинал?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Ублажавају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endParaRPr lang="sr-Latn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(сделал)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неверный шаг“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(умерено, више као грешка) ↔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„посрну“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(снажније, пад, слабост)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„хмурая весна“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(мрачна, али ублажено) ↔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„зло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пролеће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јача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емоционална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негативност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„еле заметный след грусти“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врло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блага туга) ↔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„нешто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стишано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замишљено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дубља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унутрашња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последица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интимна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тежина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6C26D8-DEB6-2DCB-660B-A9CE06B5D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92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D1883-31C7-98AF-571A-F60EC9288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BFC066-0522-FF6C-7458-04759B27241E}"/>
              </a:ext>
            </a:extLst>
          </p:cNvPr>
          <p:cNvSpPr txBox="1"/>
          <p:nvPr/>
        </p:nvSpPr>
        <p:spPr>
          <a:xfrm>
            <a:off x="-54033" y="-310709"/>
            <a:ext cx="12300065" cy="7653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Појачавају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тон:</a:t>
            </a:r>
            <a:endParaRPr lang="sr-Latn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коварных интриг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јаче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подмукло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↔ „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опасне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интриге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опасне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али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подмукле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смерть / погибель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врло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снажни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коначни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појмови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↔ „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смрт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пропаст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пропаст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носи нешто блажи тон од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погибије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лезвие кинжала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(сурово,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насилно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↔ „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оштрица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ножа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неутралније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крваво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 триумфом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веома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јак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нагласак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↔ „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победник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достојанствено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али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умереније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„(полные)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великолепия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(снажно, блиставо) ↔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сјајан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(лепо, али мање раскошно)</a:t>
            </a:r>
          </a:p>
          <a:p>
            <a:pPr algn="just">
              <a:spcAft>
                <a:spcPts val="800"/>
              </a:spcAft>
            </a:pP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771707-CA73-8D7C-884A-12B419507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78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29B25-92A2-3592-C9F2-83B62F02A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431835-D0D8-2366-3D6B-82734E977A1E}"/>
              </a:ext>
            </a:extLst>
          </p:cNvPr>
          <p:cNvSpPr txBox="1"/>
          <p:nvPr/>
        </p:nvSpPr>
        <p:spPr>
          <a:xfrm>
            <a:off x="120074" y="-310709"/>
            <a:ext cx="11896436" cy="6176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Укратко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Руски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превод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ублажава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неке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појмове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(„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посрну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→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неверный шаг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“,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→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хмурая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“) али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истовремено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појачава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драматичне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контрасте („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коварных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“,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погибель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“,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кинжал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“, 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триумф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“).</a:t>
            </a:r>
          </a:p>
          <a:p>
            <a:pPr algn="just"/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Унеси у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превод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само измене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се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односе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на речи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ублажавају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тон и </a:t>
            </a:r>
            <a:r>
              <a:rPr 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појачавају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тон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3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C16896-984B-095A-52E7-3BB42C86E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61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FFE046-C72B-6BC6-13AC-FB07E5545A55}"/>
              </a:ext>
            </a:extLst>
          </p:cNvPr>
          <p:cNvSpPr txBox="1"/>
          <p:nvPr/>
        </p:nvSpPr>
        <p:spPr>
          <a:xfrm>
            <a:off x="0" y="0"/>
            <a:ext cx="12108873" cy="6514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ctr">
              <a:spcAft>
                <a:spcPts val="800"/>
              </a:spcAft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Изворник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Четврте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године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свога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везировања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посрну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велики везир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Јусуф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жртва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једне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опасне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интриге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паде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изненада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немилост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ctr">
              <a:spcAft>
                <a:spcPts val="800"/>
              </a:spcAft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Превод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 четвертом году своего правления великий визирь Юсуф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сделал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неверный шаг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и, став жертвой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коварных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интриг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внезапно впал в немилость. </a:t>
            </a:r>
          </a:p>
          <a:p>
            <a:pPr marL="92075"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четвертом году своего правления великий визирь Юсуф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оступился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и, став жертвой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опасных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интриг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внезапно впал в немилость. </a:t>
            </a:r>
          </a:p>
          <a:p>
            <a:pPr marL="92075" algn="just">
              <a:spcAft>
                <a:spcPts val="800"/>
              </a:spcAft>
            </a:pPr>
            <a:endParaRPr lang="ru-RU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AFFDFF-6BFF-6807-3823-0FAAED61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076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371A6-4A3C-36E9-BD5B-6BC4589B8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2E7D71-4038-65BD-FC1B-E51159DAECE2}"/>
              </a:ext>
            </a:extLst>
          </p:cNvPr>
          <p:cNvSpPr txBox="1"/>
          <p:nvPr/>
        </p:nvSpPr>
        <p:spPr>
          <a:xfrm>
            <a:off x="0" y="0"/>
            <a:ext cx="12108873" cy="7314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endParaRPr lang="ru-RU" sz="3200" dirty="0"/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(Било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хладно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пролеће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никако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дало лету да гране.)</a:t>
            </a:r>
          </a:p>
          <a:p>
            <a:pPr marL="92075"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 этот год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хмурая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холодная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весна надолго задержала приход лета.)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 этот год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злая и холодная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весна надолго задержала приход лета.) 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580" algn="ctr">
              <a:spcAft>
                <a:spcPts val="800"/>
              </a:spcAft>
            </a:pP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547496-7ADB-B320-279A-486035802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02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79C4F-E38A-63BE-6CFA-320F64BA3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52A195-0616-84E8-F00A-1EA431C0C31E}"/>
              </a:ext>
            </a:extLst>
          </p:cNvPr>
          <p:cNvSpPr txBox="1"/>
          <p:nvPr/>
        </p:nvSpPr>
        <p:spPr>
          <a:xfrm>
            <a:off x="0" y="0"/>
            <a:ext cx="12108873" cy="5734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endParaRPr lang="ru-RU" sz="3200" dirty="0"/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месецом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мајом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изиђе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Јусуф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из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заточења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победник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в мае великий визирь Юсуф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триумфом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вернулся из заточения. </a:t>
            </a:r>
          </a:p>
          <a:p>
            <a:pPr marL="92075" algn="just">
              <a:spcAft>
                <a:spcPts val="800"/>
              </a:spcAft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в мае великий визирь Юсуф вернулся из заточения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как победитель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92075" algn="just">
              <a:spcAft>
                <a:spcPts val="800"/>
              </a:spcAft>
            </a:pPr>
            <a:endParaRPr lang="ru-RU" sz="3200" dirty="0"/>
          </a:p>
          <a:p>
            <a:pPr marL="449580" algn="ctr">
              <a:spcAft>
                <a:spcPts val="800"/>
              </a:spcAft>
            </a:pP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CC5488-BB97-BCF6-465E-115AA09E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6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EFC66A-0DE4-FBBB-8241-DBC4518743BE}"/>
              </a:ext>
            </a:extLst>
          </p:cNvPr>
          <p:cNvSpPr txBox="1"/>
          <p:nvPr/>
        </p:nvSpPr>
        <p:spPr>
          <a:xfrm>
            <a:off x="81023" y="-83127"/>
            <a:ext cx="11958577" cy="3386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/>
              <a:t> </a:t>
            </a:r>
            <a:br>
              <a:rPr lang="ru-RU" dirty="0"/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 Увод</a:t>
            </a:r>
          </a:p>
          <a:p>
            <a:pPr algn="just">
              <a:lnSpc>
                <a:spcPct val="15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2) Анализа</a:t>
            </a:r>
          </a:p>
          <a:p>
            <a:pPr algn="just">
              <a:lnSpc>
                <a:spcPct val="15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3) Закључак</a:t>
            </a:r>
          </a:p>
          <a:p>
            <a:pPr algn="just">
              <a:lnSpc>
                <a:spcPct val="15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4) Извори и литература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B74E66D-3E58-ECCB-250D-89270689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078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F4350-6E4E-7320-41BB-95D72DDDE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54C209-A403-AD23-8BEF-8620FF6F0477}"/>
              </a:ext>
            </a:extLst>
          </p:cNvPr>
          <p:cNvSpPr txBox="1"/>
          <p:nvPr/>
        </p:nvSpPr>
        <p:spPr>
          <a:xfrm>
            <a:off x="0" y="0"/>
            <a:ext cx="12108873" cy="4052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endParaRPr lang="ru-RU" sz="3200" dirty="0"/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живот се настави,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сјајан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миран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једноличан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92075" algn="just">
              <a:spcAft>
                <a:spcPts val="800"/>
              </a:spcAft>
            </a:pP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снова потекли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полные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великолепия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мирные и однообразные дни.</a:t>
            </a:r>
          </a:p>
          <a:p>
            <a:pPr marL="92075" algn="just">
              <a:spcAft>
                <a:spcPts val="800"/>
              </a:spcAft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снова потекли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сияющие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мирные и однообразные дни.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25B3EC-C2E6-66F5-5025-246F298CB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645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4780C-60CC-0F57-499A-A4C690E0A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F02541-E9FD-62B9-D0EC-A54AE624CFDB}"/>
              </a:ext>
            </a:extLst>
          </p:cNvPr>
          <p:cNvSpPr txBox="1"/>
          <p:nvPr/>
        </p:nvSpPr>
        <p:spPr>
          <a:xfrm>
            <a:off x="0" y="0"/>
            <a:ext cx="12108873" cy="6206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Али од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оних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зимских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месеци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између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живота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смрти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између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славе 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пропасти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било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размака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колико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оштрица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ножа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остаде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победнику везиру нешто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стишано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замишљено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 месяцы зимней опалы, когда жизнь от смерти и славу от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погибели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отделяла черта тоньше, чем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лезвие кинжала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оставили на визире-победителе еле заметный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след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грусти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задумчивости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algn="just"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 месяцы зимней опалы, когда жизнь от смерти и славу от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пропасти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отделяла черта тоньше, чем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острие ножа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оставили на визире-победителе еле заметный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след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тихой задумчивости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5976C8-B6B2-93DF-99B0-C92D20C8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830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3BCF2-6515-83FB-981D-F88D9FBA2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CD4F1-DD49-1FF3-C7B5-1F8EC1B14056}"/>
              </a:ext>
            </a:extLst>
          </p:cNvPr>
          <p:cNvSpPr txBox="1"/>
          <p:nvPr/>
        </p:nvSpPr>
        <p:spPr>
          <a:xfrm>
            <a:off x="0" y="0"/>
            <a:ext cx="12108873" cy="8463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Оно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неизрециво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што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искусни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напаћени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људи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чувају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себи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скровито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добро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што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им се, само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покаткад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несвесно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одражава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погледу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кретњи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речи.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нем появилось нечто неизъяснимое, то, что умудренные опытом и много страдавшие люди таят в себе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как сокровище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лишь нечаянно обнаруживая его во взглядах, движениях и словах.</a:t>
            </a:r>
          </a:p>
          <a:p>
            <a:pPr algn="ctr"/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нем появилось нечто неизъяснимое, то, что умудренные опытом и много страдавшие люди таят в себе как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сокровенное добро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лишь нечаянно обнаруживая его во взглядах, движениях и словах.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  <a:p>
            <a:pPr algn="just"/>
            <a:endParaRPr lang="ru-RU" sz="3200" dirty="0"/>
          </a:p>
          <a:p>
            <a:pPr marL="449580" algn="ctr">
              <a:spcAft>
                <a:spcPts val="800"/>
              </a:spcAft>
            </a:pPr>
            <a:endParaRPr lang="sr-Cyrl-R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4135C7-0781-EBF2-D18C-6E1FAD96A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0272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99A3F-058E-43F6-0C7F-D6E28C356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E384E0-F01C-E907-A5A5-BE76D4E0E962}"/>
              </a:ext>
            </a:extLst>
          </p:cNvPr>
          <p:cNvSpPr txBox="1"/>
          <p:nvPr/>
        </p:nvSpPr>
        <p:spPr>
          <a:xfrm>
            <a:off x="73891" y="-366127"/>
            <a:ext cx="1211810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Сравни данные слова с точки зрения эмоциональной тональности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оступился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(сделал)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неверный шаг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/>
            <a:endParaRPr lang="ru-RU" sz="3200" b="1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оступился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 – метафорически «споткнулся», потерял равновесие; сильнее эмоционально окрашено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(сделал)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noProof="0" dirty="0">
                <a:latin typeface="Arial" panose="020B0604020202020204" pitchFamily="34" charset="0"/>
                <a:cs typeface="Arial" panose="020B0604020202020204" pitchFamily="34" charset="0"/>
              </a:rPr>
              <a:t>неверный шаг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– звучит более официально, как ошибка или неправильное решение; эмоционально ослаблено</a:t>
            </a:r>
          </a:p>
          <a:p>
            <a:pPr lvl="0"/>
            <a:b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Оступился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 эмоционально ярче</a:t>
            </a:r>
            <a:r>
              <a:rPr lang="ru-RU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097CEC-0559-E919-0E3A-FF54EC576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378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5EBE6-D373-F81F-3EAE-171C247E4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3725DC-3CE8-8124-C934-B6B42CADA253}"/>
              </a:ext>
            </a:extLst>
          </p:cNvPr>
          <p:cNvSpPr txBox="1"/>
          <p:nvPr/>
        </p:nvSpPr>
        <p:spPr>
          <a:xfrm>
            <a:off x="73891" y="677582"/>
            <a:ext cx="12118109" cy="4103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2. «опасных интриг» ↔ «коварных интриг»</a:t>
            </a:r>
          </a:p>
          <a:p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опасных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рискованных, но без ярко выраженной подлости</a:t>
            </a:r>
          </a:p>
          <a:p>
            <a:pPr lvl="0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коварных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подлых, злых, сильный негатив</a:t>
            </a:r>
          </a:p>
          <a:p>
            <a:pPr lvl="0"/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Коварных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эмоционально сильнее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B0FAE-2FF7-EE55-5FE2-555ED794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20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E7A7C-0145-500D-0356-6E3C1294C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E19CC2-1E08-849A-F143-0FD89B5732CB}"/>
              </a:ext>
            </a:extLst>
          </p:cNvPr>
          <p:cNvSpPr txBox="1"/>
          <p:nvPr/>
        </p:nvSpPr>
        <p:spPr>
          <a:xfrm>
            <a:off x="73891" y="-864891"/>
            <a:ext cx="12118109" cy="5581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ru-RU" sz="3200" b="1" dirty="0"/>
          </a:p>
          <a:p>
            <a:pPr algn="just"/>
            <a:endParaRPr lang="ru-RU" sz="3200" b="1" dirty="0"/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злая весна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хмурая весна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lvl="0" algn="just"/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злая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персонификация природы, резкая негативная характеристика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хмурая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мрачная, пасмурная, больше описательно</a:t>
            </a:r>
          </a:p>
          <a:p>
            <a:pPr lvl="0"/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Злая весна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звучит сильнее и резче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A53B1B-8142-7E9E-3FED-61FB370B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047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2083E-FC1D-CE6B-3B60-55A9329AA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123323-B331-4E55-5F5D-6C920CA7442B}"/>
              </a:ext>
            </a:extLst>
          </p:cNvPr>
          <p:cNvSpPr txBox="1"/>
          <p:nvPr/>
        </p:nvSpPr>
        <p:spPr>
          <a:xfrm>
            <a:off x="73891" y="-366127"/>
            <a:ext cx="12349018" cy="5191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как победитель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 триумфом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как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победитель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достойно, но сдержаннее</a:t>
            </a:r>
          </a:p>
          <a:p>
            <a:pPr lvl="0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с триумфом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торжественно, с пафосом, сильная позитивная окраска</a:t>
            </a:r>
          </a:p>
          <a:p>
            <a:pPr lvl="0"/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 триумфом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эмоционально сильнее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95CC7C-2CDA-07FD-4EA3-21344DE5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75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47ADB-DC53-2B6E-EE9A-816DE87F6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F61352-55DF-1754-A843-F267AFFD2C45}"/>
              </a:ext>
            </a:extLst>
          </p:cNvPr>
          <p:cNvSpPr txBox="1"/>
          <p:nvPr/>
        </p:nvSpPr>
        <p:spPr>
          <a:xfrm>
            <a:off x="73891" y="-366127"/>
            <a:ext cx="12118109" cy="423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сияющие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полные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великолепия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сияющие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светящиеся, красивые, но мягче по тону</a:t>
            </a:r>
          </a:p>
          <a:p>
            <a:pPr lvl="0"/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полные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великолепия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роскошь, блеск, торжественность</a:t>
            </a:r>
          </a:p>
          <a:p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полные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) великолепия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более торжественно и ярко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CA07C1-4E82-0EBD-3810-62BDEA38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349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9EB54-13C9-D39B-F668-236D4A501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950BEE-B1B5-ACFE-663E-46276A3F8B57}"/>
              </a:ext>
            </a:extLst>
          </p:cNvPr>
          <p:cNvSpPr txBox="1"/>
          <p:nvPr/>
        </p:nvSpPr>
        <p:spPr>
          <a:xfrm>
            <a:off x="73891" y="-366127"/>
            <a:ext cx="12118109" cy="5581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3200" b="1" dirty="0"/>
          </a:p>
          <a:p>
            <a:endParaRPr lang="ru-RU" sz="3200" b="1" dirty="0"/>
          </a:p>
          <a:p>
            <a:endParaRPr lang="ru-RU" sz="3200" b="1" dirty="0"/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пропасть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погибель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пропасть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бездна, катастрофа, но менее окончательное</a:t>
            </a:r>
          </a:p>
          <a:p>
            <a:pPr lvl="0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погибель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смерть, трагический конец</a:t>
            </a:r>
          </a:p>
          <a:p>
            <a:pPr lvl="0"/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«Погибель» значительно сильнее.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2D1AA9-51B2-DA33-99ED-70C6A8D7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7975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8783B-0950-33F5-371D-766FBC06E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171DBD-A96E-7237-0825-51483892999D}"/>
              </a:ext>
            </a:extLst>
          </p:cNvPr>
          <p:cNvSpPr txBox="1"/>
          <p:nvPr/>
        </p:nvSpPr>
        <p:spPr>
          <a:xfrm>
            <a:off x="73891" y="-458491"/>
            <a:ext cx="12118109" cy="5119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endParaRPr lang="sr-Cyrl-RS" sz="32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sz="3200" b="1" dirty="0"/>
          </a:p>
          <a:p>
            <a:endParaRPr lang="ru-RU" sz="3200" b="1" dirty="0"/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острие ножа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 ↔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лезвие кинжала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/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острие ножа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бытовое, менее трагичное</a:t>
            </a:r>
          </a:p>
          <a:p>
            <a:pPr lvl="0"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лезвие кинжала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оружие, опасность, ассоциация с убийством</a:t>
            </a:r>
          </a:p>
          <a:p>
            <a:pPr algn="just"/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Лезвие кинжала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звучит жестче и мрачнее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E42B23-2C39-6964-16F6-9ADCBA4F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5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30ABC-C9AC-7108-A473-B0275CA27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1732DC-DC3D-CC9E-54B8-DFD23244AE2B}"/>
              </a:ext>
            </a:extLst>
          </p:cNvPr>
          <p:cNvSpPr txBox="1"/>
          <p:nvPr/>
        </p:nvSpPr>
        <p:spPr>
          <a:xfrm>
            <a:off x="1" y="-226277"/>
            <a:ext cx="12191999" cy="6176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sr-Cyrl-RS" sz="32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ru-RU" sz="32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Анализа сентимента </a:t>
            </a:r>
          </a:p>
          <a:p>
            <a:pPr algn="ctr">
              <a:spcAft>
                <a:spcPts val="800"/>
              </a:spcAft>
            </a:pPr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1. Приступ заснован на правилима и лексиконима;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2. Машинско учење;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3. Дубоко учење;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4. Комбинације различитих метода.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D2D3FE-850F-2EF0-CB9C-479715230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542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E6204E1-F719-63B6-2F4B-3BC43587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30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0961C1-7767-9FBA-C417-0EB09B03B992}"/>
              </a:ext>
            </a:extLst>
          </p:cNvPr>
          <p:cNvSpPr txBox="1"/>
          <p:nvPr/>
        </p:nvSpPr>
        <p:spPr>
          <a:xfrm>
            <a:off x="104173" y="41158"/>
            <a:ext cx="1208782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«след тихой задумчивости» ↔ «еле заметный след грусти»</a:t>
            </a:r>
          </a:p>
          <a:p>
            <a:pPr algn="just"/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след тихой задумчивости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спокойное внутреннее состояние, философская окраска, меньше боли</a:t>
            </a:r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еле заметный след грусти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мягкая, сдержанная печаль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👉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«След тихой задумчивости» смягчает тон.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18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1C7295-EE1F-CA6C-DB95-F9BBC0031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31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89D679-84D0-58C8-7E8E-6B4D829862BC}"/>
              </a:ext>
            </a:extLst>
          </p:cNvPr>
          <p:cNvSpPr txBox="1"/>
          <p:nvPr/>
        </p:nvSpPr>
        <p:spPr>
          <a:xfrm>
            <a:off x="0" y="247648"/>
            <a:ext cx="12122870" cy="6362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ru-RU" sz="2800" b="1" kern="1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Мост на Жепе</a:t>
            </a:r>
          </a:p>
          <a:p>
            <a:pPr algn="just"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четвертом году своего правления великий визирь Юсуф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оступился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и, став жертвой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опасных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интриг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внезапно впал в немилость. Борьба длилась всю зиму и весну (В этот год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злая и холодная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весна надолго задержала приход лета.) А в мае великий визирь Юсуф вернулся из заточения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победитель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 снова потекли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сияющие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мирные и однообразные дни. Но месяцы зимней опалы, когда жизнь от смерти и славу от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пропасти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отделяла черта тоньше, чем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острие ножа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оставили на визире-победителе еле заметный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след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тихой задумчивости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В нем появилось нечто неизъяснимое, то, что умудренные опытом и много страдавшие люди таят в себе как </a:t>
            </a:r>
            <a:r>
              <a:rPr lang="ru-RU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сокровенное добро</a:t>
            </a: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лишь нечаянно обнаруживая его во взглядах, движениях и словах.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393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CD4D33-B62F-827C-8772-CA66D0488EEE}"/>
              </a:ext>
            </a:extLst>
          </p:cNvPr>
          <p:cNvSpPr txBox="1"/>
          <p:nvPr/>
        </p:nvSpPr>
        <p:spPr>
          <a:xfrm>
            <a:off x="101600" y="183383"/>
            <a:ext cx="1195832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Cyrl-RS" sz="32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Закључак</a:t>
            </a:r>
            <a:endParaRPr lang="ru-RU" sz="3200" b="1" i="1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50000"/>
              </a:lnSpc>
            </a:pPr>
            <a:endParaRPr lang="ru-RU" sz="3200" i="1" kern="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Анализа је показала да </a:t>
            </a:r>
            <a:r>
              <a:rPr lang="sr-Latn-RS" sz="3200" i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ChatGPT</a:t>
            </a:r>
            <a:r>
              <a:rPr lang="sr-Cyrl-RS" sz="3200" i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високим степеном тачности одређује емоционални тон текста написаног на српском и руском језику. Он има способност да поређењем текстова процени у којој мери је превод емоционално усклађен с изворником. Код превода књижевних текстова остаје питање у којој мери је та усклађеност неопходна и колика је слобода преводилаца. Постојећи превод стилски је ближи времену о којем се у приповеци</a:t>
            </a:r>
            <a:r>
              <a:rPr lang="sr-Cyrl-RS" sz="3200" kern="0" cap="small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Мост на Жепи </a:t>
            </a:r>
            <a:r>
              <a:rPr lang="sr-Cyrl-RS" sz="32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пише и то оправдава преводиочева решења.</a:t>
            </a:r>
            <a:r>
              <a:rPr lang="en-US" sz="32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Улога човека и јесте у томе да доноси решења, а вештачка интелигенција је ту да му пружи широко поље могућности и избора. </a:t>
            </a:r>
            <a:endParaRPr lang="ru-RU" sz="300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3231CE-F6CE-C62A-D9B1-0C0309647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7058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FE77C59-C00F-2DC5-DA5C-081EBF94B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33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43113-E89E-C17B-77E4-5295A05455C5}"/>
              </a:ext>
            </a:extLst>
          </p:cNvPr>
          <p:cNvSpPr txBox="1"/>
          <p:nvPr/>
        </p:nvSpPr>
        <p:spPr>
          <a:xfrm>
            <a:off x="83128" y="384072"/>
            <a:ext cx="12025744" cy="4669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sr-Cyrl-R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Извори</a:t>
            </a:r>
            <a:r>
              <a:rPr lang="sr-Latn-R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ru-RU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л</a:t>
            </a:r>
            <a:r>
              <a:rPr lang="sr-Cyrl-R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итература</a:t>
            </a:r>
          </a:p>
          <a:p>
            <a:pPr algn="ctr">
              <a:lnSpc>
                <a:spcPct val="50000"/>
              </a:lnSpc>
              <a:buNone/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Андрић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2012: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Андрић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Иво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Мост на Жепи. 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In: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Сабране приповетке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Београд: Завод за уџбенике.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С. 73–75.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Андрич 2000: Андрич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Иво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Мост на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Жепе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In: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Пытка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Избранная проза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Перевод: Татьяна Вирта.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Москва: Панорама. С. 129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–136.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163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BB336-28C4-C14D-EAC2-2BE0C3EDE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9AF83D5-D363-D92E-49D5-434B11F2B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34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A08517-017F-3D77-A097-5CE6403673BD}"/>
              </a:ext>
            </a:extLst>
          </p:cNvPr>
          <p:cNvSpPr txBox="1"/>
          <p:nvPr/>
        </p:nvSpPr>
        <p:spPr>
          <a:xfrm>
            <a:off x="83128" y="384072"/>
            <a:ext cx="12025744" cy="5196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buNone/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Берникова /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Кижаева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2024: Берникова, О. А.;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Кижаева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Н. А.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Искусственный интеллект и анализ настроений на арабском языке: поиск эффективных решений. </a:t>
            </a:r>
            <a:r>
              <a:rPr lang="ru-RU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Арабистика Евразии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Т. 7, № 1.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Казань.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С. 31–50.</a:t>
            </a:r>
          </a:p>
          <a:p>
            <a:pPr marL="720725" indent="-720725" algn="ctr">
              <a:lnSpc>
                <a:spcPct val="107000"/>
              </a:lnSpc>
              <a:spcAft>
                <a:spcPts val="300"/>
              </a:spcAft>
              <a:buNone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Tokić 2022: Tokić, 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amaria. </a:t>
            </a:r>
            <a:r>
              <a:rPr lang="en-GB" sz="3200" i="1" dirty="0" err="1"/>
              <a:t>Korištenje</a:t>
            </a:r>
            <a:r>
              <a:rPr lang="en-GB" sz="3200" i="1" dirty="0"/>
              <a:t> </a:t>
            </a:r>
            <a:r>
              <a:rPr lang="en-GB" sz="3200" i="1" dirty="0" err="1"/>
              <a:t>Pythona</a:t>
            </a:r>
            <a:r>
              <a:rPr lang="en-GB" sz="3200" i="1" dirty="0"/>
              <a:t> u </a:t>
            </a:r>
            <a:r>
              <a:rPr lang="en-GB" sz="3200" i="1" dirty="0" err="1"/>
              <a:t>analizi</a:t>
            </a:r>
            <a:r>
              <a:rPr lang="en-GB" sz="3200" i="1" dirty="0"/>
              <a:t> </a:t>
            </a:r>
            <a:r>
              <a:rPr lang="en-GB" sz="3200" i="1" dirty="0" err="1"/>
              <a:t>sentimenta</a:t>
            </a:r>
            <a:r>
              <a:rPr lang="sr-Latn-RS" sz="3200" i="1" dirty="0"/>
              <a:t> </a:t>
            </a:r>
            <a:r>
              <a:rPr lang="sr-Latn-RS" sz="3200" dirty="0"/>
              <a:t>(završni rad). Zagreb: </a:t>
            </a:r>
            <a:r>
              <a:rPr lang="en-GB" sz="3200" dirty="0" err="1"/>
              <a:t>Sveučilište</a:t>
            </a:r>
            <a:r>
              <a:rPr lang="en-GB" sz="3200" dirty="0"/>
              <a:t> u </a:t>
            </a:r>
            <a:r>
              <a:rPr lang="en-GB" sz="3200" dirty="0" err="1"/>
              <a:t>Zagrebu</a:t>
            </a:r>
            <a:r>
              <a:rPr lang="en-GB" sz="3200" dirty="0"/>
              <a:t>, </a:t>
            </a:r>
            <a:r>
              <a:rPr lang="en-GB" sz="3200" dirty="0" err="1"/>
              <a:t>Filozofski</a:t>
            </a:r>
            <a:r>
              <a:rPr lang="en-GB" sz="3200" dirty="0"/>
              <a:t> </a:t>
            </a:r>
            <a:r>
              <a:rPr lang="en-GB" sz="3200" dirty="0" err="1"/>
              <a:t>fakultet</a:t>
            </a:r>
            <a:r>
              <a:rPr lang="sr-Latn-RS" sz="3200" dirty="0"/>
              <a:t>. </a:t>
            </a:r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5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FF07CB-54D7-5824-EBD3-3A4852E55B73}"/>
              </a:ext>
            </a:extLst>
          </p:cNvPr>
          <p:cNvSpPr txBox="1"/>
          <p:nvPr/>
        </p:nvSpPr>
        <p:spPr>
          <a:xfrm>
            <a:off x="147781" y="0"/>
            <a:ext cx="11896438" cy="5429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3200" b="1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ru-RU" sz="3200" kern="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Analiza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sentimenta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eng.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sentiment analysis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rudarenje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mišljenja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eng.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opinion mining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) se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bavi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analizom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mišljenja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ljudi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sentimenta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evaluacija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procjena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stavova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emocija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entitetima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poput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proizvoda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usluga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organizacija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individualaca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njihovih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atributa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Tokić 2022: 2; prema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Liu, 2012).</a:t>
            </a:r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CE9702-E055-C600-AD37-0E3747CE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515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06AE8-0B83-EC45-8BE3-5DC70C91B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69EFA2-B45E-3BDC-8457-63592876BBDA}"/>
              </a:ext>
            </a:extLst>
          </p:cNvPr>
          <p:cNvSpPr txBox="1"/>
          <p:nvPr/>
        </p:nvSpPr>
        <p:spPr>
          <a:xfrm>
            <a:off x="0" y="321426"/>
            <a:ext cx="121920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Latn-RS" sz="32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ChatGPT</a:t>
            </a:r>
            <a:endParaRPr lang="ru-RU" sz="3200" b="1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ru-RU" sz="3200" kern="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Анализа сентимента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метода у области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обраде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природног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језика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(NLP)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која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служи за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аутоматско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препознавање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одређивање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емоционалног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тона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неког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текста.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Њен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циљ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утврди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да ли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садржај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позитиван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негативан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неутралан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32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45720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Филм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био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сјајан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баш сам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уживао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 →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сентимент</a:t>
            </a:r>
          </a:p>
          <a:p>
            <a:pPr lvl="1" indent="-45720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Филм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био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досадан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предугачак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“→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негативан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сентимент</a:t>
            </a:r>
          </a:p>
          <a:p>
            <a:pPr lvl="1" indent="-45720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Филм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трајао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два сата“ →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неутрално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3608CE-6A94-E221-485B-FB9F023A2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76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63006-E405-F025-05E0-BF2560C29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143AE7-3495-9EF1-CF2B-11DB4B581C3B}"/>
              </a:ext>
            </a:extLst>
          </p:cNvPr>
          <p:cNvSpPr txBox="1"/>
          <p:nvPr/>
        </p:nvSpPr>
        <p:spPr>
          <a:xfrm>
            <a:off x="1" y="192117"/>
            <a:ext cx="1208578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Latn-RS" sz="32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ChatGPT</a:t>
            </a:r>
            <a:endParaRPr lang="ru-RU" sz="3200" b="1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ru-RU" sz="3200" kern="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Примена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анализе сентимента: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850" indent="-450850"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─ маркетинг (анализа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мишљења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купаца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производу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или бренду);</a:t>
            </a:r>
          </a:p>
          <a:p>
            <a:pPr marL="450850" indent="-450850"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─ политика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ставови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јавности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према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одређеним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темама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личностима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медији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друштвене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мреже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праћење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реакција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догађаје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књижевност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разумевање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емоција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текстовима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9128DE-8448-D36E-FE7D-6EE5EA72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8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56F52-E22B-1CFF-A02C-15748A3F0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F511FFE-EFF6-89D3-E951-F92F5776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7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FB07CC-24D9-FDC9-CD77-D5D725569C1C}"/>
              </a:ext>
            </a:extLst>
          </p:cNvPr>
          <p:cNvSpPr txBox="1"/>
          <p:nvPr/>
        </p:nvSpPr>
        <p:spPr>
          <a:xfrm>
            <a:off x="127322" y="108762"/>
            <a:ext cx="11944604" cy="6931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buNone/>
            </a:pPr>
            <a:endParaRPr lang="sr-Cyrl-R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4375" indent="-714375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О. А. 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Берникова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Н. А. </a:t>
            </a:r>
            <a:r>
              <a:rPr lang="ru-RU" sz="32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Кижаева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Искусственный интеллект и анализ настроений на арабском языке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поиск эффективных решений.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i="1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Арабистика Евразии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Т. 7, № 1. Казань, 2024. С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31–50.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noProof="0" dirty="0"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Модели:</a:t>
            </a:r>
            <a:endParaRPr lang="sr-Latn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Latn-RS" sz="3200" i="1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CAMel Tools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Latn-RS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Mazajak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Latn-RS" sz="3200" i="1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MonkeyLab</a:t>
            </a:r>
            <a:r>
              <a:rPr lang="ru-RU" sz="32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sr-Latn-RS" sz="3200" noProof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Latn-RS" sz="32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ChatGPT</a:t>
            </a:r>
            <a:endParaRPr lang="sr-Cyrl-RS" sz="3200" b="1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endParaRPr lang="ru-RU" sz="3200" b="1" i="1" noProof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8FC3B-876C-1960-0109-A3DD6F917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CD203BA-88C9-8E72-46FD-B82DA95B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8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6971B3-5282-CB4C-58AB-A61FB0E717BF}"/>
              </a:ext>
            </a:extLst>
          </p:cNvPr>
          <p:cNvSpPr txBox="1"/>
          <p:nvPr/>
        </p:nvSpPr>
        <p:spPr>
          <a:xfrm>
            <a:off x="83128" y="384072"/>
            <a:ext cx="12025744" cy="4423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endParaRPr lang="sr-Cyrl-R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Иво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Андрић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Мост на Жепи. 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In: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Сабране приповетке</a:t>
            </a: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Београд: Завод за уџбенике, 2012.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С. 73–75.</a:t>
            </a: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  <a:buNone/>
            </a:pPr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sr-Cyrl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Иво Андрич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Мост на </a:t>
            </a:r>
            <a:r>
              <a:rPr lang="ru-RU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Жепе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sr-Latn-R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In: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Пытка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Избранная проза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Перевод: Татьяна Вирта.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Москва: Панорама, 2000. С. 129</a:t>
            </a: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–136.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 algn="just">
              <a:lnSpc>
                <a:spcPct val="107000"/>
              </a:lnSpc>
              <a:spcAft>
                <a:spcPts val="300"/>
              </a:spcAft>
            </a:pPr>
            <a:r>
              <a:rPr lang="ru-RU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5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6D36A53-DE1F-3613-E41C-9E18C331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36309-5D88-432A-BA3F-3204408B4731}" type="slidenum">
              <a:rPr lang="ru-RU" smtClean="0"/>
              <a:t>9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FFDF61-246F-03E7-6EC5-0D01CCC64666}"/>
              </a:ext>
            </a:extLst>
          </p:cNvPr>
          <p:cNvSpPr txBox="1"/>
          <p:nvPr/>
        </p:nvSpPr>
        <p:spPr>
          <a:xfrm>
            <a:off x="104172" y="0"/>
            <a:ext cx="11991372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Cyrl-RS" sz="3200" b="1" cap="small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Мост на Жепи</a:t>
            </a:r>
          </a:p>
          <a:p>
            <a:pPr algn="just"/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Четврте године свога везировања посрну велики везир Јусуф и као жртва једне опасне интриге паде изненада у немилост.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Борба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трајала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целу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зиму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пролеће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(Било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неко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зло и хладно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пролеће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никако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дало лету да гране.) А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месецом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мајом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изиђе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Јусуф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из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заточења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победник. И живот се настави,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сјајан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миран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једноличан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Али од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оних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зимских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месеци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кад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између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живота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смрти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између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славе и пропасти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било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размака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колико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је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оштрица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ножа,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остаде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 победнику везиру нешто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стишано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замишљено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Оно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неизрециво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што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искусни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напаћени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људи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чувају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себи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скровито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добро, и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што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им се, само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покаткад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несвесно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одражава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погледу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kern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кретњи</a:t>
            </a:r>
            <a:r>
              <a:rPr lang="ru-RU" sz="32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речи.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319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9922</TotalTime>
  <Words>2200</Words>
  <Application>Microsoft Office PowerPoint</Application>
  <PresentationFormat>Widescreen</PresentationFormat>
  <Paragraphs>329</Paragraphs>
  <Slides>34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Ретро</vt:lpstr>
      <vt:lpstr>          Драгана Поповић (Нови Сад) Наташа Ајџановић (Нови Сад)  Универзитет у Новом Саду Филозофски факултет   dragana.popovic@ff.uns.ac.rs najdzanovic@ff.uns.ac.rs  Анализа сентимента у приповеци Мост на Жепи / Мост на Жепе (на материјалу српског и руског језика)  17. симпозијум „Андрић виртуелни“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Dragana Popovic</dc:creator>
  <cp:lastModifiedBy>Ljiljana</cp:lastModifiedBy>
  <cp:revision>58</cp:revision>
  <dcterms:created xsi:type="dcterms:W3CDTF">2025-05-04T07:49:23Z</dcterms:created>
  <dcterms:modified xsi:type="dcterms:W3CDTF">2025-09-28T16:11:08Z</dcterms:modified>
</cp:coreProperties>
</file>