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82" r:id="rId1"/>
  </p:sldMasterIdLst>
  <p:notesMasterIdLst>
    <p:notesMasterId r:id="rId30"/>
  </p:notesMasterIdLst>
  <p:sldIdLst>
    <p:sldId id="256" r:id="rId2"/>
    <p:sldId id="257" r:id="rId3"/>
    <p:sldId id="258" r:id="rId4"/>
    <p:sldId id="259" r:id="rId5"/>
    <p:sldId id="260" r:id="rId6"/>
    <p:sldId id="261" r:id="rId7"/>
    <p:sldId id="283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2" r:id="rId28"/>
    <p:sldId id="281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DE9481-D9EF-4A97-B8F2-AA833085A918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0B461A-305F-46F7-BD6E-D5C2773198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3579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786521-E6F9-4103-8BDA-0AEAF11C2E4E}" type="datetime1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57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08AF-77B8-4FFD-A4C7-9E0E2FFBC624}" type="datetime1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508733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08AF-77B8-4FFD-A4C7-9E0E2FFBC624}" type="datetime1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6774502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08AF-77B8-4FFD-A4C7-9E0E2FFBC624}" type="datetime1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00254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08AF-77B8-4FFD-A4C7-9E0E2FFBC624}" type="datetime1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286574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308AF-77B8-4FFD-A4C7-9E0E2FFBC624}" type="datetime1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55261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D0B68-4FF4-4525-AFBA-3BC3D3ACD6C9}" type="datetime1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239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410B9-39F5-48DA-A13E-6059B56F791E}" type="datetime1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973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EA56-99EF-4990-B081-A60340330081}" type="datetime1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596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42ED6-2D90-40F3-80B0-8131A97E79FD}" type="datetime1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129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97955-A25E-4FBA-9C1A-3FBA2369C3AC}" type="datetime1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1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422-7C9C-4A1C-A8AE-FBF608EAC402}" type="datetime1">
              <a:rPr lang="en-US" smtClean="0"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705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0F6-28E2-423E-8A7B-9D31724F9E80}" type="datetime1">
              <a:rPr lang="en-US" smtClean="0"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863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7592-05A8-4A50-A19D-DEE3EA752C8F}" type="datetime1">
              <a:rPr lang="en-US" smtClean="0"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639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0C37F1-DAD9-420E-876E-EB4A6D6F8EAE}" type="datetime1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35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81D6-B709-4C41-BD9F-DF00DF9740D4}" type="datetime1">
              <a:rPr lang="en-US" smtClean="0"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93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  <a:solidFill>
            <a:schemeClr val="accent1">
              <a:lumMod val="75000"/>
              <a:alpha val="40000"/>
            </a:schemeClr>
          </a:solidFill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0"/>
            <a:ext cx="2356674" cy="6853283"/>
            <a:chOff x="6627813" y="195452"/>
            <a:chExt cx="1952625" cy="5678299"/>
          </a:xfrm>
          <a:solidFill>
            <a:schemeClr val="accent1"/>
          </a:solidFill>
        </p:grpSpPr>
        <p:sp>
          <p:nvSpPr>
            <p:cNvPr id="11" name="Freeform 27"/>
            <p:cNvSpPr/>
            <p:nvPr/>
          </p:nvSpPr>
          <p:spPr bwMode="auto">
            <a:xfrm>
              <a:off x="6627813" y="19545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6308AF-77B8-4FFD-A4C7-9E0E2FFBC624}" type="datetime1">
              <a:rPr lang="en-US" smtClean="0"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B644D2D-D9C1-44B7-83FC-232B40270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156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  <p:sldLayoutId id="2147483796" r:id="rId14"/>
    <p:sldLayoutId id="2147483797" r:id="rId15"/>
    <p:sldLayoutId id="2147483798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chat.openai.com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6082145"/>
          </a:xfrm>
        </p:spPr>
        <p:txBody>
          <a:bodyPr>
            <a:normAutofit/>
          </a:bodyPr>
          <a:lstStyle/>
          <a:p>
            <a:pPr algn="ctr"/>
            <a:r>
              <a:rPr lang="sr-Cyrl-RS" sz="36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Маја Крстић (Нови Сад)</a:t>
            </a:r>
            <a:br>
              <a:rPr lang="sr-Cyrl-RS" sz="36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3600" b="1" cap="none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Cyrl-RS" sz="36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16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Филозофски факултет</a:t>
            </a:r>
            <a:br>
              <a:rPr lang="sr-Cyrl-RS" sz="16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16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Универзитет у Новом Саду</a:t>
            </a:r>
            <a:br>
              <a:rPr lang="sr-Cyrl-RS" sz="16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1600" b="1" cap="none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Cyrl-RS" sz="1600" b="1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maja.krstic@ff.uns.ac.rs</a:t>
            </a:r>
            <a:br>
              <a:rPr lang="en-US" sz="1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1400" b="1" cap="non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4800" b="1" cap="small" dirty="0">
                <a:latin typeface="Arial" panose="020B0604020202020204" pitchFamily="34" charset="0"/>
                <a:cs typeface="Arial" panose="020B0604020202020204" pitchFamily="34" charset="0"/>
              </a:rPr>
              <a:t>„Лудило“ код Андрићевих јунака из перспективе вештачке </a:t>
            </a:r>
            <a:r>
              <a:rPr lang="sr-Cyrl-RS" sz="48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интелигенције</a:t>
            </a:r>
            <a:r>
              <a:rPr lang="en-US" sz="48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6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26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26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17. симпозијум</a:t>
            </a:r>
            <a:br>
              <a:rPr lang="sr-Cyrl-RS" sz="26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26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Андрић виртуелни</a:t>
            </a:r>
            <a:br>
              <a:rPr lang="sr-Cyrl-RS" sz="26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2600" b="1" cap="small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r-Cyrl-RS" sz="2600" b="1" cap="smal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r-Cyrl-RS" sz="2400" b="1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Мадрид, 2–5.10.2025.</a:t>
            </a:r>
            <a:endParaRPr lang="en-US" sz="4800" b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61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10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24691" y="227390"/>
            <a:ext cx="1184563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Карло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Проклета авлија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Бори се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са паранојом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– цео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свет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је заверен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против њега. 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АИ: његово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лудило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– активно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деструктивно,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испуњава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простор Авлије несигурношћу и страхом. 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Посебно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видљива линија између појединачне психопатологије и ширег друштвеног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оквира. 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параноидна конструкција стварности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42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11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16673" y="168625"/>
            <a:ext cx="1178136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Аника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Аникина времена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Њена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страст, пркос и потреба да помери границе друштвеног морала доводе до колективног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безумља.</a:t>
            </a:r>
          </a:p>
          <a:p>
            <a:pPr algn="just"/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Лудило –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колективно и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морално.</a:t>
            </a:r>
          </a:p>
          <a:p>
            <a:pPr marL="457200" indent="-457200" algn="just">
              <a:buFontTx/>
              <a:buChar char="-"/>
            </a:pPr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„страст као семе безумља“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98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12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18655" y="196334"/>
            <a:ext cx="1170709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Давил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Травничка хроника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астрзан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између империјалне мисије и локалних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сплетки.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П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остепено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тоне у стање сталне сумње, исцрпљујуће несигурности и бесмисла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АИ: лик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у којем се пресликава дезоријентисаност целог друштва у прелазном тренутку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диломатска параноја епохе</a:t>
            </a:r>
            <a:r>
              <a:rPr lang="sr-Cyrl-R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68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13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87927" y="237898"/>
            <a:ext cx="1159625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Фата Авдагина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Дрини </a:t>
            </a:r>
            <a:r>
              <a:rPr lang="ru-RU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ћуприја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удило није процес него тренутак – крајњи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очајнички гест одбијања света у којем је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поништена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воља. </a:t>
            </a:r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ост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као симбол историјске трајности у тренутку њеног скока постаје и место личног краја, место на којем се лична драма уграђује у колективно памћење. </a:t>
            </a:r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Cyrl-R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„лудило у тренутку историјског насиља“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55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14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46363" y="196334"/>
            <a:ext cx="1159625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Јелена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Јелена</a:t>
            </a:r>
            <a:r>
              <a:rPr lang="ru-RU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, жена које </a:t>
            </a:r>
            <a:r>
              <a:rPr lang="ru-RU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нема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Фигура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сећања, жеље и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опсесије.</a:t>
            </a: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нутрашње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тихо, лично лудило сећања, носталгије и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опсесије.</a:t>
            </a: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У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нутрашње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потонуће у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неухватљиво – отвара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питање границе између сећања, сна и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стварности.</a:t>
            </a:r>
          </a:p>
          <a:p>
            <a:pPr algn="just"/>
            <a:endParaRPr lang="sr-Cyrl-R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„опсесивна љубав и фантомска присутност“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43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15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49381" y="224043"/>
            <a:ext cx="1172094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Фра Јован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Травничка хроника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Р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азапнут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између строге црквене дисциплине, политичких сплетки и сопствених визија света који долази. </a:t>
            </a:r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удило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има облик религиозне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пренаглашености: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не као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губитак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разума, већ као прелазак у зону где рационално и духовно више нису раздвојени. </a:t>
            </a:r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Карактеристика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епохе у којој институционална религија улази у сукоб с модерним државним апаратима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sr-Cyrl-R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b="1" dirty="0">
                <a:latin typeface="Arial" panose="020B0604020202020204" pitchFamily="34" charset="0"/>
                <a:cs typeface="Arial" panose="020B0604020202020204" pitchFamily="34" charset="0"/>
              </a:rPr>
              <a:t>„религиозни занос на ивици лудила“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528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16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7928" y="247455"/>
            <a:ext cx="116101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Типологија лудила у стваралаштву Андрића</a:t>
            </a:r>
          </a:p>
          <a:p>
            <a:pPr algn="ctr"/>
            <a:endParaRPr lang="sr-Cyrl-R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9355239"/>
              </p:ext>
            </p:extLst>
          </p:nvPr>
        </p:nvGraphicFramePr>
        <p:xfrm>
          <a:off x="235526" y="1412392"/>
          <a:ext cx="11914911" cy="521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02887">
                  <a:extLst>
                    <a:ext uri="{9D8B030D-6E8A-4147-A177-3AD203B41FA5}">
                      <a16:colId xmlns:a16="http://schemas.microsoft.com/office/drawing/2014/main" val="786571361"/>
                    </a:ext>
                  </a:extLst>
                </a:gridCol>
                <a:gridCol w="5540387">
                  <a:extLst>
                    <a:ext uri="{9D8B030D-6E8A-4147-A177-3AD203B41FA5}">
                      <a16:colId xmlns:a16="http://schemas.microsoft.com/office/drawing/2014/main" val="1100308882"/>
                    </a:ext>
                  </a:extLst>
                </a:gridCol>
                <a:gridCol w="3971637">
                  <a:extLst>
                    <a:ext uri="{9D8B030D-6E8A-4147-A177-3AD203B41FA5}">
                      <a16:colId xmlns:a16="http://schemas.microsoft.com/office/drawing/2014/main" val="4112223424"/>
                    </a:ext>
                  </a:extLst>
                </a:gridCol>
              </a:tblGrid>
              <a:tr h="651260"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Лик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Тип лудила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Дело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6495238"/>
                  </a:ext>
                </a:extLst>
              </a:tr>
              <a:tr h="651260"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Ћамил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егистенцијално / опсесивно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3200" cap="small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Проклета авлија</a:t>
                      </a:r>
                      <a:endParaRPr lang="en-US" sz="3200" cap="small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7039308"/>
                  </a:ext>
                </a:extLst>
              </a:tr>
              <a:tr h="651260"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Карло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параноја /институционално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3200" cap="small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Проклета авлија</a:t>
                      </a:r>
                      <a:endParaRPr lang="en-US" sz="3200" cap="small" baseline="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279372"/>
                  </a:ext>
                </a:extLst>
              </a:tr>
              <a:tr h="651260"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Аника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страст / колективно</a:t>
                      </a:r>
                      <a:r>
                        <a:rPr lang="sr-Cyrl-RS" sz="3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лудило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3200" cap="small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Аникина времена</a:t>
                      </a:r>
                      <a:endParaRPr lang="en-US" sz="3200" cap="small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867887"/>
                  </a:ext>
                </a:extLst>
              </a:tr>
              <a:tr h="651260"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Јелена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тихо</a:t>
                      </a:r>
                      <a:r>
                        <a:rPr lang="sr-Cyrl-RS" sz="3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интроспективно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3200" cap="small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Јелена, жена које...</a:t>
                      </a:r>
                      <a:endParaRPr lang="en-US" sz="3200" cap="small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878219"/>
                  </a:ext>
                </a:extLst>
              </a:tr>
              <a:tr h="651260"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Фра Јован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релииозно / духовно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3200" cap="small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Травничка хроника</a:t>
                      </a:r>
                      <a:endParaRPr lang="en-US" sz="3200" cap="small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201757"/>
                  </a:ext>
                </a:extLst>
              </a:tr>
              <a:tr h="651260"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Давил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параноја / политичко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3200" cap="small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Травничка хроника</a:t>
                      </a:r>
                      <a:endParaRPr lang="en-US" sz="3200" cap="small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326301"/>
                  </a:ext>
                </a:extLst>
              </a:tr>
              <a:tr h="651260"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Фата Авд.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тренутно / историјско</a:t>
                      </a:r>
                      <a:endParaRPr lang="en-US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Cyrl-RS" sz="3200" cap="small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На Дрини ћуприја</a:t>
                      </a:r>
                      <a:endParaRPr lang="en-US" sz="3200" cap="small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971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567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17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96285" y="168671"/>
            <a:ext cx="117348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Линвистичка средства у опису лудила Андрићевих јунака</a:t>
            </a:r>
          </a:p>
          <a:p>
            <a:pPr algn="ctr"/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rabicParenR"/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Лексика: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Лексика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којом се описује губитак контроле: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опсесија, бес, страх, очај, паника и </a:t>
            </a:r>
            <a:r>
              <a:rPr lang="sr-Cyrl-R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неизвесност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ексика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која се односи на унутрашње конфликте јунака: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сумња, несигурност, заблуда, мука, </a:t>
            </a:r>
            <a:r>
              <a:rPr lang="sr-Cyrl-R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узнемирење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Ћамил је осећао да му мисли беже, да га повлачи неки невидљиви ток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sr-Cyrl-RS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Проклета авлија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94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18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49383" y="193964"/>
            <a:ext cx="1177636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2) Репетиција:</a:t>
            </a:r>
          </a:p>
          <a:p>
            <a:pPr algn="just"/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Понављање синтагми и речи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– ефекат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опсесије и психолошке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напетости:</a:t>
            </a:r>
          </a:p>
          <a:p>
            <a:pPr algn="ctr"/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Сви су говорили исто, сви су чинили исто, сви су осећали исто</a:t>
            </a:r>
            <a:r>
              <a:rPr lang="sr-Cyrl-R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(Аника, </a:t>
            </a:r>
            <a:r>
              <a:rPr lang="sr-Cyrl-RS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Аникина времена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sr-Cyrl-R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3) Метафоре:</a:t>
            </a: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М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етафоре – симбол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стања лудила: </a:t>
            </a:r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мост, затвор, сенке, тмина, вода, затворени </a:t>
            </a:r>
            <a:r>
              <a:rPr lang="sr-Cyrl-R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простори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sr-Cyrl-RS" sz="3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Затворена авлија била је као велика мрежа која га стеже.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(Ћамил, </a:t>
            </a:r>
            <a:r>
              <a:rPr lang="sr-Cyrl-RS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Проклета авлија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58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19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77092" y="154770"/>
            <a:ext cx="11734799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4) Синтаксичка средства: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Дугачке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и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разгранате сложене реченице.</a:t>
            </a: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Кратке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просте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реченице.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Мисли су му јуриле, једна за другом, без краја, без смисла, свака се сударала са другом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Фра Јован, </a:t>
            </a:r>
            <a:r>
              <a:rPr lang="sr-Cyrl-RS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Травничка хроника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sr-Cyrl-R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5)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Д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иректне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и индиректне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нарације:</a:t>
            </a:r>
          </a:p>
          <a:p>
            <a:pPr algn="ctr"/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Људи су се узнемиравали када је пролазила; њен поглед мењао је расположење села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(Аника, </a:t>
            </a:r>
            <a:r>
              <a:rPr lang="sr-Cyrl-RS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Аникина времена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771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8545" y="110836"/>
            <a:ext cx="1185949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Садржај презентације:</a:t>
            </a:r>
          </a:p>
          <a:p>
            <a:pPr algn="ctr"/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Cyrl-R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1) Увод</a:t>
            </a: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2) Мотив лудила у књижевности</a:t>
            </a: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3) Анализа најзначајних јунака са особином „лудила“</a:t>
            </a: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4) Типологија лудила у стваралаштву Андрића</a:t>
            </a: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5) Лингвистичка средства у опису лудила Андрићевих јунака</a:t>
            </a: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6) Књижевна критика – АИ: приступ и тумачење лудила</a:t>
            </a: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7) Закључне напомене</a:t>
            </a: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8)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Л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итература и извори</a:t>
            </a:r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25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20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3236" y="99352"/>
            <a:ext cx="11790218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6) Употреба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модалитета и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негација: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Не зна у шта да верује, не зна коме да се обрати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Давил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sr-Cyrl-RS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Травничка хроника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sr-Cyrl-R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7) Честа употреба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тзв. „тихе“ лексике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– ствара се осећај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унутрашње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дисоцијације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речи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повезане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са сенкама, тишином, заборавом или недостатком „присутности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“: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i="1" dirty="0">
                <a:latin typeface="Arial" panose="020B0604020202020204" pitchFamily="34" charset="0"/>
                <a:cs typeface="Arial" panose="020B0604020202020204" pitchFamily="34" charset="0"/>
              </a:rPr>
              <a:t>Све је било сенка, тишина која се простирала свуда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(Јелена, </a:t>
            </a:r>
            <a:r>
              <a:rPr lang="sr-Cyrl-RS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Јелена</a:t>
            </a:r>
            <a:r>
              <a:rPr lang="sr-Cyrl-RS" sz="3200" cap="small" dirty="0">
                <a:latin typeface="Arial" panose="020B0604020202020204" pitchFamily="34" charset="0"/>
                <a:cs typeface="Arial" panose="020B0604020202020204" pitchFamily="34" charset="0"/>
              </a:rPr>
              <a:t>, жена које </a:t>
            </a:r>
            <a:r>
              <a:rPr lang="sr-Cyrl-RS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нема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2171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21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32509" y="166255"/>
            <a:ext cx="11665527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Књижевна критика – АИ: приступ и тумачење лудила</a:t>
            </a:r>
          </a:p>
          <a:p>
            <a:pPr algn="ctr"/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Књижевна критика:</a:t>
            </a:r>
          </a:p>
          <a:p>
            <a:pPr algn="just"/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Предности: дубље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разумевање психолошке и емоционалне сложености ликова, разматрање и сагледавање ширег друштвеног и историјског контекста,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већа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флексибилност у тумачењу метафора и нијанси. </a:t>
            </a:r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Ограничења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: потреба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за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детаљнијом анализом, више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уложеног времена, али и израженија субјективност у анализи.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097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22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90945" y="137244"/>
            <a:ext cx="1172094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АИ: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Предности: може веома брзо да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обради велики корпус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текстова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 уочи обрасце који нису лако уочљиви људском оку. Такође, брже уочава релације између ликова и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дела.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Ограничења: немогућност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разумевања емоционалног или културног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аспекта,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 тумачење лудила је „површинско“, засновано на обрасцима. Недостаје јој субјективна дубина.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633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23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32510" y="180109"/>
            <a:ext cx="1166552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Закључне напомене</a:t>
            </a:r>
          </a:p>
          <a:p>
            <a:pPr algn="ctr"/>
            <a:endParaRPr lang="sr-Cyrl-R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Лудило код Андрићевих јунака не представља искључиво медицинску дијагнозу, већ знатно комплекснију категорију. Они не доспевају у стање лудила због тога што су емоционално слаби,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већ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услед немоућности опстајања у свету који их окружује и притиска. 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Лудило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настаје као одговор на неправду, одсуство смисла и предстваља својеврсни симптом епохе преточен у судбину лика.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25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24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90946" y="1609590"/>
            <a:ext cx="1172094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Удруживање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традиционалне књижевне критике са аналитичким потенцијалом вештачке интелигенције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отвара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нове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могућности.</a:t>
            </a: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Оваква интердисциплинарна анализа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даје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нови живот књижевном делу. </a:t>
            </a:r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Лудило код Андрићевих јунака сагледано очима вештачке интелигенције подсећа нас да ниједна епоха, па тако и ова савремена, није имуна на неправду, насиље или безумље и представља универзалну реакцију на таква стања.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732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25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29491" y="166255"/>
            <a:ext cx="11684721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Литература</a:t>
            </a:r>
          </a:p>
          <a:p>
            <a:pPr algn="ctr"/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	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Вујаклија 2003: Вујаклија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Милорад.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Књижевност и историја: Андрић у контексту епохе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Нови Сад: Матица српска.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2.	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Живковић 2015: Живковић,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Т. (2015).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Лудило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 колективно памћење у прози Иве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Андрића.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In: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Филолошки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преглед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, 2(1),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С.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45–62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3.	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Јеличић 2008: Јеличић, М.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Иво Андрић и људска судбина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Психолошки аспекти његових ликова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Беорад: Клио.</a:t>
            </a:r>
          </a:p>
          <a:p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4.	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Павић 2010: Павић, Милош. </a:t>
            </a:r>
            <a:r>
              <a:rPr lang="ru-RU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Метафоре </a:t>
            </a:r>
            <a:r>
              <a:rPr lang="ru-RU" sz="3200" i="1" dirty="0">
                <a:latin typeface="Arial" panose="020B0604020202020204" pitchFamily="34" charset="0"/>
                <a:cs typeface="Arial" panose="020B0604020202020204" pitchFamily="34" charset="0"/>
              </a:rPr>
              <a:t>лудила у Андрићевом стваралаштву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. Сарајево: Веселин Маслеша.</a:t>
            </a:r>
          </a:p>
        </p:txBody>
      </p:sp>
    </p:spTree>
    <p:extLst>
      <p:ext uri="{BB962C8B-B14F-4D97-AF65-F5344CB8AC3E}">
        <p14:creationId xmlns:p14="http://schemas.microsoft.com/office/powerpoint/2010/main" val="297163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26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3237" y="1676927"/>
            <a:ext cx="1183178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5. Eagleton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2008: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Eagleton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Terence.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Literary Theory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An Introduction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Oxford: Blackwell.</a:t>
            </a:r>
          </a:p>
          <a:p>
            <a:pPr algn="just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Freud 1910: Freud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Sigmund.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Leonardo da Vinci and a Memory of His Childhood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London: Hogarth Press.</a:t>
            </a:r>
          </a:p>
          <a:p>
            <a:pPr algn="just"/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Jockers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2013: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Jockers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Matthew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L.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Macroanalysis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Digital Methods and Literary history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Urbana: University of Illinois Press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787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27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32509" y="1776074"/>
            <a:ext cx="117348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8. Liu 2013: Liu, A.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The Laws of Cool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Knowledge Work and the Culture of Information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Chicago: University of Chicago Press.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9. Moretti 2005: Moretti, Franco.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Graphs, Maps, Trees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Abstract Models for a Literary history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London: Verso.</a:t>
            </a:r>
          </a:p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10. Underwood 2019: Underwood, Ted.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Distant Horizons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Digital Evidence and Literary Change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Chicago: University of Chicago Press. </a:t>
            </a:r>
          </a:p>
        </p:txBody>
      </p:sp>
    </p:spTree>
    <p:extLst>
      <p:ext uri="{BB962C8B-B14F-4D97-AF65-F5344CB8AC3E}">
        <p14:creationId xmlns:p14="http://schemas.microsoft.com/office/powerpoint/2010/main" val="163455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28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7818" y="0"/>
            <a:ext cx="11984182" cy="7478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Извори</a:t>
            </a:r>
          </a:p>
          <a:p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Andri</a:t>
            </a:r>
            <a:r>
              <a:rPr lang="sr-Latn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ć 1945: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Andrić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r-Latn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vo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Na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Drini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ćuprija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Beograd: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Prosveta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r-Latn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FontTx/>
              <a:buAutoNum type="arabicPeriod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Andrić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 1945: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Andrić,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vo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Travnička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hronika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Beograd: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Prosveta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Latn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Andrić</a:t>
            </a:r>
            <a:r>
              <a:rPr lang="sr-Latn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1950: Andrić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I</a:t>
            </a:r>
            <a:r>
              <a:rPr lang="sr-Latn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vo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Prokleta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avlija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Beorad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Prosveta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sr-Latn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sr-Latn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Andrić 1962: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Andrić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sr-Latn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vo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Priče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Beograd: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Prosveta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r-Latn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r-Latn-R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Интернет извори</a:t>
            </a:r>
          </a:p>
          <a:p>
            <a:pPr algn="ctr"/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>
              <a:buAutoNum type="arabicPeriod" startAt="5"/>
            </a:pP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OPENAI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ChatGPT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[AI model]. San Francisco: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OpenAI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2025.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Dostupno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https://chat.openai.com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/</a:t>
            </a:r>
            <a:r>
              <a:rPr lang="sr-Latn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Stanje: 15.09.2025.</a:t>
            </a:r>
          </a:p>
          <a:p>
            <a:pPr marL="514350" lvl="0" indent="-514350">
              <a:buFontTx/>
              <a:buAutoNum type="arabicPeriod" startAt="5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Gralis-Korpus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http://www-gewi.kfunigraz.ac.at/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gralis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Stanje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15.</a:t>
            </a:r>
            <a:r>
              <a:rPr lang="sr-Latn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09.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60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38545" y="138545"/>
            <a:ext cx="11790219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УВОД</a:t>
            </a:r>
          </a:p>
          <a:p>
            <a:pPr algn="ctr"/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Мотив лудила у књижевности не подразумева искључиво медицинско стање већ и комплексан спој психологије појединца и друштвених и историјских околности. </a:t>
            </a: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У Андрићевом стваралаштву лудило није издвојена појава, већ део ширег наратива у којем се човек суочава са различитим изазовима које живот намеће. </a:t>
            </a: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Стога, његови јунаци не доспевају случајно у стања лудила, већ под притиском света који их обликује.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04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10835" y="1288473"/>
            <a:ext cx="1191491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US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Циљ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истраживања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је да се из перспективе вештачке интелигенције, али и кроз синтезу класичног књижевног тумачења, испита на који начин настаје и какву функцију има лудило код јунака у делима Андрића. </a:t>
            </a: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У овом истраживању настојаћемо да одвојимо психолошке, друштвене и симболичке аспекте датог мотива са задатком да се утврди у којој је мери мотив лудила код Андрића универзалан.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37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5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07818" y="237898"/>
            <a:ext cx="1184563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Мотив лудила у књижевности</a:t>
            </a:r>
          </a:p>
          <a:p>
            <a:pPr algn="just"/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Лудило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у психоаналитичкој критици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– пробој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потиснутих страсти у сферу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видљивог 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(Freud 1910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: 143–149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Друштвено-историјски аспекат – симптом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епохе, у којем појединац губи оријентацију у свету у којем су вредности нестабилне. </a:t>
            </a:r>
            <a:endParaRPr lang="sr-Cyrl-R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књижевности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– средство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дестабилиације перспективе и стварање слика о свету у којем се одвија 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радња </a:t>
            </a:r>
            <a:r>
              <a:rPr lang="sr-Latn-RS" sz="3200" dirty="0">
                <a:latin typeface="Arial" panose="020B0604020202020204" pitchFamily="34" charset="0"/>
                <a:cs typeface="Arial" panose="020B0604020202020204" pitchFamily="34" charset="0"/>
              </a:rPr>
              <a:t>(Eagleton 2008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33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3236" y="445946"/>
            <a:ext cx="1166552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Код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Андрића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– лудило се формира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тамо где недостаје комуникација између појединца и света који га окружује, где страсти превазилазе границе прихватљивог, света у којем институције постају механизми насиља. 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Посебну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важност за овакав приступ има посматрање лудила као колективног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феномена.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99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7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49381" y="1337925"/>
            <a:ext cx="1180407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О мотиву лудила у стваралаштву Андрића писали су бројни аутори (в. између осталог: Јеличић 2008; Павић 2010, Живковић 2015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Мотив лудила су проучавали и бројни аутори користећи се кванитативним и дигиталним методама које омогућавају праћење промена и образаца кроз епохе,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жанрове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и корпусе. Они не тумаче лудило психоаналитички или друштвено-историјски, већ га анализирају као мотив у тексту (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Moretti 2005;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Jockers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2013; Liu 2013; Underwood 2019).</a:t>
            </a:r>
          </a:p>
        </p:txBody>
      </p:sp>
    </p:spTree>
    <p:extLst>
      <p:ext uri="{BB962C8B-B14F-4D97-AF65-F5344CB8AC3E}">
        <p14:creationId xmlns:p14="http://schemas.microsoft.com/office/powerpoint/2010/main" val="666237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8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66254" y="224042"/>
            <a:ext cx="1183178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Анализа најзначајних јунака са особином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„лудила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</a:p>
          <a:p>
            <a:pPr algn="ctr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(АИ)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1) Код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којих се јунака у стваралаштву Иве Андрића уочава лудило?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2) Шта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је код наведених јунака изазвало западање у стање лудила?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3) Како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се испољава лудило конкретног јунака?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4) Наведи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типове лудила у делима Иве Андрића.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r-Cyrl-R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5) Која </a:t>
            </a:r>
            <a:r>
              <a:rPr lang="sr-Cyrl-RS" sz="3200" dirty="0">
                <a:latin typeface="Arial" panose="020B0604020202020204" pitchFamily="34" charset="0"/>
                <a:cs typeface="Arial" panose="020B0604020202020204" pitchFamily="34" charset="0"/>
              </a:rPr>
              <a:t>линвистичка средства користи аутор у опсивању стања лудила код својих јунака?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457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644D2D-D9C1-44B7-83FC-232B40270C34}" type="slidenum">
              <a:rPr lang="en-US" smtClean="0"/>
              <a:t>9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0837" y="221673"/>
            <a:ext cx="1194261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Ћамил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3200" cap="small" dirty="0" smtClean="0">
                <a:latin typeface="Arial" panose="020B0604020202020204" pitchFamily="34" charset="0"/>
                <a:cs typeface="Arial" panose="020B0604020202020204" pitchFamily="34" charset="0"/>
              </a:rPr>
              <a:t>Проклета авлија</a:t>
            </a: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Растргнут између идеала и стварности.</a:t>
            </a: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Опсесија – губитак додира с реалношћу. </a:t>
            </a: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Очајнички покушај да смисао пронађе у свету без реда. </a:t>
            </a:r>
          </a:p>
          <a:p>
            <a:pPr algn="just"/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АИ: Ћамилово стање – логични одговор на логички распад света.</a:t>
            </a:r>
          </a:p>
          <a:p>
            <a:pPr algn="just"/>
            <a:endParaRPr lang="ru-RU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лудило као бекство од истине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11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C333A"/>
      </a:dk2>
      <a:lt2>
        <a:srgbClr val="D6ECED"/>
      </a:lt2>
      <a:accent1>
        <a:srgbClr val="DE32DE"/>
      </a:accent1>
      <a:accent2>
        <a:srgbClr val="F42B8A"/>
      </a:accent2>
      <a:accent3>
        <a:srgbClr val="349FE7"/>
      </a:accent3>
      <a:accent4>
        <a:srgbClr val="565FF8"/>
      </a:accent4>
      <a:accent5>
        <a:srgbClr val="876BE7"/>
      </a:accent5>
      <a:accent6>
        <a:srgbClr val="F268C2"/>
      </a:accent6>
      <a:hlink>
        <a:srgbClr val="F55CF9"/>
      </a:hlink>
      <a:folHlink>
        <a:srgbClr val="E8A0EE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F20B7C8E-B819-43F3-AAF9-EE50B1A8363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528</TotalTime>
  <Words>1586</Words>
  <Application>Microsoft Office PowerPoint</Application>
  <PresentationFormat>Widescreen</PresentationFormat>
  <Paragraphs>232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3" baseType="lpstr">
      <vt:lpstr>Arial</vt:lpstr>
      <vt:lpstr>Calibri</vt:lpstr>
      <vt:lpstr>Century Gothic</vt:lpstr>
      <vt:lpstr>Wingdings 3</vt:lpstr>
      <vt:lpstr>Wisp</vt:lpstr>
      <vt:lpstr>Маја Крстић (Нови Сад)  Филозофски факултет Универзитет у Новом Саду  maja.krstic@ff.uns.ac.rs  „Лудило“ код Андрићевих јунака из перспективе вештачке интелигенције  17. симпозијум Андрић виртуелни  Мадрид, 2–5.10.2025.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„ЛУДИЛО“ КОД АНДРИЋЕВИХ ЈУНАКА ИЗ ПЕРСПЕКТИВЕ ВЕШТАЧКЕ ИНТЕЛИГЕНЦИЈЕ</dc:title>
  <dc:creator>HP</dc:creator>
  <cp:lastModifiedBy>HP</cp:lastModifiedBy>
  <cp:revision>70</cp:revision>
  <dcterms:created xsi:type="dcterms:W3CDTF">2025-09-21T17:17:37Z</dcterms:created>
  <dcterms:modified xsi:type="dcterms:W3CDTF">2025-09-23T17:48:04Z</dcterms:modified>
</cp:coreProperties>
</file>