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1" r:id="rId7"/>
    <p:sldId id="265" r:id="rId8"/>
    <p:sldId id="266" r:id="rId9"/>
    <p:sldId id="275" r:id="rId10"/>
    <p:sldId id="267" r:id="rId11"/>
    <p:sldId id="278" r:id="rId12"/>
    <p:sldId id="276" r:id="rId13"/>
    <p:sldId id="268" r:id="rId14"/>
    <p:sldId id="272" r:id="rId15"/>
    <p:sldId id="273" r:id="rId16"/>
    <p:sldId id="269" r:id="rId17"/>
    <p:sldId id="277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9A17E-75B5-5039-E745-C2B0A9B56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A8BB9B-F1F7-6633-38C4-3623A74EB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E52D13-55D9-F170-5331-989C652F2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71E6A-EF93-0EEF-CB39-A0943556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53ECE4-7EE1-9342-8BE4-E8888109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131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FE5A9-83D4-00EF-B35A-3E1E517E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0AFBBA-14F8-255D-213E-48A120740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9C9BD-2D40-33F5-C4C4-EE1DDB37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DB07AE-B25E-DB1C-533E-FA84AD7F3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1C8FEA-75A5-98AB-5D8B-1D620ADB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34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C27DDB-6782-C0FC-09E0-03CB21413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2CF7EB-8288-5439-52C9-5E657547D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77ED1B-A4E3-7B5A-8FC0-579E9A9A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CE6BC2-ECEF-7798-EA62-80A11F954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40CF8-7365-601B-325D-E2F0D192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027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F4E8C-3A74-C0C5-E6EE-5307CAC57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6E56DC-694D-4268-EABD-B57D2F551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B8E2EC-1D16-4DEA-0D6C-E11EE8C1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28C143-D085-96A7-F66F-FD92D0FB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D9E8D-1496-2642-4EF1-9CD1807E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62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AFC5B-9497-9D4F-5AC3-924BB29C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F5CF22-7254-6B12-BE75-B466FD419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65B552-B375-F8A7-D13D-59A7CF830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568F4D-0CAC-579F-B5C0-F702ACC7C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735CE1-DE15-7F89-A97D-BBDE30A6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369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4E4B4-5C53-E23F-3BA4-8FF4B5920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15053E-005E-D7BF-1281-EE976D312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D8E26-FF65-BD94-D592-15440626C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15B586-1250-F01C-952D-FBD2137AD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93BD91-85A9-7D22-BB3C-BC7ED20D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FE926E-2883-68ED-1AB3-168DE9E8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93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4F88FA-51A2-500E-7A82-0ABFECDD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D3E21B-7F32-4AC4-5E23-023294909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217EC8-BF71-5D82-10BA-84E1E5EAE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87E7304-7807-1CE8-AA2F-FAEDA0B2B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5A512A3-1C71-E0CB-8A59-D87CF5DBE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D5768C-38CE-7EE1-3129-EDD59554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155B1C-1ECF-389D-3273-E28CCF75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CD5FD8-DDA0-8000-B64D-311174DB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0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C06D8A-C688-C184-F558-573D7976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E1FB54-8255-70E0-2D8E-D43CCBCA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5ECBD8-F34A-81F7-AFDD-9908390F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FAFEF6-A275-1EE6-4280-61E8A389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41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E73378-62A3-063A-C5C7-CA960BA1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B33ECD-15E5-B816-6911-3515C1D5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226B37-DBFA-9D93-C106-3CFDB4BC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03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88030-E5C5-8412-EC81-D0385968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86EF1-1BC1-91A9-6F8B-52DAEB0F4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5876C-7262-D1A6-6BB1-501AE7963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402E07-2E7A-AD0A-6C60-EE67E6A13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B4F32F-FAEB-1E94-7708-1A1F1C55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2C84EC-BFC5-8CB2-9DE5-CED89675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02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DF2FA-1CF1-2D12-DBE0-B76DC7E2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FC14F22-6D2A-777F-1172-84B2546AC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82A28D-85E4-ABDB-ED62-D777E5F98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64F9FC-DA4C-AA5C-8700-1107CED1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8BD160-E293-8473-2419-01EC6E22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DA756C-C57B-09C5-C9ED-E7337B67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84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F0F124-440D-677E-1FB1-8E407BEB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6F5747-DBCA-4ED3-B1F1-E1047ED4C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1D840F-6B23-A75A-1981-0751E6570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7C733D-89B0-48DD-A41F-DF9370F10CC4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A63F31-0894-A3AC-3AF4-0D28AF4A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9B18A0-AC60-4E4F-304D-3AAF4D4A9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D0C8A7-D79E-440F-9CE6-F14EEAD95F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7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B244E3-83AA-87F0-3975-A5880AD5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Francisco Javier Juez Gálvez</a:t>
            </a:r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 (Madrid)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51351A-B4CB-8CA9-93EB-2CC4CD32A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Facultad de Filología</a:t>
            </a:r>
          </a:p>
          <a:p>
            <a:pPr marL="0" indent="0" algn="ctr">
              <a:buNone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Universidad Complutense de Madrid</a:t>
            </a:r>
          </a:p>
          <a:p>
            <a:pPr marL="0" indent="0" algn="ctr">
              <a:buNone/>
            </a:pP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juezgalvez@filol.ucm.es</a:t>
            </a:r>
          </a:p>
          <a:p>
            <a:pPr algn="ctr"/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r-HR" sz="4800" b="1" dirty="0">
                <a:latin typeface="Arial" panose="020B0604020202020204" pitchFamily="34" charset="0"/>
                <a:cs typeface="Arial" panose="020B0604020202020204" pitchFamily="34" charset="0"/>
              </a:rPr>
              <a:t>Ivo </a:t>
            </a:r>
            <a:r>
              <a:rPr lang="es-E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Andri</a:t>
            </a:r>
            <a:r>
              <a:rPr lang="hr-HR" sz="4800" b="1" dirty="0">
                <a:latin typeface="Arial" panose="020B0604020202020204" pitchFamily="34" charset="0"/>
                <a:cs typeface="Arial" panose="020B0604020202020204" pitchFamily="34" charset="0"/>
              </a:rPr>
              <a:t>ć u Madridu (1928-1929)</a:t>
            </a:r>
            <a:endParaRPr lang="hr-HR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17. Symposium „Andrić-Initiative”: Andrić virtuell</a:t>
            </a:r>
          </a:p>
          <a:p>
            <a:pPr marL="0" indent="0" algn="ctr">
              <a:buNone/>
            </a:pP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Madrid, 2.-5.10.2025</a:t>
            </a: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9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3AFC4-FD90-102D-1AF2-0B11E7EF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29.X.1928 </a:t>
            </a:r>
            <a:r>
              <a:rPr lang="es-ES" i="1" dirty="0"/>
              <a:t>La Época</a:t>
            </a:r>
            <a:r>
              <a:rPr lang="es-ES" dirty="0"/>
              <a:t> </a:t>
            </a:r>
            <a:r>
              <a:rPr lang="es-ES" dirty="0" err="1"/>
              <a:t>str</a:t>
            </a:r>
            <a:r>
              <a:rPr lang="es-ES" dirty="0"/>
              <a:t>. 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A1FA26-BC21-2BAE-773A-E2ADC850F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93E2EF-9A73-0A8E-E6DD-B2E0E1EB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391" y="81280"/>
            <a:ext cx="2674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42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C69F6-DF61-47AD-7405-4C03A39F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3.I.1929 </a:t>
            </a:r>
            <a:r>
              <a:rPr lang="hr-HR" i="1" dirty="0"/>
              <a:t>ABC</a:t>
            </a:r>
            <a:r>
              <a:rPr lang="hr-HR" dirty="0"/>
              <a:t> str. 25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FDB20F-8B65-5F43-4FE4-81639A1CE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A9FEFC-FFDB-67A1-3FBE-917CB3755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064" y="234176"/>
            <a:ext cx="4916736" cy="644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12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5F3EC-80C2-78C1-8083-C46479CC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3.II.1929 </a:t>
            </a:r>
            <a:r>
              <a:rPr lang="es-ES" i="1" dirty="0"/>
              <a:t>ABC</a:t>
            </a:r>
            <a:r>
              <a:rPr lang="es-ES" dirty="0"/>
              <a:t> </a:t>
            </a:r>
            <a:r>
              <a:rPr lang="es-ES" dirty="0" err="1"/>
              <a:t>str</a:t>
            </a:r>
            <a:r>
              <a:rPr lang="es-ES" dirty="0"/>
              <a:t>. 41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810809-F726-330A-8F57-7EECDBC02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033" y="1690688"/>
            <a:ext cx="4715533" cy="34294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874CA8-0C31-B5C4-73E4-46F6E819B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897" y="-84470"/>
            <a:ext cx="3858323" cy="708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6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C6A93-C6D1-605E-C779-3B9253E0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(Interes za nove države) </a:t>
            </a:r>
            <a:r>
              <a:rPr lang="hr-HR" i="1" dirty="0"/>
              <a:t>ABC </a:t>
            </a:r>
            <a:r>
              <a:rPr lang="hr-HR" dirty="0"/>
              <a:t>3.II.1929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315CD23-9AAB-A36D-82F1-32F6EEAA8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55" y="1249680"/>
            <a:ext cx="4000485" cy="5435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76EDCB-D9AA-E54D-E5DE-9A1E32626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545" y="1287594"/>
            <a:ext cx="3943900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84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44151-D348-39EF-352B-5A50070E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A65F0-A243-3996-F50F-E940F1A7B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Ivo </a:t>
            </a:r>
            <a:r>
              <a:rPr lang="hr-HR" dirty="0"/>
              <a:t>Andrić i </a:t>
            </a:r>
            <a:r>
              <a:rPr lang="es-ES" dirty="0"/>
              <a:t>Benito </a:t>
            </a:r>
            <a:r>
              <a:rPr lang="hr-HR" dirty="0"/>
              <a:t>Morat</a:t>
            </a:r>
            <a:r>
              <a:rPr lang="es-ES" dirty="0" err="1"/>
              <a:t>ó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(29.XI.1928., </a:t>
            </a:r>
            <a:r>
              <a:rPr lang="es-ES" i="1" dirty="0"/>
              <a:t>ABC </a:t>
            </a:r>
            <a:r>
              <a:rPr lang="es-ES" dirty="0" err="1"/>
              <a:t>str</a:t>
            </a:r>
            <a:r>
              <a:rPr lang="es-ES" dirty="0"/>
              <a:t>. 34)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0A1CF1A-5044-B79E-45C4-60230ECE5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9233" y="147169"/>
            <a:ext cx="3495440" cy="65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6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139F1-E645-F13A-EFBB-5C512358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4.II.1929 </a:t>
            </a:r>
            <a:br>
              <a:rPr lang="es-ES" dirty="0"/>
            </a:br>
            <a:r>
              <a:rPr lang="es-ES" i="1" dirty="0"/>
              <a:t>La Época</a:t>
            </a:r>
            <a:r>
              <a:rPr lang="es-ES" dirty="0"/>
              <a:t> </a:t>
            </a:r>
            <a:r>
              <a:rPr lang="es-ES" dirty="0" err="1"/>
              <a:t>str</a:t>
            </a:r>
            <a:r>
              <a:rPr lang="es-ES" dirty="0"/>
              <a:t>. 1</a:t>
            </a:r>
            <a:br>
              <a:rPr lang="es-ES" dirty="0"/>
            </a:br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23529A8-5E87-A0BB-3D07-ACB5BB0C3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7910" y="180281"/>
            <a:ext cx="3473643" cy="64440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5D44D7-01BD-CF48-C80B-455CFE04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440" y="0"/>
            <a:ext cx="3159759" cy="69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8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C5EA3-D933-3644-0640-64AB5EA9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30.V.1929 (</a:t>
            </a:r>
            <a:r>
              <a:rPr lang="es-ES" i="1" dirty="0"/>
              <a:t>ABC</a:t>
            </a:r>
            <a:r>
              <a:rPr lang="es-ES" dirty="0"/>
              <a:t> </a:t>
            </a:r>
            <a:r>
              <a:rPr lang="es-ES" dirty="0" err="1"/>
              <a:t>str</a:t>
            </a:r>
            <a:r>
              <a:rPr lang="es-ES" dirty="0"/>
              <a:t>. 25-26)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0049E68-C3CA-AE4C-DF35-3D7DDC339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92" y="365125"/>
            <a:ext cx="2151568" cy="62806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FB0E09-923F-EAD0-041C-3724D9FB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403" y="1367204"/>
            <a:ext cx="3759205" cy="527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37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33369-33C9-19D1-649E-D5898106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>
            <a:normAutofit fontScale="90000"/>
          </a:bodyPr>
          <a:lstStyle/>
          <a:p>
            <a:r>
              <a:rPr lang="es-ES" dirty="0"/>
              <a:t>6) I </a:t>
            </a:r>
            <a:r>
              <a:rPr lang="es-ES" dirty="0" err="1"/>
              <a:t>poslije</a:t>
            </a:r>
            <a:r>
              <a:rPr lang="es-ES" dirty="0"/>
              <a:t> </a:t>
            </a:r>
            <a:r>
              <a:rPr lang="es-ES" dirty="0" err="1"/>
              <a:t>Andri</a:t>
            </a:r>
            <a:r>
              <a:rPr lang="hr-HR" dirty="0"/>
              <a:t>ća, Andrić</a:t>
            </a:r>
            <a:br>
              <a:rPr lang="hr-HR" dirty="0"/>
            </a:b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2F62DEC-F44F-C6D0-218E-A91B4FACC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544" y="844317"/>
            <a:ext cx="8162207" cy="59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0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BF8D2-1324-3006-90BA-248BEF93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Španjolska 1920-ih</a:t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2)  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Andrićev dolazak u Madrid 192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154E40-226F-57A0-8930-4BAFEF096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3) Andrićev Madrid</a:t>
            </a:r>
          </a:p>
          <a:p>
            <a:pPr marL="0" indent="0" algn="ctr">
              <a:buNone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4) Museo del Prado, Goya</a:t>
            </a:r>
          </a:p>
          <a:p>
            <a:pPr marL="0" indent="0" algn="ctr">
              <a:buNone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5) Andrićeva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madridska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svakodnevnica</a:t>
            </a:r>
          </a:p>
          <a:p>
            <a:pPr marL="0" indent="0" algn="ctr">
              <a:buNone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Prvi potpisivač</a:t>
            </a:r>
          </a:p>
          <a:p>
            <a:pPr marL="0" indent="0" algn="ctr">
              <a:buNone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Pratitelj ministara</a:t>
            </a:r>
          </a:p>
          <a:p>
            <a:pPr marL="0" indent="0" algn="ctr">
              <a:buNone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Diplomatski događaji</a:t>
            </a:r>
          </a:p>
          <a:p>
            <a:pPr marL="0" indent="0" algn="ctr">
              <a:buNone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6) Zaključak: I poslije Andrića, Andrić</a:t>
            </a:r>
          </a:p>
        </p:txBody>
      </p:sp>
    </p:spTree>
    <p:extLst>
      <p:ext uri="{BB962C8B-B14F-4D97-AF65-F5344CB8AC3E}">
        <p14:creationId xmlns:p14="http://schemas.microsoft.com/office/powerpoint/2010/main" val="134859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3DC9DA-0E9F-F57C-23D9-4D019A74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7192"/>
          </a:xfrm>
        </p:spPr>
        <p:txBody>
          <a:bodyPr>
            <a:noAutofit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Španjolska 1923-1930 (Dictadura de Primo de Rivera)</a:t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Kralj Alfonso XIII (regn. 1886-1931)</a:t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D1659DA-3CE5-7EAE-92AE-BBCCB02CC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280" y="1851505"/>
            <a:ext cx="2923513" cy="43513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0D2B8E-D80F-8630-AF59-897D21F33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38" y="1689437"/>
            <a:ext cx="3420915" cy="52520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FBEBEB-C5DF-8E40-9CA1-84817775E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254" y="1605978"/>
            <a:ext cx="3492337" cy="52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6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2A105-D505-B388-BDC7-0FD056B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2) </a:t>
            </a:r>
            <a:r>
              <a:rPr lang="es-ES" dirty="0" err="1"/>
              <a:t>Andri</a:t>
            </a:r>
            <a:r>
              <a:rPr lang="hr-HR" dirty="0"/>
              <a:t>ćev dolazak u Madrid 1928.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863FC1-4D7A-62D5-ED8A-39ED40063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Dolazak 30.IV.1928. (Đukić Peričić 2012: 311)</a:t>
            </a:r>
          </a:p>
          <a:p>
            <a:r>
              <a:rPr lang="hr-HR" dirty="0"/>
              <a:t>Afirmirani književnik (</a:t>
            </a:r>
            <a:r>
              <a:rPr lang="hr-HR" i="1" dirty="0"/>
              <a:t>Ko je ko u Jugoslaviji</a:t>
            </a:r>
            <a:r>
              <a:rPr lang="hr-HR" dirty="0"/>
              <a:t> 1928: 7)</a:t>
            </a:r>
          </a:p>
          <a:p>
            <a:r>
              <a:rPr lang="es-ES" i="1" dirty="0"/>
              <a:t>Guía oficial de España</a:t>
            </a:r>
            <a:r>
              <a:rPr lang="es-ES" dirty="0"/>
              <a:t> 1929: 157</a:t>
            </a:r>
          </a:p>
          <a:p>
            <a:pPr marL="0" indent="0">
              <a:buNone/>
            </a:pPr>
            <a:endParaRPr lang="hr-HR" i="1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B9DF9A-B9E0-7177-BDFD-09E6852A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78" y="3640137"/>
            <a:ext cx="12325156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74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2402E-DECB-2DCA-16BA-8E546E25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3) </a:t>
            </a:r>
            <a:r>
              <a:rPr lang="es-ES" dirty="0" err="1"/>
              <a:t>Andri</a:t>
            </a:r>
            <a:r>
              <a:rPr lang="hr-HR" dirty="0"/>
              <a:t>ćev Madrid</a:t>
            </a:r>
            <a:endParaRPr lang="es-ES" dirty="0"/>
          </a:p>
        </p:txBody>
      </p:sp>
      <p:pic>
        <p:nvPicPr>
          <p:cNvPr id="3" name="Picture 2" descr="En el centro de la plaza, el acceso al Metro y al fondo los edificios con los...">
            <a:extLst>
              <a:ext uri="{FF2B5EF4-FFF2-40B4-BE49-F238E27FC236}">
                <a16:creationId xmlns:a16="http://schemas.microsoft.com/office/drawing/2014/main" id="{28E4EC4C-19C3-CA87-47DA-83B22F21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b="11248"/>
          <a:stretch>
            <a:fillRect/>
          </a:stretch>
        </p:blipFill>
        <p:spPr bwMode="auto">
          <a:xfrm>
            <a:off x="20340" y="151512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7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5DD9CB4-2642-3D8C-E6B1-898D8AE12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700088"/>
            <a:ext cx="85725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39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7CE583-A899-8A5F-3AAE-5721534B67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33" b="545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45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BB332-AF9B-C8A2-73CD-CE5B254E0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>
                <a:latin typeface="Arial" panose="020B0604020202020204" pitchFamily="34" charset="0"/>
                <a:cs typeface="Arial" panose="020B0604020202020204" pitchFamily="34" charset="0"/>
              </a:rPr>
              <a:t>4) Museo del Prado, Francisco de Goya (1746-1828)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51FA6D94-DADD-D6F6-47D3-B04CEF5DB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59" y="1979934"/>
            <a:ext cx="3176016" cy="28981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4735AA-8A10-E439-66A6-E9F0DEDF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297" y="1351280"/>
            <a:ext cx="4624267" cy="6065519"/>
          </a:xfrm>
          <a:prstGeom prst="rect">
            <a:avLst/>
          </a:prstGeo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3567FD56-5471-C3DC-8D12-968E6A2F1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8436" y="1542096"/>
            <a:ext cx="3424402" cy="50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0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9712-C397-DEEF-5F32-08894160D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B6227-4B5D-5140-B9E1-81B2814E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5) </a:t>
            </a:r>
            <a:r>
              <a:rPr lang="es-ES" dirty="0" err="1"/>
              <a:t>Andri</a:t>
            </a:r>
            <a:r>
              <a:rPr lang="hr-HR" dirty="0"/>
              <a:t>ćeva madridska </a:t>
            </a:r>
            <a:br>
              <a:rPr lang="es-ES" dirty="0"/>
            </a:br>
            <a:r>
              <a:rPr lang="hr-HR" dirty="0"/>
              <a:t>svakodnevnica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871088-5461-2ADF-0E89-7F51C6EC7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26.V.1928 </a:t>
            </a:r>
            <a:r>
              <a:rPr lang="es-ES" i="1" dirty="0"/>
              <a:t>ABC</a:t>
            </a:r>
            <a:r>
              <a:rPr lang="es-ES" dirty="0"/>
              <a:t> </a:t>
            </a:r>
            <a:r>
              <a:rPr lang="es-ES" dirty="0" err="1"/>
              <a:t>str</a:t>
            </a:r>
            <a:r>
              <a:rPr lang="es-ES" dirty="0"/>
              <a:t>. 20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2AF36D-A14C-0B6F-6184-B5DC0319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798" y="0"/>
            <a:ext cx="4697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3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274</Words>
  <Application>Microsoft Office PowerPoint</Application>
  <PresentationFormat>Panorámica</PresentationFormat>
  <Paragraphs>34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de Office</vt:lpstr>
      <vt:lpstr>Francisco Javier Juez Gálvez (Madrid)</vt:lpstr>
      <vt:lpstr>1) Španjolska 1920-ih 2)   Andrićev dolazak u Madrid 1928</vt:lpstr>
      <vt:lpstr>1. Španjolska 1923-1930 (Dictadura de Primo de Rivera)  Kralj Alfonso XIII (regn. 1886-1931) </vt:lpstr>
      <vt:lpstr>2) Andrićev dolazak u Madrid 1928.</vt:lpstr>
      <vt:lpstr>3) Andrićev Madrid</vt:lpstr>
      <vt:lpstr>Presentación de PowerPoint</vt:lpstr>
      <vt:lpstr>Presentación de PowerPoint</vt:lpstr>
      <vt:lpstr>4) Museo del Prado, Francisco de Goya (1746-1828)</vt:lpstr>
      <vt:lpstr>5) Andrićeva madridska  svakodnevnica</vt:lpstr>
      <vt:lpstr>29.X.1928 La Época str. 1</vt:lpstr>
      <vt:lpstr>3.I.1929 ABC str. 25</vt:lpstr>
      <vt:lpstr>3.II.1929 ABC str. 41</vt:lpstr>
      <vt:lpstr>(Interes za nove države) ABC 3.II.1929</vt:lpstr>
      <vt:lpstr>Ivo Andrić i Benito Morató  (29.XI.1928., ABC str. 34)</vt:lpstr>
      <vt:lpstr>4.II.1929  La Época str. 1 </vt:lpstr>
      <vt:lpstr>30.V.1929 (ABC str. 25-26)</vt:lpstr>
      <vt:lpstr>6) I poslije Andrića, Andrić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FRANCISCO JAVIER JUEZ GALVEZ</dc:creator>
  <cp:lastModifiedBy>FRANCISCO JAVIER JUEZ GALVEZ</cp:lastModifiedBy>
  <cp:revision>37</cp:revision>
  <dcterms:created xsi:type="dcterms:W3CDTF">2025-09-28T11:01:21Z</dcterms:created>
  <dcterms:modified xsi:type="dcterms:W3CDTF">2025-09-28T19:55:13Z</dcterms:modified>
</cp:coreProperties>
</file>