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57" r:id="rId3"/>
    <p:sldId id="258" r:id="rId4"/>
    <p:sldId id="262" r:id="rId5"/>
    <p:sldId id="259" r:id="rId6"/>
    <p:sldId id="260" r:id="rId7"/>
    <p:sldId id="265" r:id="rId8"/>
    <p:sldId id="273" r:id="rId9"/>
    <p:sldId id="274" r:id="rId10"/>
    <p:sldId id="275" r:id="rId11"/>
    <p:sldId id="266" r:id="rId12"/>
    <p:sldId id="267" r:id="rId13"/>
    <p:sldId id="276" r:id="rId14"/>
    <p:sldId id="277" r:id="rId15"/>
    <p:sldId id="278" r:id="rId16"/>
    <p:sldId id="268" r:id="rId17"/>
    <p:sldId id="264" r:id="rId18"/>
    <p:sldId id="269" r:id="rId19"/>
    <p:sldId id="279" r:id="rId20"/>
    <p:sldId id="270" r:id="rId21"/>
    <p:sldId id="280" r:id="rId22"/>
    <p:sldId id="281" r:id="rId23"/>
    <p:sldId id="271" r:id="rId24"/>
    <p:sldId id="282" r:id="rId25"/>
    <p:sldId id="283" r:id="rId26"/>
    <p:sldId id="285" r:id="rId27"/>
    <p:sldId id="284" r:id="rId28"/>
    <p:sldId id="272" r:id="rId29"/>
    <p:sldId id="286" r:id="rId30"/>
    <p:sldId id="263" r:id="rId31"/>
    <p:sldId id="261"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3BFD52-04B5-4F9A-8BC6-A9BFFBDA57C4}" type="datetimeFigureOut">
              <a:rPr lang="en-US" smtClean="0"/>
              <a:t>9/27/2025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83BAAD-0718-462B-9B2D-EFEE4A5FED5F}" type="slidenum">
              <a:rPr lang="en-US" smtClean="0"/>
              <a:t>‹#›</a:t>
            </a:fld>
            <a:endParaRPr lang="en-US"/>
          </a:p>
        </p:txBody>
      </p:sp>
    </p:spTree>
    <p:extLst>
      <p:ext uri="{BB962C8B-B14F-4D97-AF65-F5344CB8AC3E}">
        <p14:creationId xmlns:p14="http://schemas.microsoft.com/office/powerpoint/2010/main" val="1792120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26FA8A6-5E6D-4ADB-ADAC-E143C3C990AD}" type="datetimeFigureOut">
              <a:rPr lang="en-US" smtClean="0"/>
              <a:t>9/27/2025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226417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26FA8A6-5E6D-4ADB-ADAC-E143C3C990AD}" type="datetimeFigureOut">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3175161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26FA8A6-5E6D-4ADB-ADAC-E143C3C990AD}"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2685631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26FA8A6-5E6D-4ADB-ADAC-E143C3C990AD}"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1325299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26FA8A6-5E6D-4ADB-ADAC-E143C3C990AD}"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34592914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26FA8A6-5E6D-4ADB-ADAC-E143C3C990AD}" type="datetimeFigureOut">
              <a:rPr lang="en-US" smtClean="0"/>
              <a:t>9/27/2025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11567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26FA8A6-5E6D-4ADB-ADAC-E143C3C990AD}" type="datetimeFigureOut">
              <a:rPr lang="en-US" smtClean="0"/>
              <a:t>9/27/2025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5277811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26FA8A6-5E6D-4ADB-ADAC-E143C3C990AD}"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3736523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26FA8A6-5E6D-4ADB-ADAC-E143C3C990AD}"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2620855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6FA8A6-5E6D-4ADB-ADAC-E143C3C990AD}"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178576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26FA8A6-5E6D-4ADB-ADAC-E143C3C990AD}"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809170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6FA8A6-5E6D-4ADB-ADAC-E143C3C990AD}" type="datetimeFigureOut">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3517814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6FA8A6-5E6D-4ADB-ADAC-E143C3C990AD}" type="datetimeFigureOut">
              <a:rPr lang="en-US" smtClean="0"/>
              <a:t>9/27/2025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959565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6FA8A6-5E6D-4ADB-ADAC-E143C3C990AD}" type="datetimeFigureOut">
              <a:rPr lang="en-US" smtClean="0"/>
              <a:t>9/27/2025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761862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6FA8A6-5E6D-4ADB-ADAC-E143C3C990AD}" type="datetimeFigureOut">
              <a:rPr lang="en-US" smtClean="0"/>
              <a:t>9/27/2025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3756768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26FA8A6-5E6D-4ADB-ADAC-E143C3C990AD}" type="datetimeFigureOut">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1424727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26FA8A6-5E6D-4ADB-ADAC-E143C3C990AD}" type="datetimeFigureOut">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B9B3945-8DA4-4A39-915F-57B93A2A2B24}" type="slidenum">
              <a:rPr lang="en-US" smtClean="0"/>
              <a:t>‹#›</a:t>
            </a:fld>
            <a:endParaRPr lang="en-US"/>
          </a:p>
        </p:txBody>
      </p:sp>
    </p:spTree>
    <p:extLst>
      <p:ext uri="{BB962C8B-B14F-4D97-AF65-F5344CB8AC3E}">
        <p14:creationId xmlns:p14="http://schemas.microsoft.com/office/powerpoint/2010/main" val="1532320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26FA8A6-5E6D-4ADB-ADAC-E143C3C990AD}" type="datetimeFigureOut">
              <a:rPr lang="en-US" smtClean="0"/>
              <a:t>9/27/2025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AB9B3945-8DA4-4A39-915F-57B93A2A2B24}" type="slidenum">
              <a:rPr lang="en-US" smtClean="0"/>
              <a:t>‹#›</a:t>
            </a:fld>
            <a:endParaRPr lang="en-US"/>
          </a:p>
        </p:txBody>
      </p:sp>
    </p:spTree>
    <p:extLst>
      <p:ext uri="{BB962C8B-B14F-4D97-AF65-F5344CB8AC3E}">
        <p14:creationId xmlns:p14="http://schemas.microsoft.com/office/powerpoint/2010/main" val="32531548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hadziha@unizd.h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jezik.hr/" TargetMode="External"/><Relationship Id="rId2" Type="http://schemas.openxmlformats.org/officeDocument/2006/relationships/hyperlink" Target="https://hrcak.srce.hr/index.php/13724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4FD6C-AE92-4130-9BBA-988F81E4CCD4}"/>
              </a:ext>
            </a:extLst>
          </p:cNvPr>
          <p:cNvSpPr>
            <a:spLocks noGrp="1"/>
          </p:cNvSpPr>
          <p:nvPr>
            <p:ph type="ctrTitle"/>
          </p:nvPr>
        </p:nvSpPr>
        <p:spPr/>
        <p:txBody>
          <a:bodyPr>
            <a:normAutofit/>
          </a:bodyPr>
          <a:lstStyle/>
          <a:p>
            <a:pPr algn="ctr"/>
            <a:r>
              <a:rPr lang="hr-HR" sz="3600" b="1" dirty="0">
                <a:latin typeface="Arial" panose="020B0604020202020204" pitchFamily="34" charset="0"/>
                <a:cs typeface="Arial" panose="020B0604020202020204" pitchFamily="34" charset="0"/>
              </a:rPr>
              <a:t>Sandra Hadžihalilović </a:t>
            </a:r>
            <a:r>
              <a:rPr lang="hr-HR" sz="3600" dirty="0">
                <a:latin typeface="Arial" panose="020B0604020202020204" pitchFamily="34" charset="0"/>
                <a:cs typeface="Arial" panose="020B0604020202020204" pitchFamily="34" charset="0"/>
              </a:rPr>
              <a:t>(Zadar)</a:t>
            </a:r>
            <a:br>
              <a:rPr lang="hr-HR" sz="3600" dirty="0">
                <a:latin typeface="Arial" panose="020B0604020202020204" pitchFamily="34" charset="0"/>
                <a:cs typeface="Arial" panose="020B0604020202020204" pitchFamily="34" charset="0"/>
              </a:rPr>
            </a:br>
            <a:r>
              <a:rPr lang="hr-HR" sz="1600" b="1" dirty="0">
                <a:latin typeface="Arial" panose="020B0604020202020204" pitchFamily="34" charset="0"/>
                <a:cs typeface="Arial" panose="020B0604020202020204" pitchFamily="34" charset="0"/>
              </a:rPr>
              <a:t>Sveučilište u Zadru </a:t>
            </a:r>
            <a:br>
              <a:rPr lang="hr-HR" sz="1600" b="1" dirty="0">
                <a:latin typeface="Arial" panose="020B0604020202020204" pitchFamily="34" charset="0"/>
                <a:cs typeface="Arial" panose="020B0604020202020204" pitchFamily="34" charset="0"/>
              </a:rPr>
            </a:br>
            <a:r>
              <a:rPr lang="hr-HR" sz="1400" b="1" dirty="0">
                <a:latin typeface="Arial" panose="020B0604020202020204" pitchFamily="34" charset="0"/>
                <a:cs typeface="Arial" panose="020B0604020202020204" pitchFamily="34" charset="0"/>
                <a:hlinkClick r:id="rId2"/>
              </a:rPr>
              <a:t>shadziha@unizd.hr</a:t>
            </a:r>
            <a:br>
              <a:rPr lang="hr-HR" sz="1600" b="1" dirty="0">
                <a:latin typeface="Arial" panose="020B0604020202020204" pitchFamily="34" charset="0"/>
                <a:cs typeface="Arial" panose="020B0604020202020204" pitchFamily="34" charset="0"/>
              </a:rPr>
            </a:br>
            <a:r>
              <a:rPr lang="hr-HR" sz="4800" b="1" dirty="0">
                <a:latin typeface="Arial" panose="020B0604020202020204" pitchFamily="34" charset="0"/>
                <a:cs typeface="Arial" panose="020B0604020202020204" pitchFamily="34" charset="0"/>
              </a:rPr>
              <a:t>Znakovi jezične igre u </a:t>
            </a:r>
            <a:r>
              <a:rPr lang="hr-HR" sz="4800" b="1" i="1" dirty="0">
                <a:latin typeface="Arial" panose="020B0604020202020204" pitchFamily="34" charset="0"/>
                <a:cs typeface="Arial" panose="020B0604020202020204" pitchFamily="34" charset="0"/>
              </a:rPr>
              <a:t>Znakovima pored puta </a:t>
            </a:r>
            <a:endParaRPr lang="en-US" sz="3600" b="1" i="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52C49D51-7FF0-4621-8B96-32634C3B0D26}"/>
              </a:ext>
            </a:extLst>
          </p:cNvPr>
          <p:cNvSpPr>
            <a:spLocks noGrp="1"/>
          </p:cNvSpPr>
          <p:nvPr>
            <p:ph type="subTitle" idx="1"/>
          </p:nvPr>
        </p:nvSpPr>
        <p:spPr/>
        <p:txBody>
          <a:bodyPr>
            <a:normAutofit fontScale="92500" lnSpcReduction="10000"/>
          </a:bodyPr>
          <a:lstStyle/>
          <a:p>
            <a:pPr algn="ctr"/>
            <a:r>
              <a:rPr lang="hr-HR" sz="2400" dirty="0">
                <a:latin typeface="Arial" panose="020B0604020202020204" pitchFamily="34" charset="0"/>
                <a:cs typeface="Arial" panose="020B0604020202020204" pitchFamily="34" charset="0"/>
              </a:rPr>
              <a:t>17. Simpozij </a:t>
            </a:r>
            <a:r>
              <a:rPr lang="hr-HR" sz="2400" i="1" dirty="0">
                <a:latin typeface="Arial" panose="020B0604020202020204" pitchFamily="34" charset="0"/>
                <a:cs typeface="Arial" panose="020B0604020202020204" pitchFamily="34" charset="0"/>
              </a:rPr>
              <a:t>Andrić virtuelni</a:t>
            </a:r>
          </a:p>
          <a:p>
            <a:pPr algn="ctr"/>
            <a:r>
              <a:rPr lang="hr-HR" sz="2400" dirty="0">
                <a:latin typeface="Arial" panose="020B0604020202020204" pitchFamily="34" charset="0"/>
                <a:cs typeface="Arial" panose="020B0604020202020204" pitchFamily="34" charset="0"/>
              </a:rPr>
              <a:t>Madrid, 3.10.2025.</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1081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10</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fontScale="85000" lnSpcReduction="10000"/>
          </a:bodyPr>
          <a:lstStyle/>
          <a:p>
            <a:pPr marL="514350" indent="-514350">
              <a:buFont typeface="+mj-lt"/>
              <a:buAutoNum type="alphaLcParenR" startAt="2"/>
            </a:pPr>
            <a:r>
              <a:rPr lang="hr-HR" sz="3200" dirty="0">
                <a:solidFill>
                  <a:schemeClr val="tx1">
                    <a:lumMod val="95000"/>
                    <a:lumOff val="5000"/>
                  </a:schemeClr>
                </a:solidFill>
                <a:latin typeface="Arial" panose="020B0604020202020204" pitchFamily="34" charset="0"/>
                <a:cs typeface="Arial" panose="020B0604020202020204" pitchFamily="34" charset="0"/>
              </a:rPr>
              <a:t>Figure misli – gradacija </a:t>
            </a:r>
          </a:p>
          <a:p>
            <a:pPr algn="just"/>
            <a:r>
              <a:rPr lang="hr-HR" sz="3200" dirty="0">
                <a:solidFill>
                  <a:schemeClr val="tx1">
                    <a:lumMod val="95000"/>
                    <a:lumOff val="5000"/>
                  </a:schemeClr>
                </a:solidFill>
                <a:latin typeface="Arial" panose="020B0604020202020204" pitchFamily="34" charset="0"/>
                <a:cs typeface="Arial" panose="020B0604020202020204" pitchFamily="34" charset="0"/>
              </a:rPr>
              <a:t>Svi ljudi traže sreću, sa manje ili više snage i uporstva, a najviše izgleda da je nađu i sačuvaju imaju oni koji je traže u zajedničkoj sreći što većeg broja ljudi sa kojima ih život vezuje. 2014:153</a:t>
            </a:r>
          </a:p>
          <a:p>
            <a:pPr algn="just"/>
            <a:r>
              <a:rPr lang="hr-HR" sz="3200" dirty="0">
                <a:solidFill>
                  <a:schemeClr val="tx1">
                    <a:lumMod val="95000"/>
                    <a:lumOff val="5000"/>
                  </a:schemeClr>
                </a:solidFill>
                <a:latin typeface="Arial" panose="020B0604020202020204" pitchFamily="34" charset="0"/>
                <a:cs typeface="Arial" panose="020B0604020202020204" pitchFamily="34" charset="0"/>
              </a:rPr>
              <a:t> </a:t>
            </a:r>
            <a:r>
              <a:rPr lang="hr-HR" sz="3200" dirty="0">
                <a:solidFill>
                  <a:schemeClr val="tx1"/>
                </a:solidFill>
                <a:latin typeface="Arial" panose="020B0604020202020204" pitchFamily="34" charset="0"/>
                <a:cs typeface="Arial" panose="020B0604020202020204" pitchFamily="34" charset="0"/>
              </a:rPr>
              <a:t>Kazana na južnom narečju, svaka stvar izgleda ne samo nešto duža nego, ako je tužna, i nešto tužnija. 2014:203 </a:t>
            </a:r>
          </a:p>
          <a:p>
            <a:endParaRPr lang="hr-HR" sz="3200" dirty="0">
              <a:solidFill>
                <a:schemeClr val="tx1">
                  <a:lumMod val="95000"/>
                  <a:lumOff val="5000"/>
                </a:schemeClr>
              </a:solidFill>
              <a:latin typeface="Arial" panose="020B0604020202020204" pitchFamily="34" charset="0"/>
              <a:cs typeface="Arial" panose="020B0604020202020204" pitchFamily="34" charset="0"/>
            </a:endParaRPr>
          </a:p>
          <a:p>
            <a:endParaRPr lang="hr-HR" sz="3200" dirty="0">
              <a:latin typeface="Arial" panose="020B0604020202020204" pitchFamily="34" charset="0"/>
              <a:cs typeface="Arial" panose="020B0604020202020204" pitchFamily="34" charset="0"/>
            </a:endParaRPr>
          </a:p>
          <a:p>
            <a:pPr marL="0" indent="0">
              <a:buNone/>
            </a:pPr>
            <a:endParaRPr lang="hr-HR" sz="3200" dirty="0">
              <a:latin typeface="Arial" panose="020B0604020202020204" pitchFamily="34" charset="0"/>
              <a:cs typeface="Arial" panose="020B0604020202020204" pitchFamily="34" charset="0"/>
            </a:endParaRPr>
          </a:p>
          <a:p>
            <a:pPr marL="0" indent="0">
              <a:buNone/>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9431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11</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fontScale="92500" lnSpcReduction="10000"/>
          </a:bodyPr>
          <a:lstStyle/>
          <a:p>
            <a:pPr marL="514350" indent="-514350">
              <a:buFont typeface="+mj-lt"/>
              <a:buAutoNum type="alphaLcParenR" startAt="2"/>
            </a:pPr>
            <a:r>
              <a:rPr lang="hr-HR" sz="3200" dirty="0">
                <a:latin typeface="Arial" panose="020B0604020202020204" pitchFamily="34" charset="0"/>
                <a:cs typeface="Arial" panose="020B0604020202020204" pitchFamily="34" charset="0"/>
              </a:rPr>
              <a:t> Figure misli – Antiteza </a:t>
            </a:r>
          </a:p>
          <a:p>
            <a:pPr algn="just"/>
            <a:r>
              <a:rPr lang="hr-HR" sz="3200" dirty="0">
                <a:latin typeface="Arial" panose="020B0604020202020204" pitchFamily="34" charset="0"/>
                <a:cs typeface="Arial" panose="020B0604020202020204" pitchFamily="34" charset="0"/>
              </a:rPr>
              <a:t>Kad je čovek ćelav i mlad, on to biva na dva načina: prvi slučaj, čovek je ćelav, ali tako da to izgleda posve prirodno, kao da je to njegov pravi i jedini mogući izgled. Drugi slučaj, ćelav je, ali tako da ta njegova ćelavost izgleda kao bolest ili posledica nekog poroka. 2014:139</a:t>
            </a:r>
          </a:p>
        </p:txBody>
      </p:sp>
    </p:spTree>
    <p:extLst>
      <p:ext uri="{BB962C8B-B14F-4D97-AF65-F5344CB8AC3E}">
        <p14:creationId xmlns:p14="http://schemas.microsoft.com/office/powerpoint/2010/main" val="3748466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12</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Autofit/>
          </a:bodyPr>
          <a:lstStyle/>
          <a:p>
            <a:pPr marL="514350" indent="-514350">
              <a:buFont typeface="+mj-lt"/>
              <a:buAutoNum type="alphaLcParenR" startAt="3"/>
            </a:pPr>
            <a:r>
              <a:rPr lang="hr-HR" sz="2400" dirty="0">
                <a:solidFill>
                  <a:schemeClr val="tx1"/>
                </a:solidFill>
                <a:latin typeface="Arial" panose="020B0604020202020204" pitchFamily="34" charset="0"/>
                <a:cs typeface="Arial" panose="020B0604020202020204" pitchFamily="34" charset="0"/>
              </a:rPr>
              <a:t>Figure riječi – Metafora </a:t>
            </a:r>
          </a:p>
          <a:p>
            <a:pPr algn="just"/>
            <a:r>
              <a:rPr lang="hr-HR" sz="2400" dirty="0">
                <a:solidFill>
                  <a:schemeClr val="tx1"/>
                </a:solidFill>
                <a:latin typeface="Arial" panose="020B0604020202020204" pitchFamily="34" charset="0"/>
                <a:cs typeface="Arial" panose="020B0604020202020204" pitchFamily="34" charset="0"/>
              </a:rPr>
              <a:t>Žaliti se na život? Zašto? Žaliti se sada kad nije više ni lep ni lak, a doskora, dok je to još bio, žudno i žedno smo primali sve što nam je pružao. To ne bi bilo pravo ni pristojno. To bi značilo ogrešiti se o pravila igre koju smo prihvatili i priznali. Sve što se od nas sada traži je da sa strpljenjem, hrabrošću i nešto dostojanstva izdržimo i podnesemo drugi, teži i tamniji dio te igre, pošto smo lakomo iskoristili onaj prvi, svetli i laki njen deo. 2014:84 </a:t>
            </a:r>
          </a:p>
        </p:txBody>
      </p:sp>
    </p:spTree>
    <p:extLst>
      <p:ext uri="{BB962C8B-B14F-4D97-AF65-F5344CB8AC3E}">
        <p14:creationId xmlns:p14="http://schemas.microsoft.com/office/powerpoint/2010/main" val="1733502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13</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fontScale="92500" lnSpcReduction="20000"/>
          </a:bodyPr>
          <a:lstStyle/>
          <a:p>
            <a:pPr marL="514350" indent="-514350">
              <a:buFont typeface="+mj-lt"/>
              <a:buAutoNum type="alphaLcParenR" startAt="3"/>
            </a:pPr>
            <a:r>
              <a:rPr lang="hr-HR" sz="3200" dirty="0">
                <a:latin typeface="Arial" panose="020B0604020202020204" pitchFamily="34" charset="0"/>
                <a:cs typeface="Arial" panose="020B0604020202020204" pitchFamily="34" charset="0"/>
              </a:rPr>
              <a:t>Figure riječi – Metafora</a:t>
            </a:r>
          </a:p>
          <a:p>
            <a:pPr algn="just"/>
            <a:r>
              <a:rPr lang="hr-HR" sz="3200" dirty="0">
                <a:latin typeface="Arial" panose="020B0604020202020204" pitchFamily="34" charset="0"/>
                <a:cs typeface="Arial" panose="020B0604020202020204" pitchFamily="34" charset="0"/>
              </a:rPr>
              <a:t> Aforizam je tanak led na koji nas navodi naša želja da jeftino i brzo pokažemo šta znamo i šta sve možemo i umemo. On je ogledalo u koje mi hvatamo ljude i svet oko sebe, a pri tom ne primećujemo da se u njemu ogledamo i pokazujemo i mi sami, sa svim našim pomislima i namerama. 2014: 267</a:t>
            </a:r>
          </a:p>
          <a:p>
            <a:pPr marL="0" indent="0">
              <a:buNone/>
            </a:pPr>
            <a:endParaRPr lang="hr-H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1680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14</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fontScale="55000" lnSpcReduction="20000"/>
          </a:bodyPr>
          <a:lstStyle/>
          <a:p>
            <a:pPr marL="514350" indent="-514350">
              <a:buFont typeface="+mj-lt"/>
              <a:buAutoNum type="alphaLcParenR" startAt="3"/>
            </a:pPr>
            <a:r>
              <a:rPr lang="hr-HR" sz="3200" dirty="0">
                <a:solidFill>
                  <a:schemeClr val="tx1"/>
                </a:solidFill>
                <a:latin typeface="Arial" panose="020B0604020202020204" pitchFamily="34" charset="0"/>
                <a:cs typeface="Arial" panose="020B0604020202020204" pitchFamily="34" charset="0"/>
              </a:rPr>
              <a:t>Figure riječi – Eufemizam </a:t>
            </a:r>
          </a:p>
          <a:p>
            <a:pPr algn="just"/>
            <a:r>
              <a:rPr lang="hr-HR" sz="3200" dirty="0">
                <a:solidFill>
                  <a:schemeClr val="tx1"/>
                </a:solidFill>
                <a:latin typeface="Arial" panose="020B0604020202020204" pitchFamily="34" charset="0"/>
                <a:cs typeface="Arial" panose="020B0604020202020204" pitchFamily="34" charset="0"/>
              </a:rPr>
              <a:t>Kako ulaze u jezik strane reči, kako u njemu hvataju korena i stiču pravo građanstva? </a:t>
            </a:r>
          </a:p>
          <a:p>
            <a:pPr marL="0" indent="0" algn="just">
              <a:buNone/>
            </a:pPr>
            <a:r>
              <a:rPr lang="hr-HR" sz="3200" dirty="0">
                <a:solidFill>
                  <a:schemeClr val="tx1"/>
                </a:solidFill>
                <a:latin typeface="Arial" panose="020B0604020202020204" pitchFamily="34" charset="0"/>
                <a:cs typeface="Arial" panose="020B0604020202020204" pitchFamily="34" charset="0"/>
              </a:rPr>
              <a:t>U nas je postojala reč </a:t>
            </a:r>
            <a:r>
              <a:rPr lang="hr-HR" sz="3200" i="1" dirty="0">
                <a:solidFill>
                  <a:schemeClr val="tx1"/>
                </a:solidFill>
                <a:latin typeface="Arial" panose="020B0604020202020204" pitchFamily="34" charset="0"/>
                <a:cs typeface="Arial" panose="020B0604020202020204" pitchFamily="34" charset="0"/>
              </a:rPr>
              <a:t>krematorijum</a:t>
            </a:r>
            <a:r>
              <a:rPr lang="hr-HR" sz="3200" dirty="0">
                <a:solidFill>
                  <a:schemeClr val="tx1"/>
                </a:solidFill>
                <a:latin typeface="Arial" panose="020B0604020202020204" pitchFamily="34" charset="0"/>
                <a:cs typeface="Arial" panose="020B0604020202020204" pitchFamily="34" charset="0"/>
              </a:rPr>
              <a:t> pre nego što je takva ustanova uvedena i njena zgrada sagrađena, i pre nego što je ijedan mrtvac bio spaljen, jer je davno već prešla granicu naše zemlje sa štampom i naukom. Ne sećam se da sam ikad čuo glagol koji označava akt spaljivanja (cremare). Sada kad u Beogradu postoji krematorijum i počinje sve više da se upotrebljava, čujete sve češće da je neko </a:t>
            </a:r>
            <a:r>
              <a:rPr lang="hr-HR" sz="3200" i="1" dirty="0">
                <a:solidFill>
                  <a:schemeClr val="tx1"/>
                </a:solidFill>
                <a:latin typeface="Arial" panose="020B0604020202020204" pitchFamily="34" charset="0"/>
                <a:cs typeface="Arial" panose="020B0604020202020204" pitchFamily="34" charset="0"/>
              </a:rPr>
              <a:t>kremiran</a:t>
            </a:r>
            <a:r>
              <a:rPr lang="hr-HR" sz="3200" dirty="0">
                <a:solidFill>
                  <a:schemeClr val="tx1"/>
                </a:solidFill>
                <a:latin typeface="Arial" panose="020B0604020202020204" pitchFamily="34" charset="0"/>
                <a:cs typeface="Arial" panose="020B0604020202020204" pitchFamily="34" charset="0"/>
              </a:rPr>
              <a:t>. Zanimljivo je da niko ne kaže, ni u govoru ni u štampi, </a:t>
            </a:r>
            <a:r>
              <a:rPr lang="hr-HR" sz="3200" i="1" dirty="0">
                <a:solidFill>
                  <a:schemeClr val="tx1"/>
                </a:solidFill>
                <a:latin typeface="Arial" panose="020B0604020202020204" pitchFamily="34" charset="0"/>
                <a:cs typeface="Arial" panose="020B0604020202020204" pitchFamily="34" charset="0"/>
              </a:rPr>
              <a:t>spaljen</a:t>
            </a:r>
            <a:r>
              <a:rPr lang="hr-HR" sz="3200" dirty="0">
                <a:solidFill>
                  <a:schemeClr val="tx1"/>
                </a:solidFill>
                <a:latin typeface="Arial" panose="020B0604020202020204" pitchFamily="34" charset="0"/>
                <a:cs typeface="Arial" panose="020B0604020202020204" pitchFamily="34" charset="0"/>
              </a:rPr>
              <a:t>. </a:t>
            </a:r>
          </a:p>
          <a:p>
            <a:pPr marL="0" indent="0" algn="just">
              <a:buNone/>
            </a:pPr>
            <a:r>
              <a:rPr lang="hr-HR" sz="3200" dirty="0">
                <a:solidFill>
                  <a:schemeClr val="tx1"/>
                </a:solidFill>
                <a:latin typeface="Arial" panose="020B0604020202020204" pitchFamily="34" charset="0"/>
                <a:cs typeface="Arial" panose="020B0604020202020204" pitchFamily="34" charset="0"/>
              </a:rPr>
              <a:t>Izgleda da za izvesne radnje i postupke sa negativnim i teškim značenjem naši ljudi upotrebljavaju pre strane reči nego svoje. (Na primer: prostituisati se, amortirati, eksces, kriminal, koitus, i slično.) 2015: 268</a:t>
            </a:r>
          </a:p>
        </p:txBody>
      </p:sp>
    </p:spTree>
    <p:extLst>
      <p:ext uri="{BB962C8B-B14F-4D97-AF65-F5344CB8AC3E}">
        <p14:creationId xmlns:p14="http://schemas.microsoft.com/office/powerpoint/2010/main" val="217183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15</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fontScale="70000" lnSpcReduction="20000"/>
          </a:bodyPr>
          <a:lstStyle/>
          <a:p>
            <a:pPr marL="514350" indent="-514350">
              <a:buFont typeface="+mj-lt"/>
              <a:buAutoNum type="alphaLcParenR" startAt="3"/>
            </a:pPr>
            <a:r>
              <a:rPr lang="hr-HR" sz="3200" dirty="0">
                <a:latin typeface="Arial" panose="020B0604020202020204" pitchFamily="34" charset="0"/>
                <a:cs typeface="Arial" panose="020B0604020202020204" pitchFamily="34" charset="0"/>
              </a:rPr>
              <a:t>Figure riječi – Personifikacija </a:t>
            </a:r>
          </a:p>
          <a:p>
            <a:pPr algn="just"/>
            <a:r>
              <a:rPr lang="hr-HR" sz="3200" dirty="0">
                <a:latin typeface="Arial" panose="020B0604020202020204" pitchFamily="34" charset="0"/>
                <a:cs typeface="Arial" panose="020B0604020202020204" pitchFamily="34" charset="0"/>
              </a:rPr>
              <a:t>Tada se dešava da reči nasele moju svest, otvore u njoj svoj bal pod maskama i izvode tu svoje igre, od krutih menueta i avetinjskih kadrila do prostog bezočnog kreveljenja, ludog đipanja i bučne terevenke. Maskiraju se, demaskiraju, izdaju se za ono što nisu, teraju šegu sa mnom kao što se ja inače igram sa njima, tako da se na kraju ne zna ni šta je šta ni ko je ko, kao da je potpuno nestalo u svetu svega što se zvalo mera i razum, red i pravilo, i kao da je bezumlje (ali neko plansko i zlonamerno bezumlje!) postalo opštim zakonom. 2014: 248 </a:t>
            </a:r>
          </a:p>
        </p:txBody>
      </p:sp>
    </p:spTree>
    <p:extLst>
      <p:ext uri="{BB962C8B-B14F-4D97-AF65-F5344CB8AC3E}">
        <p14:creationId xmlns:p14="http://schemas.microsoft.com/office/powerpoint/2010/main" val="1588833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16</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fontScale="92500" lnSpcReduction="20000"/>
          </a:bodyPr>
          <a:lstStyle/>
          <a:p>
            <a:pPr marL="514350" indent="-514350">
              <a:buFont typeface="+mj-lt"/>
              <a:buAutoNum type="alphaLcParenR" startAt="4"/>
            </a:pPr>
            <a:r>
              <a:rPr lang="hr-HR" sz="3200" dirty="0">
                <a:latin typeface="Arial" panose="020B0604020202020204" pitchFamily="34" charset="0"/>
                <a:cs typeface="Arial" panose="020B0604020202020204" pitchFamily="34" charset="0"/>
              </a:rPr>
              <a:t>Figure konstrukcije – </a:t>
            </a:r>
            <a:r>
              <a:rPr lang="hr-HR" sz="3200" dirty="0">
                <a:solidFill>
                  <a:schemeClr val="tx1"/>
                </a:solidFill>
                <a:latin typeface="Arial" panose="020B0604020202020204" pitchFamily="34" charset="0"/>
                <a:cs typeface="Arial" panose="020B0604020202020204" pitchFamily="34" charset="0"/>
              </a:rPr>
              <a:t>polisindeton</a:t>
            </a:r>
            <a:r>
              <a:rPr lang="hr-HR" sz="3200" dirty="0">
                <a:latin typeface="Arial" panose="020B0604020202020204" pitchFamily="34" charset="0"/>
                <a:cs typeface="Arial" panose="020B0604020202020204" pitchFamily="34" charset="0"/>
              </a:rPr>
              <a:t> i retoričko pitanje</a:t>
            </a:r>
          </a:p>
          <a:p>
            <a:pPr algn="just"/>
            <a:r>
              <a:rPr lang="hr-HR" sz="3200" dirty="0">
                <a:latin typeface="Arial" panose="020B0604020202020204" pitchFamily="34" charset="0"/>
                <a:cs typeface="Arial" panose="020B0604020202020204" pitchFamily="34" charset="0"/>
              </a:rPr>
              <a:t> Šta su naše igre u detinjstvu? Nejasno sećanje na nešto što je bilo, ili bar moglo biti? Ili slutnje nečeg što će biti, ili bi moglo da bude? Ili, možda samo puka igra slučaja u koju mi, uvek skloni da u svemu tražimo zakonitost i logiku, unosimo red i smisao koji u stvari ne postoje? 2014: 76</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3251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17</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lnSpcReduction="10000"/>
          </a:bodyPr>
          <a:lstStyle/>
          <a:p>
            <a:r>
              <a:rPr lang="hr-HR" sz="3200" dirty="0">
                <a:latin typeface="Arial" panose="020B0604020202020204" pitchFamily="34" charset="0"/>
                <a:cs typeface="Arial" panose="020B0604020202020204" pitchFamily="34" charset="0"/>
              </a:rPr>
              <a:t>Analiza korpusa</a:t>
            </a:r>
          </a:p>
          <a:p>
            <a:pPr marL="514350" indent="-514350">
              <a:buFont typeface="+mj-lt"/>
              <a:buAutoNum type="arabicPeriod" startAt="2"/>
            </a:pPr>
            <a:r>
              <a:rPr lang="hr-HR" sz="3200" dirty="0">
                <a:latin typeface="Arial" panose="020B0604020202020204" pitchFamily="34" charset="0"/>
                <a:cs typeface="Arial" panose="020B0604020202020204" pitchFamily="34" charset="0"/>
              </a:rPr>
              <a:t>Jezična igra &amp; Gemini</a:t>
            </a:r>
          </a:p>
          <a:p>
            <a:pPr marL="514350" indent="-514350">
              <a:buFont typeface="+mj-lt"/>
              <a:buAutoNum type="alphaLcParenR"/>
            </a:pPr>
            <a:r>
              <a:rPr lang="hr-HR" sz="3200" dirty="0">
                <a:latin typeface="Arial" panose="020B0604020202020204" pitchFamily="34" charset="0"/>
                <a:cs typeface="Arial" panose="020B0604020202020204" pitchFamily="34" charset="0"/>
              </a:rPr>
              <a:t>Igra asocijacija</a:t>
            </a:r>
          </a:p>
          <a:p>
            <a:pPr marL="514350" indent="-514350">
              <a:buFont typeface="+mj-lt"/>
              <a:buAutoNum type="alphaLcParenR"/>
            </a:pPr>
            <a:r>
              <a:rPr lang="hr-HR" sz="3200" dirty="0">
                <a:latin typeface="Arial" panose="020B0604020202020204" pitchFamily="34" charset="0"/>
                <a:cs typeface="Arial" panose="020B0604020202020204" pitchFamily="34" charset="0"/>
              </a:rPr>
              <a:t>Tekstualne kartice</a:t>
            </a:r>
          </a:p>
          <a:p>
            <a:pPr marL="514350" indent="-514350">
              <a:buFont typeface="+mj-lt"/>
              <a:buAutoNum type="alphaLcParenR"/>
            </a:pPr>
            <a:r>
              <a:rPr lang="hr-HR" sz="3200" dirty="0">
                <a:latin typeface="Arial" panose="020B0604020202020204" pitchFamily="34" charset="0"/>
                <a:cs typeface="Arial" panose="020B0604020202020204" pitchFamily="34" charset="0"/>
              </a:rPr>
              <a:t>Križaljka </a:t>
            </a:r>
          </a:p>
          <a:p>
            <a:pPr marL="514350" indent="-514350">
              <a:buFont typeface="+mj-lt"/>
              <a:buAutoNum type="alphaLcParenR"/>
            </a:pPr>
            <a:r>
              <a:rPr lang="hr-HR" sz="3200" dirty="0">
                <a:latin typeface="Arial" panose="020B0604020202020204" pitchFamily="34" charset="0"/>
                <a:cs typeface="Arial" panose="020B0604020202020204" pitchFamily="34" charset="0"/>
              </a:rPr>
              <a:t>Andrićev most</a:t>
            </a:r>
          </a:p>
        </p:txBody>
      </p:sp>
    </p:spTree>
    <p:extLst>
      <p:ext uri="{BB962C8B-B14F-4D97-AF65-F5344CB8AC3E}">
        <p14:creationId xmlns:p14="http://schemas.microsoft.com/office/powerpoint/2010/main" val="409423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18</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a:bodyPr>
          <a:lstStyle/>
          <a:p>
            <a:pPr marL="514350" indent="-514350">
              <a:buFont typeface="+mj-lt"/>
              <a:buAutoNum type="alphaLcParenR"/>
            </a:pPr>
            <a:r>
              <a:rPr lang="hr-HR" sz="3200" dirty="0">
                <a:latin typeface="Arial" panose="020B0604020202020204" pitchFamily="34" charset="0"/>
                <a:cs typeface="Arial" panose="020B0604020202020204" pitchFamily="34" charset="0"/>
              </a:rPr>
              <a:t>Igra asocijacija – (Koncept "Andrićeve mudrosti") </a:t>
            </a:r>
          </a:p>
          <a:p>
            <a:r>
              <a:rPr lang="hr-HR" sz="3200" dirty="0">
                <a:latin typeface="Arial" panose="020B0604020202020204" pitchFamily="34" charset="0"/>
                <a:cs typeface="Arial" panose="020B0604020202020204" pitchFamily="34" charset="0"/>
              </a:rPr>
              <a:t>„Ovo bi bio odličan set kartica gdje su cilj ključne riječi i teme iz njegovih djela i citata. Tvoje fragmente možemo koristiti kao asocijacije za pronalazak konačnog rješenja.”</a:t>
            </a:r>
          </a:p>
          <a:p>
            <a:pPr marL="514350" indent="-514350">
              <a:buFont typeface="+mj-lt"/>
              <a:buAutoNum type="alphaLcParenR"/>
            </a:pPr>
            <a:endParaRPr lang="hr-H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036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19</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a:bodyPr>
          <a:lstStyle/>
          <a:p>
            <a:pPr marL="514350" indent="-514350">
              <a:buFont typeface="+mj-lt"/>
              <a:buAutoNum type="alphaLcParenR"/>
            </a:pPr>
            <a:r>
              <a:rPr lang="hr-HR" sz="3200" dirty="0">
                <a:latin typeface="Arial" panose="020B0604020202020204" pitchFamily="34" charset="0"/>
                <a:cs typeface="Arial" panose="020B0604020202020204" pitchFamily="34" charset="0"/>
              </a:rPr>
              <a:t>Igra asocijacija – (Koncept "Andrićeve mudrosti") </a:t>
            </a:r>
          </a:p>
          <a:p>
            <a:pPr marL="0" indent="0">
              <a:buNone/>
            </a:pPr>
            <a:endParaRPr lang="hr-HR" sz="3200"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2ABE103E-C08D-45AB-932C-E8B390DD0675}"/>
              </a:ext>
            </a:extLst>
          </p:cNvPr>
          <p:cNvGraphicFramePr>
            <a:graphicFrameLocks noGrp="1"/>
          </p:cNvGraphicFramePr>
          <p:nvPr>
            <p:extLst>
              <p:ext uri="{D42A27DB-BD31-4B8C-83A1-F6EECF244321}">
                <p14:modId xmlns:p14="http://schemas.microsoft.com/office/powerpoint/2010/main" val="2365106623"/>
              </p:ext>
            </p:extLst>
          </p:nvPr>
        </p:nvGraphicFramePr>
        <p:xfrm>
          <a:off x="2005073" y="3685735"/>
          <a:ext cx="7138925" cy="2916168"/>
        </p:xfrm>
        <a:graphic>
          <a:graphicData uri="http://schemas.openxmlformats.org/drawingml/2006/table">
            <a:tbl>
              <a:tblPr firstRow="1" firstCol="1" bandRow="1"/>
              <a:tblGrid>
                <a:gridCol w="1427785">
                  <a:extLst>
                    <a:ext uri="{9D8B030D-6E8A-4147-A177-3AD203B41FA5}">
                      <a16:colId xmlns:a16="http://schemas.microsoft.com/office/drawing/2014/main" val="3522601447"/>
                    </a:ext>
                  </a:extLst>
                </a:gridCol>
                <a:gridCol w="1427785">
                  <a:extLst>
                    <a:ext uri="{9D8B030D-6E8A-4147-A177-3AD203B41FA5}">
                      <a16:colId xmlns:a16="http://schemas.microsoft.com/office/drawing/2014/main" val="1396630153"/>
                    </a:ext>
                  </a:extLst>
                </a:gridCol>
                <a:gridCol w="1427785">
                  <a:extLst>
                    <a:ext uri="{9D8B030D-6E8A-4147-A177-3AD203B41FA5}">
                      <a16:colId xmlns:a16="http://schemas.microsoft.com/office/drawing/2014/main" val="2368175958"/>
                    </a:ext>
                  </a:extLst>
                </a:gridCol>
                <a:gridCol w="1427785">
                  <a:extLst>
                    <a:ext uri="{9D8B030D-6E8A-4147-A177-3AD203B41FA5}">
                      <a16:colId xmlns:a16="http://schemas.microsoft.com/office/drawing/2014/main" val="3522417006"/>
                    </a:ext>
                  </a:extLst>
                </a:gridCol>
                <a:gridCol w="1427785">
                  <a:extLst>
                    <a:ext uri="{9D8B030D-6E8A-4147-A177-3AD203B41FA5}">
                      <a16:colId xmlns:a16="http://schemas.microsoft.com/office/drawing/2014/main" val="3286678635"/>
                    </a:ext>
                  </a:extLst>
                </a:gridCol>
              </a:tblGrid>
              <a:tr h="729042">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Polje 1 (Asocijacija)	</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Polje 2 (Asocijacija)	</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Polje 3 (Asocijacija)</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Polje 4 (Asocijacija)</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dirty="0">
                          <a:effectLst/>
                          <a:latin typeface="Arial" panose="020B0604020202020204" pitchFamily="34" charset="0"/>
                          <a:cs typeface="Times New Roman" panose="02020603050405020304" pitchFamily="18" charset="0"/>
                        </a:rPr>
                        <a:t>KONAČNO RJEŠENJE</a:t>
                      </a:r>
                      <a:endParaRPr lang="en-US" sz="11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9774922"/>
                  </a:ext>
                </a:extLst>
              </a:tr>
              <a:tr h="729042">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Starci i deca vole da pričaju</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Snaga</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Tišina</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Zlato</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ĆUTANJE</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6715945"/>
                  </a:ext>
                </a:extLst>
              </a:tr>
              <a:tr h="729042">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Treba biti živ i zdrav</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Pisanje</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Očajanje</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Mrtvi ćute</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BOL / STVARANJE</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1813611"/>
                  </a:ext>
                </a:extLst>
              </a:tr>
              <a:tr h="729042">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Stari koliko moram</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Voda</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Pomlađivanje</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a:effectLst/>
                          <a:latin typeface="Arial" panose="020B0604020202020204" pitchFamily="34" charset="0"/>
                          <a:cs typeface="Times New Roman" panose="02020603050405020304" pitchFamily="18" charset="0"/>
                        </a:rPr>
                        <a:t>Vrijeme</a:t>
                      </a:r>
                      <a:endParaRPr lang="en-US"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hr-HR" sz="1200" i="1" dirty="0">
                          <a:effectLst/>
                          <a:latin typeface="Arial" panose="020B0604020202020204" pitchFamily="34" charset="0"/>
                          <a:cs typeface="Times New Roman" panose="02020603050405020304" pitchFamily="18" charset="0"/>
                        </a:rPr>
                        <a:t>ŽIVOT / MLADOST</a:t>
                      </a:r>
                      <a:endParaRPr lang="en-US" sz="11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9783253"/>
                  </a:ext>
                </a:extLst>
              </a:tr>
            </a:tbl>
          </a:graphicData>
        </a:graphic>
      </p:graphicFrame>
    </p:spTree>
    <p:extLst>
      <p:ext uri="{BB962C8B-B14F-4D97-AF65-F5344CB8AC3E}">
        <p14:creationId xmlns:p14="http://schemas.microsoft.com/office/powerpoint/2010/main" val="2613543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0A0A0-6D80-4E15-8532-9B8176AF9FA7}"/>
              </a:ext>
            </a:extLst>
          </p:cNvPr>
          <p:cNvSpPr>
            <a:spLocks noGrp="1"/>
          </p:cNvSpPr>
          <p:nvPr>
            <p:ph type="title"/>
          </p:nvPr>
        </p:nvSpPr>
        <p:spPr/>
        <p:txBody>
          <a:bodyPr/>
          <a:lstStyle/>
          <a:p>
            <a:pPr algn="ctr"/>
            <a:fld id="{A2E0C41A-DF9D-4258-8FB9-C820CB5EC91A}" type="slidenum">
              <a:rPr lang="en-US" smtClean="0">
                <a:latin typeface="Arial" panose="020B0604020202020204" pitchFamily="34" charset="0"/>
                <a:cs typeface="Arial" panose="020B0604020202020204" pitchFamily="34" charset="0"/>
              </a:rPr>
              <a:pPr algn="ctr"/>
              <a:t>2</a:t>
            </a:fld>
            <a:r>
              <a:rPr lang="hr-H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55F65E7-E783-4229-91EF-372213B1BD0A}"/>
              </a:ext>
            </a:extLst>
          </p:cNvPr>
          <p:cNvSpPr>
            <a:spLocks noGrp="1"/>
          </p:cNvSpPr>
          <p:nvPr>
            <p:ph idx="1"/>
          </p:nvPr>
        </p:nvSpPr>
        <p:spPr/>
        <p:txBody>
          <a:bodyPr>
            <a:normAutofit lnSpcReduction="10000"/>
          </a:bodyPr>
          <a:lstStyle/>
          <a:p>
            <a:r>
              <a:rPr lang="hr-HR" sz="3200" dirty="0">
                <a:latin typeface="Arial" panose="020B0604020202020204" pitchFamily="34" charset="0"/>
                <a:cs typeface="Arial" panose="020B0604020202020204" pitchFamily="34" charset="0"/>
              </a:rPr>
              <a:t>Sadržaj </a:t>
            </a:r>
          </a:p>
          <a:p>
            <a:pPr marL="514350" indent="-514350">
              <a:buFont typeface="+mj-lt"/>
              <a:buAutoNum type="arabicPeriod"/>
            </a:pPr>
            <a:r>
              <a:rPr lang="hr-HR" sz="3200" dirty="0">
                <a:latin typeface="Arial" panose="020B0604020202020204" pitchFamily="34" charset="0"/>
                <a:cs typeface="Arial" panose="020B0604020202020204" pitchFamily="34" charset="0"/>
              </a:rPr>
              <a:t>Uvod </a:t>
            </a:r>
          </a:p>
          <a:p>
            <a:pPr marL="514350" indent="-514350">
              <a:buFont typeface="+mj-lt"/>
              <a:buAutoNum type="arabicPeriod"/>
            </a:pPr>
            <a:r>
              <a:rPr lang="hr-HR" sz="3200" dirty="0">
                <a:latin typeface="Arial" panose="020B0604020202020204" pitchFamily="34" charset="0"/>
                <a:cs typeface="Arial" panose="020B0604020202020204" pitchFamily="34" charset="0"/>
              </a:rPr>
              <a:t>Predmet, cilj, metodologija istraživanja</a:t>
            </a:r>
          </a:p>
          <a:p>
            <a:pPr marL="514350" indent="-514350">
              <a:buFont typeface="+mj-lt"/>
              <a:buAutoNum type="arabicPeriod"/>
            </a:pPr>
            <a:r>
              <a:rPr lang="hr-HR" sz="3200" dirty="0">
                <a:latin typeface="Arial" panose="020B0604020202020204" pitchFamily="34" charset="0"/>
                <a:cs typeface="Arial" panose="020B0604020202020204" pitchFamily="34" charset="0"/>
              </a:rPr>
              <a:t>Analiza </a:t>
            </a:r>
          </a:p>
          <a:p>
            <a:pPr marL="514350" indent="-514350">
              <a:buFont typeface="+mj-lt"/>
              <a:buAutoNum type="arabicPeriod"/>
            </a:pPr>
            <a:r>
              <a:rPr lang="hr-HR" sz="3200" dirty="0">
                <a:latin typeface="Arial" panose="020B0604020202020204" pitchFamily="34" charset="0"/>
                <a:cs typeface="Arial" panose="020B0604020202020204" pitchFamily="34" charset="0"/>
              </a:rPr>
              <a:t>Zaključak</a:t>
            </a:r>
          </a:p>
          <a:p>
            <a:pPr marL="514350" indent="-514350">
              <a:buFont typeface="+mj-lt"/>
              <a:buAutoNum type="arabicPeriod"/>
            </a:pPr>
            <a:r>
              <a:rPr lang="hr-HR" sz="3200" dirty="0">
                <a:latin typeface="Arial" panose="020B0604020202020204" pitchFamily="34" charset="0"/>
                <a:cs typeface="Arial" panose="020B0604020202020204" pitchFamily="34" charset="0"/>
              </a:rPr>
              <a:t>Literatura </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3412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20</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a:xfrm>
            <a:off x="1154954" y="2603500"/>
            <a:ext cx="8825659" cy="3416300"/>
          </a:xfrm>
        </p:spPr>
        <p:txBody>
          <a:bodyPr>
            <a:normAutofit/>
          </a:bodyPr>
          <a:lstStyle/>
          <a:p>
            <a:pPr marL="514350" indent="-514350">
              <a:buFont typeface="+mj-lt"/>
              <a:buAutoNum type="alphaLcParenR" startAt="2"/>
            </a:pPr>
            <a:r>
              <a:rPr lang="hr-HR" sz="3200" dirty="0">
                <a:latin typeface="Arial" panose="020B0604020202020204" pitchFamily="34" charset="0"/>
                <a:cs typeface="Arial" panose="020B0604020202020204" pitchFamily="34" charset="0"/>
              </a:rPr>
              <a:t>Tekstualne kartice – (Igra "Pronađi par" / "Rasprava")</a:t>
            </a:r>
          </a:p>
          <a:p>
            <a:r>
              <a:rPr lang="hr-HR" sz="3200" dirty="0">
                <a:latin typeface="Arial" panose="020B0604020202020204" pitchFamily="34" charset="0"/>
                <a:cs typeface="Arial" panose="020B0604020202020204" pitchFamily="34" charset="0"/>
              </a:rPr>
              <a:t>„Mogu generirati setove kartica koje bi se koristile za igru pamćenja ("Memory") ili kao teme za raspravu.”</a:t>
            </a:r>
          </a:p>
          <a:p>
            <a:pPr marL="514350" indent="-514350">
              <a:buFont typeface="+mj-lt"/>
              <a:buAutoNum type="alphaLcParenR" startAt="2"/>
            </a:pPr>
            <a:endParaRPr lang="hr-H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9190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21</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a:xfrm>
            <a:off x="1154954" y="2603500"/>
            <a:ext cx="8825659" cy="3416300"/>
          </a:xfrm>
        </p:spPr>
        <p:txBody>
          <a:bodyPr>
            <a:normAutofit fontScale="47500" lnSpcReduction="20000"/>
          </a:bodyPr>
          <a:lstStyle/>
          <a:p>
            <a:pPr marL="514350" indent="-514350">
              <a:buFont typeface="+mj-lt"/>
              <a:buAutoNum type="alphaLcParenR" startAt="2"/>
            </a:pPr>
            <a:r>
              <a:rPr lang="hr-HR" sz="3200" dirty="0">
                <a:latin typeface="Arial" panose="020B0604020202020204" pitchFamily="34" charset="0"/>
                <a:cs typeface="Arial" panose="020B0604020202020204" pitchFamily="34" charset="0"/>
              </a:rPr>
              <a:t>Tekstualne kartice – (Igra "Pronađi par" / "Rasprava")</a:t>
            </a:r>
          </a:p>
          <a:p>
            <a:pPr marL="0" indent="0">
              <a:buNone/>
            </a:pPr>
            <a:r>
              <a:rPr lang="hr-HR" sz="3200" dirty="0">
                <a:latin typeface="Arial" panose="020B0604020202020204" pitchFamily="34" charset="0"/>
                <a:cs typeface="Arial" panose="020B0604020202020204" pitchFamily="34" charset="0"/>
              </a:rPr>
              <a:t>A. Set kartica za igru "Pronađi par" (20 parova)</a:t>
            </a:r>
          </a:p>
          <a:p>
            <a:pPr marL="0" indent="0">
              <a:buNone/>
            </a:pPr>
            <a:r>
              <a:rPr lang="hr-HR" sz="3200" dirty="0">
                <a:latin typeface="Arial" panose="020B0604020202020204" pitchFamily="34" charset="0"/>
                <a:cs typeface="Arial" panose="020B0604020202020204" pitchFamily="34" charset="0"/>
              </a:rPr>
              <a:t>Ove kartice bi imale Andrićevu misao podijeljenu na dva dijela, a igrač bi morao pronaći točan spoj:</a:t>
            </a:r>
          </a:p>
          <a:p>
            <a:pPr marL="0" indent="0">
              <a:buNone/>
            </a:pPr>
            <a:endParaRPr lang="hr-HR" sz="3200" dirty="0">
              <a:latin typeface="Arial" panose="020B0604020202020204" pitchFamily="34" charset="0"/>
              <a:cs typeface="Arial" panose="020B0604020202020204" pitchFamily="34" charset="0"/>
            </a:endParaRPr>
          </a:p>
          <a:p>
            <a:pPr marL="0" indent="0">
              <a:buNone/>
            </a:pPr>
            <a:r>
              <a:rPr lang="hr-HR" sz="3200" dirty="0">
                <a:latin typeface="Arial" panose="020B0604020202020204" pitchFamily="34" charset="0"/>
                <a:cs typeface="Arial" panose="020B0604020202020204" pitchFamily="34" charset="0"/>
              </a:rPr>
              <a:t>Kartica A1: Da je ćutanje snaga a govorenje slabost, vidi se i po tome što...</a:t>
            </a:r>
          </a:p>
          <a:p>
            <a:pPr marL="0" indent="0">
              <a:buNone/>
            </a:pPr>
            <a:r>
              <a:rPr lang="hr-HR" sz="3200" dirty="0">
                <a:latin typeface="Arial" panose="020B0604020202020204" pitchFamily="34" charset="0"/>
                <a:cs typeface="Arial" panose="020B0604020202020204" pitchFamily="34" charset="0"/>
              </a:rPr>
              <a:t>Kartica B1 (Par A1): ...starci i deca vole da pričaju.</a:t>
            </a:r>
          </a:p>
          <a:p>
            <a:pPr marL="0" indent="0">
              <a:buNone/>
            </a:pPr>
            <a:r>
              <a:rPr lang="hr-HR" sz="3200" dirty="0">
                <a:latin typeface="Arial" panose="020B0604020202020204" pitchFamily="34" charset="0"/>
                <a:cs typeface="Arial" panose="020B0604020202020204" pitchFamily="34" charset="0"/>
              </a:rPr>
              <a:t>Kartica A2: Starim koliko moram, ...</a:t>
            </a:r>
          </a:p>
          <a:p>
            <a:pPr marL="0" indent="0">
              <a:buNone/>
            </a:pPr>
            <a:r>
              <a:rPr lang="hr-HR" sz="3200" dirty="0">
                <a:latin typeface="Arial" panose="020B0604020202020204" pitchFamily="34" charset="0"/>
                <a:cs typeface="Arial" panose="020B0604020202020204" pitchFamily="34" charset="0"/>
              </a:rPr>
              <a:t>Kartica B2 (Par A2): ...pomlađujem se koliko mogu.</a:t>
            </a:r>
          </a:p>
          <a:p>
            <a:pPr marL="0" indent="0">
              <a:buNone/>
            </a:pPr>
            <a:r>
              <a:rPr lang="hr-HR" sz="3200" dirty="0">
                <a:latin typeface="Arial" panose="020B0604020202020204" pitchFamily="34" charset="0"/>
                <a:cs typeface="Arial" panose="020B0604020202020204" pitchFamily="34" charset="0"/>
              </a:rPr>
              <a:t>Kartica A3: Treba biti živ i zdrav da bi se u pisanju moglo biti tužan i očajan, ...</a:t>
            </a:r>
          </a:p>
          <a:p>
            <a:pPr marL="0" indent="0">
              <a:buNone/>
            </a:pPr>
            <a:r>
              <a:rPr lang="hr-HR" sz="3200" dirty="0">
                <a:latin typeface="Arial" panose="020B0604020202020204" pitchFamily="34" charset="0"/>
                <a:cs typeface="Arial" panose="020B0604020202020204" pitchFamily="34" charset="0"/>
              </a:rPr>
              <a:t>Kartica B3 (Par A3): ...jer bolesnici o tom ne govore, a mrtvi ćute.</a:t>
            </a:r>
          </a:p>
          <a:p>
            <a:pPr marL="0" indent="0">
              <a:buNone/>
            </a:pPr>
            <a:endParaRPr lang="hr-H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33887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22</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a:xfrm>
            <a:off x="1154954" y="2603500"/>
            <a:ext cx="8825659" cy="3416300"/>
          </a:xfrm>
        </p:spPr>
        <p:txBody>
          <a:bodyPr>
            <a:normAutofit fontScale="55000" lnSpcReduction="20000"/>
          </a:bodyPr>
          <a:lstStyle/>
          <a:p>
            <a:pPr marL="514350" indent="-514350">
              <a:buFont typeface="+mj-lt"/>
              <a:buAutoNum type="alphaLcParenR" startAt="2"/>
            </a:pPr>
            <a:r>
              <a:rPr lang="hr-HR" sz="3200" dirty="0">
                <a:latin typeface="Arial" panose="020B0604020202020204" pitchFamily="34" charset="0"/>
                <a:cs typeface="Arial" panose="020B0604020202020204" pitchFamily="34" charset="0"/>
              </a:rPr>
              <a:t>Tekstualne kartice – (Igra "Pronađi par" / "Rasprava")</a:t>
            </a:r>
          </a:p>
          <a:p>
            <a:pPr marL="0" indent="0">
              <a:buNone/>
            </a:pPr>
            <a:r>
              <a:rPr lang="hr-HR" sz="3200" dirty="0">
                <a:latin typeface="Arial" panose="020B0604020202020204" pitchFamily="34" charset="0"/>
                <a:cs typeface="Arial" panose="020B0604020202020204" pitchFamily="34" charset="0"/>
              </a:rPr>
              <a:t>B. Tekstualne kartice za "Raspravu/Debatu"</a:t>
            </a:r>
          </a:p>
          <a:p>
            <a:pPr marL="0" indent="0">
              <a:buNone/>
            </a:pPr>
            <a:r>
              <a:rPr lang="hr-HR" sz="3200" dirty="0">
                <a:latin typeface="Arial" panose="020B0604020202020204" pitchFamily="34" charset="0"/>
                <a:cs typeface="Arial" panose="020B0604020202020204" pitchFamily="34" charset="0"/>
              </a:rPr>
              <a:t>Ovo su kartice s citatima koje se izvlače i koriste kao teme za razmišljanje i razgovor (npr. "Zašto je Andrić ovo napisao?").</a:t>
            </a:r>
          </a:p>
          <a:p>
            <a:r>
              <a:rPr lang="hr-HR" sz="3200" dirty="0">
                <a:latin typeface="Arial" panose="020B0604020202020204" pitchFamily="34" charset="0"/>
                <a:cs typeface="Arial" panose="020B0604020202020204" pitchFamily="34" charset="0"/>
              </a:rPr>
              <a:t>„Zašto se čudiš što ljudi ne traže tvoje društvo, što ga većina njih izbegava? Seti se samo šta ti misliš o njima, a šta sam o sebi. I sve će ti biti jasno.“ </a:t>
            </a:r>
          </a:p>
          <a:p>
            <a:r>
              <a:rPr lang="hr-HR" sz="3200" dirty="0">
                <a:latin typeface="Arial" panose="020B0604020202020204" pitchFamily="34" charset="0"/>
                <a:cs typeface="Arial" panose="020B0604020202020204" pitchFamily="34" charset="0"/>
              </a:rPr>
              <a:t>„Čim možemo nekom čoveku da kažemo jasno i otvoreno da nas je uvredio i da navedemo posve određeno čime je to i kada učinio, to znači da smo mu uvredu oprostili ili smo spremni da to učinimo. Muka je dok uvredu nosimo ćutke u sebi.“</a:t>
            </a:r>
          </a:p>
          <a:p>
            <a:r>
              <a:rPr lang="hr-HR" sz="3200" dirty="0">
                <a:latin typeface="Arial" panose="020B0604020202020204" pitchFamily="34" charset="0"/>
                <a:cs typeface="Arial" panose="020B0604020202020204" pitchFamily="34" charset="0"/>
              </a:rPr>
              <a:t>„Nije najgore što sve prolazi, nego što mi ne možemo i ne umemo da se pomirimo sa tom prostom i neizbežnom činjenicom“</a:t>
            </a:r>
          </a:p>
          <a:p>
            <a:pPr marL="0" indent="0">
              <a:buNone/>
            </a:pPr>
            <a:endParaRPr lang="hr-H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05022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23</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a:bodyPr>
          <a:lstStyle/>
          <a:p>
            <a:pPr marL="514350" indent="-514350">
              <a:buFont typeface="+mj-lt"/>
              <a:buAutoNum type="alphaLcParenR" startAt="3"/>
            </a:pPr>
            <a:r>
              <a:rPr lang="hr-HR" sz="3200" dirty="0">
                <a:latin typeface="Arial" panose="020B0604020202020204" pitchFamily="34" charset="0"/>
                <a:cs typeface="Arial" panose="020B0604020202020204" pitchFamily="34" charset="0"/>
              </a:rPr>
              <a:t>Križaljka </a:t>
            </a:r>
          </a:p>
        </p:txBody>
      </p:sp>
      <p:pic>
        <p:nvPicPr>
          <p:cNvPr id="5" name="Picture 4">
            <a:extLst>
              <a:ext uri="{FF2B5EF4-FFF2-40B4-BE49-F238E27FC236}">
                <a16:creationId xmlns:a16="http://schemas.microsoft.com/office/drawing/2014/main" id="{B5DB33FC-20F0-41E9-AB99-F029C14ED8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82273" y="2321169"/>
            <a:ext cx="6497333" cy="4415572"/>
          </a:xfrm>
          <a:prstGeom prst="rect">
            <a:avLst/>
          </a:prstGeom>
        </p:spPr>
      </p:pic>
    </p:spTree>
    <p:extLst>
      <p:ext uri="{BB962C8B-B14F-4D97-AF65-F5344CB8AC3E}">
        <p14:creationId xmlns:p14="http://schemas.microsoft.com/office/powerpoint/2010/main" val="2657024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24</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a:bodyPr>
          <a:lstStyle/>
          <a:p>
            <a:pPr marL="514350" indent="-514350">
              <a:buFont typeface="+mj-lt"/>
              <a:buAutoNum type="alphaLcParenR" startAt="3"/>
            </a:pPr>
            <a:r>
              <a:rPr lang="hr-HR" sz="3200" dirty="0">
                <a:latin typeface="Arial" panose="020B0604020202020204" pitchFamily="34" charset="0"/>
                <a:cs typeface="Arial" panose="020B0604020202020204" pitchFamily="34" charset="0"/>
              </a:rPr>
              <a:t>Križaljka </a:t>
            </a:r>
          </a:p>
        </p:txBody>
      </p:sp>
      <p:pic>
        <p:nvPicPr>
          <p:cNvPr id="6" name="Picture 5">
            <a:extLst>
              <a:ext uri="{FF2B5EF4-FFF2-40B4-BE49-F238E27FC236}">
                <a16:creationId xmlns:a16="http://schemas.microsoft.com/office/drawing/2014/main" id="{B8333B25-A79E-4217-AA58-1F9B91A83F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0462" y="2400300"/>
            <a:ext cx="6619875" cy="4457700"/>
          </a:xfrm>
          <a:prstGeom prst="rect">
            <a:avLst/>
          </a:prstGeom>
        </p:spPr>
      </p:pic>
    </p:spTree>
    <p:extLst>
      <p:ext uri="{BB962C8B-B14F-4D97-AF65-F5344CB8AC3E}">
        <p14:creationId xmlns:p14="http://schemas.microsoft.com/office/powerpoint/2010/main" val="1830413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25</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a:bodyPr>
          <a:lstStyle/>
          <a:p>
            <a:pPr marL="514350" indent="-514350">
              <a:buFont typeface="+mj-lt"/>
              <a:buAutoNum type="alphaLcParenR" startAt="3"/>
            </a:pPr>
            <a:r>
              <a:rPr lang="hr-HR" sz="3200" dirty="0">
                <a:latin typeface="Arial" panose="020B0604020202020204" pitchFamily="34" charset="0"/>
                <a:cs typeface="Arial" panose="020B0604020202020204" pitchFamily="34" charset="0"/>
              </a:rPr>
              <a:t>Križaljka </a:t>
            </a:r>
          </a:p>
        </p:txBody>
      </p:sp>
      <p:pic>
        <p:nvPicPr>
          <p:cNvPr id="5" name="Picture 4">
            <a:extLst>
              <a:ext uri="{FF2B5EF4-FFF2-40B4-BE49-F238E27FC236}">
                <a16:creationId xmlns:a16="http://schemas.microsoft.com/office/drawing/2014/main" id="{DDB1FB4A-A297-40BB-B7FD-19EDE8F42A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43105" y="2524125"/>
            <a:ext cx="6562725" cy="4333875"/>
          </a:xfrm>
          <a:prstGeom prst="rect">
            <a:avLst/>
          </a:prstGeom>
        </p:spPr>
      </p:pic>
    </p:spTree>
    <p:extLst>
      <p:ext uri="{BB962C8B-B14F-4D97-AF65-F5344CB8AC3E}">
        <p14:creationId xmlns:p14="http://schemas.microsoft.com/office/powerpoint/2010/main" val="1801100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26</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a:bodyPr>
          <a:lstStyle/>
          <a:p>
            <a:pPr marL="514350" indent="-514350">
              <a:buFont typeface="+mj-lt"/>
              <a:buAutoNum type="alphaLcParenR" startAt="3"/>
            </a:pPr>
            <a:r>
              <a:rPr lang="hr-HR" sz="3200" dirty="0">
                <a:latin typeface="Arial" panose="020B0604020202020204" pitchFamily="34" charset="0"/>
                <a:cs typeface="Arial" panose="020B0604020202020204" pitchFamily="34" charset="0"/>
              </a:rPr>
              <a:t>Križaljka </a:t>
            </a:r>
          </a:p>
        </p:txBody>
      </p:sp>
      <p:pic>
        <p:nvPicPr>
          <p:cNvPr id="5" name="Picture 4">
            <a:extLst>
              <a:ext uri="{FF2B5EF4-FFF2-40B4-BE49-F238E27FC236}">
                <a16:creationId xmlns:a16="http://schemas.microsoft.com/office/drawing/2014/main" id="{58D2F706-F193-439C-BD27-5ADAC7A126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2848" y="2356900"/>
            <a:ext cx="6319911" cy="4501099"/>
          </a:xfrm>
          <a:prstGeom prst="rect">
            <a:avLst/>
          </a:prstGeom>
        </p:spPr>
      </p:pic>
    </p:spTree>
    <p:extLst>
      <p:ext uri="{BB962C8B-B14F-4D97-AF65-F5344CB8AC3E}">
        <p14:creationId xmlns:p14="http://schemas.microsoft.com/office/powerpoint/2010/main" val="12855813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27</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a:bodyPr>
          <a:lstStyle/>
          <a:p>
            <a:pPr marL="514350" indent="-514350">
              <a:buFont typeface="+mj-lt"/>
              <a:buAutoNum type="alphaLcParenR" startAt="3"/>
            </a:pPr>
            <a:r>
              <a:rPr lang="hr-HR" sz="3200" dirty="0">
                <a:latin typeface="Arial" panose="020B0604020202020204" pitchFamily="34" charset="0"/>
                <a:cs typeface="Arial" panose="020B0604020202020204" pitchFamily="34" charset="0"/>
              </a:rPr>
              <a:t>Križaljka </a:t>
            </a:r>
          </a:p>
        </p:txBody>
      </p:sp>
      <p:pic>
        <p:nvPicPr>
          <p:cNvPr id="5" name="Picture 4">
            <a:extLst>
              <a:ext uri="{FF2B5EF4-FFF2-40B4-BE49-F238E27FC236}">
                <a16:creationId xmlns:a16="http://schemas.microsoft.com/office/drawing/2014/main" id="{FFFAA4EF-E842-4D44-9FA2-DDC2E9F3A2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8526" y="2266950"/>
            <a:ext cx="6562725" cy="4591050"/>
          </a:xfrm>
          <a:prstGeom prst="rect">
            <a:avLst/>
          </a:prstGeom>
        </p:spPr>
      </p:pic>
    </p:spTree>
    <p:extLst>
      <p:ext uri="{BB962C8B-B14F-4D97-AF65-F5344CB8AC3E}">
        <p14:creationId xmlns:p14="http://schemas.microsoft.com/office/powerpoint/2010/main" val="7797088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28</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fontScale="47500" lnSpcReduction="20000"/>
          </a:bodyPr>
          <a:lstStyle/>
          <a:p>
            <a:pPr marL="514350" indent="-514350">
              <a:buFont typeface="+mj-lt"/>
              <a:buAutoNum type="alphaLcParenR" startAt="4"/>
            </a:pPr>
            <a:r>
              <a:rPr lang="hr-HR" sz="3200" dirty="0">
                <a:latin typeface="Arial" panose="020B0604020202020204" pitchFamily="34" charset="0"/>
                <a:cs typeface="Arial" panose="020B0604020202020204" pitchFamily="34" charset="0"/>
              </a:rPr>
              <a:t>Andrićev most</a:t>
            </a:r>
          </a:p>
          <a:p>
            <a:pPr algn="just"/>
            <a:r>
              <a:rPr lang="hr-HR" sz="3200" dirty="0">
                <a:latin typeface="Arial" panose="020B0604020202020204" pitchFamily="34" charset="0"/>
                <a:cs typeface="Arial" panose="020B0604020202020204" pitchFamily="34" charset="0"/>
              </a:rPr>
              <a:t>Cilj ove igre je stvoriti "most" između Andrićeve mudrosti i vlastitog iskustva, te vježbati sposobnost povezivanja i izražavanja.</a:t>
            </a:r>
          </a:p>
          <a:p>
            <a:pPr algn="just"/>
            <a:r>
              <a:rPr lang="hr-HR" sz="3200" dirty="0">
                <a:latin typeface="Arial" panose="020B0604020202020204" pitchFamily="34" charset="0"/>
                <a:cs typeface="Arial" panose="020B0604020202020204" pitchFamily="34" charset="0"/>
              </a:rPr>
              <a:t>Pravila igre:</a:t>
            </a:r>
          </a:p>
          <a:p>
            <a:pPr lvl="1" algn="just"/>
            <a:r>
              <a:rPr lang="hr-HR" sz="3000" dirty="0">
                <a:latin typeface="Arial" panose="020B0604020202020204" pitchFamily="34" charset="0"/>
                <a:cs typeface="Arial" panose="020B0604020202020204" pitchFamily="34" charset="0"/>
              </a:rPr>
              <a:t>Odabir izreke: Odaberite jednu od Andrićevih izreka. (Na primjer: "Nije važno što se priča, nego tko priča.")</a:t>
            </a:r>
          </a:p>
          <a:p>
            <a:pPr lvl="1" algn="just"/>
            <a:r>
              <a:rPr lang="hr-HR" sz="3000" dirty="0">
                <a:latin typeface="Arial" panose="020B0604020202020204" pitchFamily="34" charset="0"/>
                <a:cs typeface="Arial" panose="020B0604020202020204" pitchFamily="34" charset="0"/>
              </a:rPr>
              <a:t>Slobodno pisanje (ili govor): Bez puno razmišljanja, počnite pisati ili govoriti o prvoj asocijaciji koja vam padne na pamet. Ne mora biti povezano s izrekom, samo neka bude iskrena prva misao. Pišite ili govorite o tome oko jedne minute.</a:t>
            </a:r>
          </a:p>
          <a:p>
            <a:pPr lvl="1" algn="just"/>
            <a:r>
              <a:rPr lang="hr-HR" sz="3000" dirty="0">
                <a:latin typeface="Arial" panose="020B0604020202020204" pitchFamily="34" charset="0"/>
                <a:cs typeface="Arial" panose="020B0604020202020204" pitchFamily="34" charset="0"/>
              </a:rPr>
              <a:t>Povezivanje: Sada napravite "most". Vratite se na Andrićevu izreku i pokušajte pronaći barem jednu točku dodira, paralelu ili kontrast između izreke i onoga što ste napisali/govorili u prvom koraku.</a:t>
            </a:r>
          </a:p>
          <a:p>
            <a:pPr algn="just"/>
            <a:r>
              <a:rPr lang="hr-HR" sz="3200" dirty="0">
                <a:latin typeface="Arial" panose="020B0604020202020204" pitchFamily="34" charset="0"/>
                <a:cs typeface="Arial" panose="020B0604020202020204" pitchFamily="34" charset="0"/>
              </a:rPr>
              <a:t>Zaključak: Zaključite priču tako da na kreativan način ponovno spomenete ili parafrazirate Andrićevu izreku, dajući joj novo, osobno značenje.</a:t>
            </a:r>
          </a:p>
          <a:p>
            <a:pPr marL="0" indent="0">
              <a:buNone/>
            </a:pPr>
            <a:endParaRPr lang="hr-HR" sz="3200" dirty="0">
              <a:latin typeface="Arial" panose="020B0604020202020204" pitchFamily="34" charset="0"/>
              <a:cs typeface="Arial" panose="020B0604020202020204" pitchFamily="34" charset="0"/>
            </a:endParaRPr>
          </a:p>
          <a:p>
            <a:pPr marL="0" indent="0">
              <a:buNone/>
            </a:pPr>
            <a:endParaRPr lang="hr-H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9392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29</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fontScale="47500" lnSpcReduction="20000"/>
          </a:bodyPr>
          <a:lstStyle/>
          <a:p>
            <a:pPr marL="514350" indent="-514350">
              <a:buFont typeface="+mj-lt"/>
              <a:buAutoNum type="alphaLcParenR" startAt="4"/>
            </a:pPr>
            <a:r>
              <a:rPr lang="hr-HR" sz="3200" dirty="0">
                <a:latin typeface="Arial" panose="020B0604020202020204" pitchFamily="34" charset="0"/>
                <a:cs typeface="Arial" panose="020B0604020202020204" pitchFamily="34" charset="0"/>
              </a:rPr>
              <a:t>Andrićev most</a:t>
            </a:r>
          </a:p>
          <a:p>
            <a:pPr algn="just"/>
            <a:r>
              <a:rPr lang="hr-HR" sz="3200" dirty="0">
                <a:latin typeface="Arial" panose="020B0604020202020204" pitchFamily="34" charset="0"/>
                <a:cs typeface="Arial" panose="020B0604020202020204" pitchFamily="34" charset="0"/>
              </a:rPr>
              <a:t>Primjer igre s izrekom "Nije važno što se priča, nego tko priča":</a:t>
            </a:r>
          </a:p>
          <a:p>
            <a:pPr algn="just"/>
            <a:r>
              <a:rPr lang="hr-HR" sz="3200" dirty="0">
                <a:latin typeface="Arial" panose="020B0604020202020204" pitchFamily="34" charset="0"/>
                <a:cs typeface="Arial" panose="020B0604020202020204" pitchFamily="34" charset="0"/>
              </a:rPr>
              <a:t>Slobodno pisanje: "Danas sam razmišljao o svom šefu. Uvijek ima dobre ideje, ali kada ih predstavlja, nitko ga ne sluša. S druge strane, kolega koji nema tako dobre ideje, ali je vrlo uvjerljiv, uvijek uspije. To me frustrira."</a:t>
            </a:r>
          </a:p>
          <a:p>
            <a:pPr algn="just"/>
            <a:r>
              <a:rPr lang="hr-HR" sz="3200" dirty="0">
                <a:latin typeface="Arial" panose="020B0604020202020204" pitchFamily="34" charset="0"/>
                <a:cs typeface="Arial" panose="020B0604020202020204" pitchFamily="34" charset="0"/>
              </a:rPr>
              <a:t>Povezivanje: "Iako moj šef ima odlične ideje ('što se priča'), problem je u tome kako ih prezentira. Ljudi ne obraćaju pažnju na sadržaj jer im nedostaje uvjerenja. Nasuprot tome, kolega uspijeva jer ljudi vjeruju njemu ('tko priča'), bez obzira na kvalitetu sadržaja."</a:t>
            </a:r>
          </a:p>
          <a:p>
            <a:pPr algn="just"/>
            <a:r>
              <a:rPr lang="hr-HR" sz="3200" dirty="0">
                <a:latin typeface="Arial" panose="020B0604020202020204" pitchFamily="34" charset="0"/>
                <a:cs typeface="Arial" panose="020B0604020202020204" pitchFamily="34" charset="0"/>
              </a:rPr>
              <a:t>Zaključak: "Kroz ovo iskustvo s posla, shvatio sam koliko je istinita Andrićeva izreka. Nažalost, često nije važno što se priča, već tko priča i kako to radi."</a:t>
            </a:r>
          </a:p>
          <a:p>
            <a:pPr algn="just"/>
            <a:r>
              <a:rPr lang="hr-HR" sz="3200" dirty="0">
                <a:latin typeface="Arial" panose="020B0604020202020204" pitchFamily="34" charset="0"/>
                <a:cs typeface="Arial" panose="020B0604020202020204" pitchFamily="34" charset="0"/>
              </a:rPr>
              <a:t>Ova igra vas potiče da razvijete vještine analize, naracije i kreativnog izražavanja, koristeći mudrost velikog pisca kao polazišnu točku za vlastite misli. Možete je igrati s bilo kojom Andrićevom izrekom.</a:t>
            </a:r>
          </a:p>
          <a:p>
            <a:pPr marL="0" indent="0">
              <a:buNone/>
            </a:pPr>
            <a:endParaRPr lang="hr-H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7297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0E96A-576D-4A1F-AAF6-BF7563CCF56B}"/>
              </a:ext>
            </a:extLst>
          </p:cNvPr>
          <p:cNvSpPr>
            <a:spLocks noGrp="1"/>
          </p:cNvSpPr>
          <p:nvPr>
            <p:ph type="title"/>
          </p:nvPr>
        </p:nvSpPr>
        <p:spPr/>
        <p:txBody>
          <a:bodyPr/>
          <a:lstStyle/>
          <a:p>
            <a:pPr algn="ctr"/>
            <a:fld id="{BA4E3AE9-7E2E-4B10-968B-1AB677FF2B76}" type="slidenum">
              <a:rPr lang="en-US" smtClean="0">
                <a:latin typeface="Arial" panose="020B0604020202020204" pitchFamily="34" charset="0"/>
                <a:cs typeface="Arial" panose="020B0604020202020204" pitchFamily="34" charset="0"/>
              </a:rPr>
              <a:pPr algn="ctr"/>
              <a:t>3</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A4AC1A7-CB08-4ED7-899A-F4652949CBC6}"/>
              </a:ext>
            </a:extLst>
          </p:cNvPr>
          <p:cNvSpPr>
            <a:spLocks noGrp="1"/>
          </p:cNvSpPr>
          <p:nvPr>
            <p:ph idx="1"/>
          </p:nvPr>
        </p:nvSpPr>
        <p:spPr/>
        <p:txBody>
          <a:bodyPr>
            <a:normAutofit/>
          </a:bodyPr>
          <a:lstStyle/>
          <a:p>
            <a:pPr marL="0" indent="0">
              <a:buNone/>
            </a:pPr>
            <a:r>
              <a:rPr lang="hr-HR" sz="3200" dirty="0">
                <a:latin typeface="Arial" panose="020B0604020202020204" pitchFamily="34" charset="0"/>
                <a:cs typeface="Arial" panose="020B0604020202020204" pitchFamily="34" charset="0"/>
              </a:rPr>
              <a:t>Igra </a:t>
            </a:r>
          </a:p>
          <a:p>
            <a:pPr marL="0" indent="0">
              <a:buNone/>
            </a:pPr>
            <a:r>
              <a:rPr lang="hr-HR" sz="3200" dirty="0">
                <a:latin typeface="Arial" panose="020B0604020202020204" pitchFamily="34" charset="0"/>
                <a:cs typeface="Arial" panose="020B0604020202020204" pitchFamily="34" charset="0"/>
              </a:rPr>
              <a:t>↓</a:t>
            </a:r>
          </a:p>
          <a:p>
            <a:pPr marL="0" indent="0">
              <a:buNone/>
            </a:pPr>
            <a:r>
              <a:rPr lang="hr-HR" sz="3200" dirty="0">
                <a:latin typeface="Arial" panose="020B0604020202020204" pitchFamily="34" charset="0"/>
                <a:cs typeface="Arial" panose="020B0604020202020204" pitchFamily="34" charset="0"/>
              </a:rPr>
              <a:t>Jezična kreativnost </a:t>
            </a:r>
          </a:p>
          <a:p>
            <a:pPr marL="0" indent="0">
              <a:buNone/>
            </a:pPr>
            <a:r>
              <a:rPr lang="hr-HR" sz="3200" dirty="0">
                <a:latin typeface="Arial" panose="020B0604020202020204" pitchFamily="34" charset="0"/>
                <a:cs typeface="Arial" panose="020B0604020202020204" pitchFamily="34" charset="0"/>
              </a:rPr>
              <a:t>↓</a:t>
            </a:r>
          </a:p>
          <a:p>
            <a:pPr marL="0" indent="0">
              <a:buNone/>
            </a:pPr>
            <a:r>
              <a:rPr lang="hr-HR" sz="3200" dirty="0">
                <a:latin typeface="Arial" panose="020B0604020202020204" pitchFamily="34" charset="0"/>
                <a:cs typeface="Arial" panose="020B0604020202020204" pitchFamily="34" charset="0"/>
              </a:rPr>
              <a:t>Jezična igra </a:t>
            </a:r>
          </a:p>
          <a:p>
            <a:endParaRPr lang="hr-HR" sz="3200" dirty="0">
              <a:latin typeface="Arial" panose="020B0604020202020204" pitchFamily="34" charset="0"/>
              <a:cs typeface="Arial" panose="020B0604020202020204" pitchFamily="34" charset="0"/>
            </a:endParaRPr>
          </a:p>
          <a:p>
            <a:endParaRPr lang="hr-HR"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226E941-1F91-4280-AB30-2311DDC4D9F3}"/>
              </a:ext>
            </a:extLst>
          </p:cNvPr>
          <p:cNvSpPr>
            <a:spLocks noGrp="1"/>
          </p:cNvSpPr>
          <p:nvPr>
            <p:ph type="sldNum" sz="quarter" idx="12"/>
          </p:nvPr>
        </p:nvSpPr>
        <p:spPr/>
        <p:txBody>
          <a:bodyPr/>
          <a:lstStyle/>
          <a:p>
            <a:fld id="{AB9B3945-8DA4-4A39-915F-57B93A2A2B24}" type="slidenum">
              <a:rPr lang="en-US" smtClean="0"/>
              <a:t>3</a:t>
            </a:fld>
            <a:endParaRPr lang="en-US"/>
          </a:p>
        </p:txBody>
      </p:sp>
    </p:spTree>
    <p:extLst>
      <p:ext uri="{BB962C8B-B14F-4D97-AF65-F5344CB8AC3E}">
        <p14:creationId xmlns:p14="http://schemas.microsoft.com/office/powerpoint/2010/main" val="22930194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30</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a:bodyPr>
          <a:lstStyle/>
          <a:p>
            <a:r>
              <a:rPr lang="hr-HR" sz="3200" dirty="0">
                <a:latin typeface="Arial" panose="020B0604020202020204" pitchFamily="34" charset="0"/>
                <a:cs typeface="Arial" panose="020B0604020202020204" pitchFamily="34" charset="0"/>
              </a:rPr>
              <a:t>Zaključak</a:t>
            </a:r>
          </a:p>
          <a:p>
            <a:pPr lvl="1"/>
            <a:r>
              <a:rPr lang="hr-HR" sz="3000" i="1" dirty="0">
                <a:latin typeface="Arial" panose="020B0604020202020204" pitchFamily="34" charset="0"/>
                <a:cs typeface="Arial" panose="020B0604020202020204" pitchFamily="34" charset="0"/>
              </a:rPr>
              <a:t>Work in progress</a:t>
            </a:r>
            <a:r>
              <a:rPr lang="hr-HR" sz="3000" dirty="0">
                <a:latin typeface="Arial" panose="020B0604020202020204" pitchFamily="34" charset="0"/>
                <a:cs typeface="Arial" panose="020B0604020202020204" pitchFamily="34" charset="0"/>
              </a:rPr>
              <a:t>... (Nemec, 2014: 604)</a:t>
            </a:r>
          </a:p>
          <a:p>
            <a:pPr lvl="1"/>
            <a:r>
              <a:rPr lang="hr-HR" sz="3000" dirty="0">
                <a:latin typeface="Arial" panose="020B0604020202020204" pitchFamily="34" charset="0"/>
                <a:cs typeface="Arial" panose="020B0604020202020204" pitchFamily="34" charset="0"/>
              </a:rPr>
              <a:t>Djelatnost, ne djelo!</a:t>
            </a:r>
          </a:p>
          <a:p>
            <a:pPr marL="0" indent="0">
              <a:buNone/>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30423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38CB3-BB47-4CF2-B8FD-484B5BF15651}"/>
              </a:ext>
            </a:extLst>
          </p:cNvPr>
          <p:cNvSpPr>
            <a:spLocks noGrp="1"/>
          </p:cNvSpPr>
          <p:nvPr>
            <p:ph type="title"/>
          </p:nvPr>
        </p:nvSpPr>
        <p:spPr/>
        <p:txBody>
          <a:bodyPr/>
          <a:lstStyle/>
          <a:p>
            <a:pPr algn="ctr"/>
            <a:fld id="{C0E5B6C0-EAFC-462C-A289-FAE3DA5E2532}" type="slidenum">
              <a:rPr lang="en-US" smtClean="0">
                <a:latin typeface="Arial" panose="020B0604020202020204" pitchFamily="34" charset="0"/>
                <a:cs typeface="Arial" panose="020B0604020202020204" pitchFamily="34" charset="0"/>
              </a:rPr>
              <a:t>31</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64D3353-428A-412E-9245-0C1FB09324F5}"/>
              </a:ext>
            </a:extLst>
          </p:cNvPr>
          <p:cNvSpPr>
            <a:spLocks noGrp="1"/>
          </p:cNvSpPr>
          <p:nvPr>
            <p:ph idx="1"/>
          </p:nvPr>
        </p:nvSpPr>
        <p:spPr/>
        <p:txBody>
          <a:bodyPr>
            <a:normAutofit fontScale="47500" lnSpcReduction="20000"/>
          </a:bodyPr>
          <a:lstStyle/>
          <a:p>
            <a:r>
              <a:rPr lang="hr-HR" sz="3200" dirty="0">
                <a:latin typeface="Arial" panose="020B0604020202020204" pitchFamily="34" charset="0"/>
                <a:cs typeface="Arial" panose="020B0604020202020204" pitchFamily="34" charset="0"/>
              </a:rPr>
              <a:t>Literatura</a:t>
            </a:r>
          </a:p>
          <a:p>
            <a:pPr algn="just"/>
            <a:r>
              <a:rPr lang="hr-HR" sz="3200" dirty="0">
                <a:latin typeface="Arial" panose="020B0604020202020204" pitchFamily="34" charset="0"/>
                <a:cs typeface="Arial" panose="020B0604020202020204" pitchFamily="34" charset="0"/>
              </a:rPr>
              <a:t>ANDRIĆ 2014: </a:t>
            </a:r>
            <a:r>
              <a:rPr lang="hr-HR" sz="3200" i="1" dirty="0">
                <a:latin typeface="Arial" panose="020B0604020202020204" pitchFamily="34" charset="0"/>
                <a:cs typeface="Arial" panose="020B0604020202020204" pitchFamily="34" charset="0"/>
              </a:rPr>
              <a:t>Znakovi pored puta. Zagreb: Školska knjiga</a:t>
            </a:r>
            <a:r>
              <a:rPr lang="hr-HR" sz="3200" dirty="0">
                <a:latin typeface="Arial" panose="020B0604020202020204" pitchFamily="34" charset="0"/>
                <a:cs typeface="Arial" panose="020B0604020202020204" pitchFamily="34" charset="0"/>
              </a:rPr>
              <a:t>.</a:t>
            </a:r>
          </a:p>
          <a:p>
            <a:pPr algn="just"/>
            <a:r>
              <a:rPr lang="hr-HR" sz="3200" dirty="0">
                <a:latin typeface="Arial" panose="020B0604020202020204" pitchFamily="34" charset="0"/>
                <a:cs typeface="Arial" panose="020B0604020202020204" pitchFamily="34" charset="0"/>
              </a:rPr>
              <a:t>PETRAVIĆ 2016: </a:t>
            </a:r>
            <a:r>
              <a:rPr lang="hr-HR" sz="3200" i="1" dirty="0">
                <a:latin typeface="Arial" panose="020B0604020202020204" pitchFamily="34" charset="0"/>
                <a:cs typeface="Arial" panose="020B0604020202020204" pitchFamily="34" charset="0"/>
              </a:rPr>
              <a:t>Međukulturna kompetencija u nastavi stranih jezika: od teorijskih koncepata do primjene. Zagreb: Školska knjiga.</a:t>
            </a:r>
          </a:p>
          <a:p>
            <a:pPr algn="just"/>
            <a:r>
              <a:rPr lang="hr-HR" sz="3200" dirty="0">
                <a:latin typeface="Arial" panose="020B0604020202020204" pitchFamily="34" charset="0"/>
                <a:cs typeface="Arial" panose="020B0604020202020204" pitchFamily="34" charset="0"/>
              </a:rPr>
              <a:t>GRIDINA 1996: </a:t>
            </a:r>
            <a:r>
              <a:rPr lang="ru-RU" sz="3200" dirty="0">
                <a:latin typeface="Arial" panose="020B0604020202020204" pitchFamily="34" charset="0"/>
                <a:cs typeface="Arial" panose="020B0604020202020204" pitchFamily="34" charset="0"/>
              </a:rPr>
              <a:t>Гридина</a:t>
            </a:r>
            <a:r>
              <a:rPr lang="hr-HR" sz="3200" dirty="0">
                <a:latin typeface="Arial" panose="020B0604020202020204" pitchFamily="34" charset="0"/>
                <a:cs typeface="Arial" panose="020B0604020202020204" pitchFamily="34" charset="0"/>
              </a:rPr>
              <a:t>, </a:t>
            </a:r>
            <a:r>
              <a:rPr lang="ru-RU" sz="3200" dirty="0">
                <a:latin typeface="Arial" panose="020B0604020202020204" pitchFamily="34" charset="0"/>
                <a:cs typeface="Arial" panose="020B0604020202020204" pitchFamily="34" charset="0"/>
              </a:rPr>
              <a:t>Татьяна</a:t>
            </a:r>
            <a:r>
              <a:rPr lang="hr-HR" sz="3200" dirty="0">
                <a:latin typeface="Arial" panose="020B0604020202020204" pitchFamily="34" charset="0"/>
                <a:cs typeface="Arial" panose="020B0604020202020204" pitchFamily="34" charset="0"/>
              </a:rPr>
              <a:t>:</a:t>
            </a:r>
            <a:r>
              <a:rPr lang="ru-RU" sz="3200" dirty="0">
                <a:latin typeface="Arial" panose="020B0604020202020204" pitchFamily="34" charset="0"/>
                <a:cs typeface="Arial" panose="020B0604020202020204" pitchFamily="34" charset="0"/>
              </a:rPr>
              <a:t> </a:t>
            </a:r>
            <a:r>
              <a:rPr lang="ru-RU" sz="3200" i="1" dirty="0">
                <a:latin typeface="Arial" panose="020B0604020202020204" pitchFamily="34" charset="0"/>
                <a:cs typeface="Arial" panose="020B0604020202020204" pitchFamily="34" charset="0"/>
              </a:rPr>
              <a:t>Ассоциативный потенциал слова и его реализация в речи. Явлени</a:t>
            </a:r>
            <a:r>
              <a:rPr lang="hr-HR" sz="3200" i="1" dirty="0">
                <a:latin typeface="Arial" panose="020B0604020202020204" pitchFamily="34" charset="0"/>
                <a:cs typeface="Arial" panose="020B0604020202020204" pitchFamily="34" charset="0"/>
              </a:rPr>
              <a:t>e </a:t>
            </a:r>
            <a:r>
              <a:rPr lang="ru-RU" sz="3200" i="1" dirty="0">
                <a:latin typeface="Arial" panose="020B0604020202020204" pitchFamily="34" charset="0"/>
                <a:cs typeface="Arial" panose="020B0604020202020204" pitchFamily="34" charset="0"/>
              </a:rPr>
              <a:t>языковой игры: дис. … д-ра филол. наук. Москва.</a:t>
            </a:r>
          </a:p>
          <a:p>
            <a:pPr algn="just"/>
            <a:r>
              <a:rPr lang="hr-HR" sz="3200" dirty="0">
                <a:latin typeface="Arial" panose="020B0604020202020204" pitchFamily="34" charset="0"/>
                <a:cs typeface="Arial" panose="020B0604020202020204" pitchFamily="34" charset="0"/>
              </a:rPr>
              <a:t>RUDENKO, PROKOPENKO 1995: </a:t>
            </a:r>
            <a:r>
              <a:rPr lang="ru-RU" sz="3200" dirty="0">
                <a:latin typeface="Arial" panose="020B0604020202020204" pitchFamily="34" charset="0"/>
                <a:cs typeface="Arial" panose="020B0604020202020204" pitchFamily="34" charset="0"/>
              </a:rPr>
              <a:t>Руденко, Д.</a:t>
            </a:r>
            <a:r>
              <a:rPr lang="hr-HR" sz="3200" dirty="0">
                <a:latin typeface="Arial" panose="020B0604020202020204" pitchFamily="34" charset="0"/>
                <a:cs typeface="Arial" panose="020B0604020202020204" pitchFamily="34" charset="0"/>
              </a:rPr>
              <a:t>,</a:t>
            </a:r>
            <a:r>
              <a:rPr lang="ru-RU" sz="3200" dirty="0">
                <a:latin typeface="Arial" panose="020B0604020202020204" pitchFamily="34" charset="0"/>
                <a:cs typeface="Arial" panose="020B0604020202020204" pitchFamily="34" charset="0"/>
              </a:rPr>
              <a:t> Прокопенко В</a:t>
            </a:r>
            <a:r>
              <a:rPr lang="hr-HR" sz="3200" dirty="0">
                <a:latin typeface="Arial" panose="020B0604020202020204" pitchFamily="34" charset="0"/>
                <a:cs typeface="Arial" panose="020B0604020202020204" pitchFamily="34" charset="0"/>
              </a:rPr>
              <a:t>: </a:t>
            </a:r>
            <a:r>
              <a:rPr lang="ru-RU" sz="3200" dirty="0">
                <a:latin typeface="Arial" panose="020B0604020202020204" pitchFamily="34" charset="0"/>
                <a:cs typeface="Arial" panose="020B0604020202020204" pitchFamily="34" charset="0"/>
              </a:rPr>
              <a:t>Философия языка: путь к новой эпистеме </a:t>
            </a:r>
            <a:r>
              <a:rPr lang="hr-HR" sz="3200" dirty="0">
                <a:latin typeface="Arial" panose="020B0604020202020204" pitchFamily="34" charset="0"/>
                <a:cs typeface="Arial" panose="020B0604020202020204" pitchFamily="34" charset="0"/>
              </a:rPr>
              <a:t>in </a:t>
            </a:r>
            <a:r>
              <a:rPr lang="ru-RU" sz="3200" i="1" dirty="0">
                <a:latin typeface="Arial" panose="020B0604020202020204" pitchFamily="34" charset="0"/>
                <a:cs typeface="Arial" panose="020B0604020202020204" pitchFamily="34" charset="0"/>
              </a:rPr>
              <a:t>Язык и наука конца ХХ века.</a:t>
            </a:r>
            <a:r>
              <a:rPr lang="hr-HR" sz="3200" i="1" dirty="0">
                <a:latin typeface="Arial" panose="020B0604020202020204" pitchFamily="34" charset="0"/>
                <a:cs typeface="Arial" panose="020B0604020202020204" pitchFamily="34" charset="0"/>
              </a:rPr>
              <a:t> </a:t>
            </a:r>
            <a:r>
              <a:rPr lang="ru-RU" sz="3200" i="1" dirty="0">
                <a:latin typeface="Arial" panose="020B0604020202020204" pitchFamily="34" charset="0"/>
                <a:cs typeface="Arial" panose="020B0604020202020204" pitchFamily="34" charset="0"/>
              </a:rPr>
              <a:t>РГГУ</a:t>
            </a:r>
            <a:r>
              <a:rPr lang="hr-HR" sz="3200" i="1" dirty="0">
                <a:latin typeface="Arial" panose="020B0604020202020204" pitchFamily="34" charset="0"/>
                <a:cs typeface="Arial" panose="020B0604020202020204" pitchFamily="34" charset="0"/>
              </a:rPr>
              <a:t>: </a:t>
            </a:r>
            <a:r>
              <a:rPr lang="ru-RU" sz="3200" i="1" dirty="0">
                <a:latin typeface="Arial" panose="020B0604020202020204" pitchFamily="34" charset="0"/>
                <a:cs typeface="Arial" panose="020B0604020202020204" pitchFamily="34" charset="0"/>
              </a:rPr>
              <a:t>Москва.</a:t>
            </a:r>
          </a:p>
          <a:p>
            <a:pPr algn="just"/>
            <a:r>
              <a:rPr lang="hr-HR" sz="3200" dirty="0">
                <a:latin typeface="Arial" panose="020B0604020202020204" pitchFamily="34" charset="0"/>
                <a:cs typeface="Arial" panose="020B0604020202020204" pitchFamily="34" charset="0"/>
              </a:rPr>
              <a:t>ALADROVIĆ SLOVAČEK, TOMIĆ 2021: </a:t>
            </a:r>
            <a:r>
              <a:rPr lang="hr-HR" sz="3200" i="1" dirty="0">
                <a:latin typeface="Arial" panose="020B0604020202020204" pitchFamily="34" charset="0"/>
                <a:cs typeface="Arial" panose="020B0604020202020204" pitchFamily="34" charset="0"/>
              </a:rPr>
              <a:t>Edukativne računalne igre u nastavi hrvatskoga jezika in Odgojno-obrazovne teme, 4 (2), 5-25. https://doi.org/10.53577/oot.4.2.1</a:t>
            </a:r>
          </a:p>
          <a:p>
            <a:pPr algn="just"/>
            <a:r>
              <a:rPr lang="hr-HR" sz="3200" dirty="0">
                <a:latin typeface="Arial" panose="020B0604020202020204" pitchFamily="34" charset="0"/>
                <a:cs typeface="Arial" panose="020B0604020202020204" pitchFamily="34" charset="0"/>
              </a:rPr>
              <a:t>BAŠIĆ 2014: </a:t>
            </a:r>
            <a:r>
              <a:rPr lang="hr-HR" sz="3200" i="1" dirty="0">
                <a:latin typeface="Arial" panose="020B0604020202020204" pitchFamily="34" charset="0"/>
                <a:cs typeface="Arial" panose="020B0604020202020204" pitchFamily="34" charset="0"/>
              </a:rPr>
              <a:t>Interkulturalna sastavnica komunikacijske kompetencije in Magistra Iadertina, 9 (1), 55-70. Preuzeto s </a:t>
            </a:r>
            <a:r>
              <a:rPr lang="hr-HR" sz="3200" i="1" dirty="0">
                <a:latin typeface="Arial" panose="020B0604020202020204" pitchFamily="34" charset="0"/>
                <a:cs typeface="Arial" panose="020B0604020202020204" pitchFamily="34" charset="0"/>
                <a:hlinkClick r:id="rId2"/>
              </a:rPr>
              <a:t>https://hrcak.srce.hr/index.php/137242</a:t>
            </a:r>
            <a:endParaRPr lang="hr-HR" sz="3200" i="1" dirty="0">
              <a:latin typeface="Arial" panose="020B0604020202020204" pitchFamily="34" charset="0"/>
              <a:cs typeface="Arial" panose="020B0604020202020204" pitchFamily="34" charset="0"/>
            </a:endParaRPr>
          </a:p>
          <a:p>
            <a:pPr algn="just"/>
            <a:r>
              <a:rPr lang="hr-HR" sz="3200" dirty="0">
                <a:latin typeface="Arial" panose="020B0604020202020204" pitchFamily="34" charset="0"/>
                <a:cs typeface="Arial" panose="020B0604020202020204" pitchFamily="34" charset="0"/>
              </a:rPr>
              <a:t>Jezik.hr: </a:t>
            </a:r>
            <a:r>
              <a:rPr lang="hr-HR" sz="3200" dirty="0">
                <a:latin typeface="Arial" panose="020B0604020202020204" pitchFamily="34" charset="0"/>
                <a:cs typeface="Arial" panose="020B0604020202020204" pitchFamily="34" charset="0"/>
                <a:hlinkClick r:id="rId3"/>
              </a:rPr>
              <a:t>https://jezik.hr/</a:t>
            </a:r>
            <a:r>
              <a:rPr lang="hr-HR" sz="3200" dirty="0">
                <a:latin typeface="Arial" panose="020B0604020202020204" pitchFamily="34" charset="0"/>
                <a:cs typeface="Arial" panose="020B0604020202020204" pitchFamily="34" charset="0"/>
              </a:rPr>
              <a:t>  stanje 28. rujna 2025.</a:t>
            </a:r>
          </a:p>
        </p:txBody>
      </p:sp>
    </p:spTree>
    <p:extLst>
      <p:ext uri="{BB962C8B-B14F-4D97-AF65-F5344CB8AC3E}">
        <p14:creationId xmlns:p14="http://schemas.microsoft.com/office/powerpoint/2010/main" val="3230255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0E96A-576D-4A1F-AAF6-BF7563CCF56B}"/>
              </a:ext>
            </a:extLst>
          </p:cNvPr>
          <p:cNvSpPr>
            <a:spLocks noGrp="1"/>
          </p:cNvSpPr>
          <p:nvPr>
            <p:ph type="title"/>
          </p:nvPr>
        </p:nvSpPr>
        <p:spPr/>
        <p:txBody>
          <a:bodyPr/>
          <a:lstStyle/>
          <a:p>
            <a:pPr algn="ctr"/>
            <a:fld id="{BA4E3AE9-7E2E-4B10-968B-1AB677FF2B76}" type="slidenum">
              <a:rPr lang="en-US" smtClean="0">
                <a:latin typeface="Arial" panose="020B0604020202020204" pitchFamily="34" charset="0"/>
                <a:cs typeface="Arial" panose="020B0604020202020204" pitchFamily="34" charset="0"/>
              </a:rPr>
              <a:pPr algn="ctr"/>
              <a:t>4</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A4AC1A7-CB08-4ED7-899A-F4652949CBC6}"/>
              </a:ext>
            </a:extLst>
          </p:cNvPr>
          <p:cNvSpPr>
            <a:spLocks noGrp="1"/>
          </p:cNvSpPr>
          <p:nvPr>
            <p:ph idx="1"/>
          </p:nvPr>
        </p:nvSpPr>
        <p:spPr/>
        <p:txBody>
          <a:bodyPr>
            <a:normAutofit fontScale="92500" lnSpcReduction="10000"/>
          </a:bodyPr>
          <a:lstStyle/>
          <a:p>
            <a:r>
              <a:rPr lang="hr-HR" sz="3200" dirty="0">
                <a:solidFill>
                  <a:schemeClr val="tx1"/>
                </a:solidFill>
                <a:latin typeface="Arial" panose="020B0604020202020204" pitchFamily="34" charset="0"/>
                <a:cs typeface="Arial" panose="020B0604020202020204" pitchFamily="34" charset="0"/>
              </a:rPr>
              <a:t>Najlepši dar, to je igra. </a:t>
            </a:r>
          </a:p>
          <a:p>
            <a:pPr marL="0" indent="0" algn="just">
              <a:buNone/>
            </a:pPr>
            <a:r>
              <a:rPr lang="hr-HR" sz="3200" dirty="0">
                <a:solidFill>
                  <a:schemeClr val="tx1"/>
                </a:solidFill>
                <a:latin typeface="Arial" panose="020B0604020202020204" pitchFamily="34" charset="0"/>
                <a:cs typeface="Arial" panose="020B0604020202020204" pitchFamily="34" charset="0"/>
              </a:rPr>
              <a:t>Stani! Već netačno, iako kazano u najboljem uverenju, u zanosu gotovo. </a:t>
            </a:r>
          </a:p>
          <a:p>
            <a:pPr marL="0" indent="0" algn="just">
              <a:buNone/>
            </a:pPr>
            <a:r>
              <a:rPr lang="hr-HR" sz="3200" dirty="0">
                <a:solidFill>
                  <a:schemeClr val="tx1"/>
                </a:solidFill>
                <a:latin typeface="Arial" panose="020B0604020202020204" pitchFamily="34" charset="0"/>
                <a:cs typeface="Arial" panose="020B0604020202020204" pitchFamily="34" charset="0"/>
              </a:rPr>
              <a:t>Jeste, igra je najlepše što imamo, ali ona nije dar, ničiji i nikome. Sve može biti, ali dar nije. Možda je došla sama, možda su je ljudi izmislili ili osvojili. ... (2014:169)</a:t>
            </a:r>
          </a:p>
          <a:p>
            <a:endParaRPr lang="en-US" sz="3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226E941-1F91-4280-AB30-2311DDC4D9F3}"/>
              </a:ext>
            </a:extLst>
          </p:cNvPr>
          <p:cNvSpPr>
            <a:spLocks noGrp="1"/>
          </p:cNvSpPr>
          <p:nvPr>
            <p:ph type="sldNum" sz="quarter" idx="12"/>
          </p:nvPr>
        </p:nvSpPr>
        <p:spPr/>
        <p:txBody>
          <a:bodyPr/>
          <a:lstStyle/>
          <a:p>
            <a:fld id="{AB9B3945-8DA4-4A39-915F-57B93A2A2B24}" type="slidenum">
              <a:rPr lang="en-US" smtClean="0"/>
              <a:t>4</a:t>
            </a:fld>
            <a:endParaRPr lang="en-US"/>
          </a:p>
        </p:txBody>
      </p:sp>
    </p:spTree>
    <p:extLst>
      <p:ext uri="{BB962C8B-B14F-4D97-AF65-F5344CB8AC3E}">
        <p14:creationId xmlns:p14="http://schemas.microsoft.com/office/powerpoint/2010/main" val="1964851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8E796-441A-4631-A7E7-A2289C124AC0}"/>
              </a:ext>
            </a:extLst>
          </p:cNvPr>
          <p:cNvSpPr>
            <a:spLocks noGrp="1"/>
          </p:cNvSpPr>
          <p:nvPr>
            <p:ph type="title"/>
          </p:nvPr>
        </p:nvSpPr>
        <p:spPr/>
        <p:txBody>
          <a:bodyPr/>
          <a:lstStyle/>
          <a:p>
            <a:pPr algn="ctr"/>
            <a:fld id="{38D57A60-AFDD-4182-8678-8353C3243E19}" type="slidenum">
              <a:rPr lang="en-US" smtClean="0">
                <a:latin typeface="Arial" panose="020B0604020202020204" pitchFamily="34" charset="0"/>
                <a:cs typeface="Arial" panose="020B0604020202020204" pitchFamily="34" charset="0"/>
              </a:rPr>
              <a:pPr algn="ctr"/>
              <a:t>5</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DE51209-C001-4179-99EA-D365E067B4DF}"/>
              </a:ext>
            </a:extLst>
          </p:cNvPr>
          <p:cNvSpPr>
            <a:spLocks noGrp="1"/>
          </p:cNvSpPr>
          <p:nvPr>
            <p:ph idx="1"/>
          </p:nvPr>
        </p:nvSpPr>
        <p:spPr/>
        <p:txBody>
          <a:bodyPr>
            <a:normAutofit fontScale="85000" lnSpcReduction="10000"/>
          </a:bodyPr>
          <a:lstStyle/>
          <a:p>
            <a:r>
              <a:rPr lang="en-US" sz="3800" dirty="0" err="1">
                <a:latin typeface="Arial" panose="020B0604020202020204" pitchFamily="34" charset="0"/>
                <a:cs typeface="Arial" panose="020B0604020202020204" pitchFamily="34" charset="0"/>
              </a:rPr>
              <a:t>Predmet</a:t>
            </a:r>
            <a:r>
              <a:rPr lang="hr-HR" sz="3800" dirty="0">
                <a:latin typeface="Arial" panose="020B0604020202020204" pitchFamily="34" charset="0"/>
                <a:cs typeface="Arial" panose="020B0604020202020204" pitchFamily="34" charset="0"/>
              </a:rPr>
              <a:t> istraživanja</a:t>
            </a:r>
            <a:r>
              <a:rPr lang="hr-HR" sz="3500" dirty="0">
                <a:latin typeface="Arial" panose="020B0604020202020204" pitchFamily="34" charset="0"/>
                <a:cs typeface="Arial" panose="020B0604020202020204" pitchFamily="34" charset="0"/>
              </a:rPr>
              <a:t>: </a:t>
            </a:r>
            <a:r>
              <a:rPr lang="hr-HR" sz="3500" i="1" dirty="0">
                <a:latin typeface="Arial" panose="020B0604020202020204" pitchFamily="34" charset="0"/>
                <a:cs typeface="Arial" panose="020B0604020202020204" pitchFamily="34" charset="0"/>
              </a:rPr>
              <a:t>Znakovi pored puta </a:t>
            </a:r>
          </a:p>
          <a:p>
            <a:pPr algn="just"/>
            <a:r>
              <a:rPr lang="en-US" sz="3800" dirty="0" err="1">
                <a:latin typeface="Arial" panose="020B0604020202020204" pitchFamily="34" charset="0"/>
                <a:cs typeface="Arial" panose="020B0604020202020204" pitchFamily="34" charset="0"/>
              </a:rPr>
              <a:t>Cilj</a:t>
            </a:r>
            <a:r>
              <a:rPr lang="hr-HR" sz="3500" dirty="0">
                <a:latin typeface="Arial" panose="020B0604020202020204" pitchFamily="34" charset="0"/>
                <a:cs typeface="Arial" panose="020B0604020202020204" pitchFamily="34" charset="0"/>
              </a:rPr>
              <a:t>: ukazati na važnost jezične igre u svrhu razvoja jezičnih kompetencija i jezične kreativnosti te potencijalno i na novi pristup tumačenju Andrićevih zapisa kroz (jezičnu) igru.  </a:t>
            </a:r>
          </a:p>
          <a:p>
            <a:r>
              <a:rPr lang="en-US" sz="3800" dirty="0" err="1">
                <a:latin typeface="Arial" panose="020B0604020202020204" pitchFamily="34" charset="0"/>
                <a:cs typeface="Arial" panose="020B0604020202020204" pitchFamily="34" charset="0"/>
              </a:rPr>
              <a:t>Metodologija</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istraživanja</a:t>
            </a:r>
            <a:r>
              <a:rPr lang="hr-HR" sz="3500" dirty="0">
                <a:latin typeface="Arial" panose="020B0604020202020204" pitchFamily="34" charset="0"/>
                <a:cs typeface="Arial" panose="020B0604020202020204" pitchFamily="34" charset="0"/>
              </a:rPr>
              <a:t>: analiza, komparacija</a:t>
            </a:r>
            <a:endParaRPr lang="en-US" sz="35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136129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6</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lnSpcReduction="10000"/>
          </a:bodyPr>
          <a:lstStyle/>
          <a:p>
            <a:r>
              <a:rPr lang="hr-HR" sz="3200" dirty="0">
                <a:latin typeface="Arial" panose="020B0604020202020204" pitchFamily="34" charset="0"/>
                <a:cs typeface="Arial" panose="020B0604020202020204" pitchFamily="34" charset="0"/>
              </a:rPr>
              <a:t>Analiza korpusa</a:t>
            </a:r>
          </a:p>
          <a:p>
            <a:pPr marL="514350" indent="-514350">
              <a:buFont typeface="+mj-lt"/>
              <a:buAutoNum type="arabicPeriod"/>
            </a:pPr>
            <a:r>
              <a:rPr lang="hr-HR" sz="3200" dirty="0">
                <a:latin typeface="Arial" panose="020B0604020202020204" pitchFamily="34" charset="0"/>
                <a:cs typeface="Arial" panose="020B0604020202020204" pitchFamily="34" charset="0"/>
              </a:rPr>
              <a:t>Jezična igra kroz stilska jezična sredstva </a:t>
            </a:r>
          </a:p>
          <a:p>
            <a:pPr marL="514350" indent="-514350">
              <a:buFont typeface="+mj-lt"/>
              <a:buAutoNum type="alphaLcParenR"/>
            </a:pPr>
            <a:r>
              <a:rPr lang="hr-HR" sz="3200" dirty="0">
                <a:latin typeface="Arial" panose="020B0604020202020204" pitchFamily="34" charset="0"/>
                <a:cs typeface="Arial" panose="020B0604020202020204" pitchFamily="34" charset="0"/>
              </a:rPr>
              <a:t>Glasovne figure </a:t>
            </a:r>
          </a:p>
          <a:p>
            <a:pPr marL="514350" indent="-514350">
              <a:buFont typeface="+mj-lt"/>
              <a:buAutoNum type="alphaLcParenR"/>
            </a:pPr>
            <a:r>
              <a:rPr lang="hr-HR" sz="3200" dirty="0">
                <a:latin typeface="Arial" panose="020B0604020202020204" pitchFamily="34" charset="0"/>
                <a:cs typeface="Arial" panose="020B0604020202020204" pitchFamily="34" charset="0"/>
              </a:rPr>
              <a:t>Figure misli </a:t>
            </a:r>
          </a:p>
          <a:p>
            <a:pPr marL="514350" indent="-514350">
              <a:buFont typeface="+mj-lt"/>
              <a:buAutoNum type="alphaLcParenR"/>
            </a:pPr>
            <a:r>
              <a:rPr lang="hr-HR" sz="3200" dirty="0">
                <a:latin typeface="Arial" panose="020B0604020202020204" pitchFamily="34" charset="0"/>
                <a:cs typeface="Arial" panose="020B0604020202020204" pitchFamily="34" charset="0"/>
              </a:rPr>
              <a:t>Figure riječi</a:t>
            </a:r>
          </a:p>
          <a:p>
            <a:pPr marL="514350" indent="-514350">
              <a:buFont typeface="+mj-lt"/>
              <a:buAutoNum type="alphaLcParenR"/>
            </a:pPr>
            <a:r>
              <a:rPr lang="hr-HR" sz="3200" dirty="0">
                <a:latin typeface="Arial" panose="020B0604020202020204" pitchFamily="34" charset="0"/>
                <a:cs typeface="Arial" panose="020B0604020202020204" pitchFamily="34" charset="0"/>
              </a:rPr>
              <a:t>Figure konstrukcije </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8477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7</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fontScale="70000" lnSpcReduction="20000"/>
          </a:bodyPr>
          <a:lstStyle/>
          <a:p>
            <a:pPr marL="514350" indent="-514350">
              <a:buFont typeface="+mj-lt"/>
              <a:buAutoNum type="alphaLcParenR"/>
            </a:pPr>
            <a:r>
              <a:rPr lang="hr-HR" sz="3200" dirty="0">
                <a:latin typeface="Arial" panose="020B0604020202020204" pitchFamily="34" charset="0"/>
                <a:cs typeface="Arial" panose="020B0604020202020204" pitchFamily="34" charset="0"/>
              </a:rPr>
              <a:t>Glasovne figure (figure dikcije) – Anafora </a:t>
            </a:r>
          </a:p>
          <a:p>
            <a:pPr algn="just"/>
            <a:r>
              <a:rPr lang="hr-HR" sz="3200" u="sng" dirty="0">
                <a:latin typeface="Arial" panose="020B0604020202020204" pitchFamily="34" charset="0"/>
                <a:cs typeface="Arial" panose="020B0604020202020204" pitchFamily="34" charset="0"/>
              </a:rPr>
              <a:t>Što ne </a:t>
            </a:r>
            <a:r>
              <a:rPr lang="hr-HR" sz="3200" dirty="0">
                <a:latin typeface="Arial" panose="020B0604020202020204" pitchFamily="34" charset="0"/>
                <a:cs typeface="Arial" panose="020B0604020202020204" pitchFamily="34" charset="0"/>
              </a:rPr>
              <a:t>boli – </a:t>
            </a:r>
            <a:r>
              <a:rPr lang="hr-HR" sz="3200" u="sng" dirty="0">
                <a:latin typeface="Arial" panose="020B0604020202020204" pitchFamily="34" charset="0"/>
                <a:cs typeface="Arial" panose="020B0604020202020204" pitchFamily="34" charset="0"/>
              </a:rPr>
              <a:t>to nije </a:t>
            </a:r>
            <a:r>
              <a:rPr lang="hr-HR" sz="3200" dirty="0">
                <a:latin typeface="Arial" panose="020B0604020202020204" pitchFamily="34" charset="0"/>
                <a:cs typeface="Arial" panose="020B0604020202020204" pitchFamily="34" charset="0"/>
              </a:rPr>
              <a:t>život, </a:t>
            </a:r>
            <a:r>
              <a:rPr lang="hr-HR" sz="3200" u="sng" dirty="0">
                <a:latin typeface="Arial" panose="020B0604020202020204" pitchFamily="34" charset="0"/>
                <a:cs typeface="Arial" panose="020B0604020202020204" pitchFamily="34" charset="0"/>
              </a:rPr>
              <a:t>što ne </a:t>
            </a:r>
            <a:r>
              <a:rPr lang="hr-HR" sz="3200" dirty="0">
                <a:latin typeface="Arial" panose="020B0604020202020204" pitchFamily="34" charset="0"/>
                <a:cs typeface="Arial" panose="020B0604020202020204" pitchFamily="34" charset="0"/>
              </a:rPr>
              <a:t>prolazi – </a:t>
            </a:r>
            <a:r>
              <a:rPr lang="hr-HR" sz="3200" u="sng" dirty="0">
                <a:latin typeface="Arial" panose="020B0604020202020204" pitchFamily="34" charset="0"/>
                <a:cs typeface="Arial" panose="020B0604020202020204" pitchFamily="34" charset="0"/>
              </a:rPr>
              <a:t>to nije </a:t>
            </a:r>
            <a:r>
              <a:rPr lang="hr-HR" sz="3200" dirty="0">
                <a:latin typeface="Arial" panose="020B0604020202020204" pitchFamily="34" charset="0"/>
                <a:cs typeface="Arial" panose="020B0604020202020204" pitchFamily="34" charset="0"/>
              </a:rPr>
              <a:t>sreća. 2014:41</a:t>
            </a:r>
          </a:p>
          <a:p>
            <a:pPr algn="just"/>
            <a:r>
              <a:rPr lang="hr-HR" sz="3200" dirty="0">
                <a:latin typeface="Arial" panose="020B0604020202020204" pitchFamily="34" charset="0"/>
                <a:cs typeface="Arial" panose="020B0604020202020204" pitchFamily="34" charset="0"/>
              </a:rPr>
              <a:t>Čuvajte se ponedeljka! </a:t>
            </a:r>
            <a:r>
              <a:rPr lang="hr-HR" sz="3200" u="sng" dirty="0">
                <a:latin typeface="Arial" panose="020B0604020202020204" pitchFamily="34" charset="0"/>
                <a:cs typeface="Arial" panose="020B0604020202020204" pitchFamily="34" charset="0"/>
              </a:rPr>
              <a:t>To je dan kad</a:t>
            </a:r>
            <a:r>
              <a:rPr lang="hr-HR" sz="3200" dirty="0">
                <a:latin typeface="Arial" panose="020B0604020202020204" pitchFamily="34" charset="0"/>
                <a:cs typeface="Arial" panose="020B0604020202020204" pitchFamily="34" charset="0"/>
              </a:rPr>
              <a:t> ljudi na vas najviše navaljuju, </a:t>
            </a:r>
            <a:r>
              <a:rPr lang="hr-HR" sz="3200" u="sng" dirty="0">
                <a:latin typeface="Arial" panose="020B0604020202020204" pitchFamily="34" charset="0"/>
                <a:cs typeface="Arial" panose="020B0604020202020204" pitchFamily="34" charset="0"/>
              </a:rPr>
              <a:t>kad</a:t>
            </a:r>
            <a:r>
              <a:rPr lang="hr-HR" sz="3200" dirty="0">
                <a:latin typeface="Arial" panose="020B0604020202020204" pitchFamily="34" charset="0"/>
                <a:cs typeface="Arial" panose="020B0604020202020204" pitchFamily="34" charset="0"/>
              </a:rPr>
              <a:t> se poslovi javljaju sa svih strana. </a:t>
            </a:r>
            <a:r>
              <a:rPr lang="hr-HR" sz="3200" u="sng" dirty="0">
                <a:latin typeface="Arial" panose="020B0604020202020204" pitchFamily="34" charset="0"/>
                <a:cs typeface="Arial" panose="020B0604020202020204" pitchFamily="34" charset="0"/>
              </a:rPr>
              <a:t>To je, često, dan </a:t>
            </a:r>
            <a:r>
              <a:rPr lang="hr-HR" sz="3200" dirty="0">
                <a:latin typeface="Arial" panose="020B0604020202020204" pitchFamily="34" charset="0"/>
                <a:cs typeface="Arial" panose="020B0604020202020204" pitchFamily="34" charset="0"/>
              </a:rPr>
              <a:t>prenagljenih zaključaka i suviše brzih odluka. 2014:80</a:t>
            </a:r>
          </a:p>
          <a:p>
            <a:pPr algn="just"/>
            <a:r>
              <a:rPr lang="hr-HR" sz="3200" u="sng" dirty="0">
                <a:latin typeface="Arial" panose="020B0604020202020204" pitchFamily="34" charset="0"/>
                <a:cs typeface="Arial" panose="020B0604020202020204" pitchFamily="34" charset="0"/>
              </a:rPr>
              <a:t>Samo mladost </a:t>
            </a:r>
            <a:r>
              <a:rPr lang="hr-HR" sz="3200" dirty="0">
                <a:latin typeface="Arial" panose="020B0604020202020204" pitchFamily="34" charset="0"/>
                <a:cs typeface="Arial" panose="020B0604020202020204" pitchFamily="34" charset="0"/>
              </a:rPr>
              <a:t>ima hrabrosti i snage da voli lepotu, potpuno, iskreno, bezuslovno i bezobzirno. </a:t>
            </a:r>
            <a:r>
              <a:rPr lang="hr-HR" sz="3200" u="sng" dirty="0">
                <a:latin typeface="Arial" panose="020B0604020202020204" pitchFamily="34" charset="0"/>
                <a:cs typeface="Arial" panose="020B0604020202020204" pitchFamily="34" charset="0"/>
              </a:rPr>
              <a:t>Samo mladost</a:t>
            </a:r>
            <a:r>
              <a:rPr lang="hr-HR" sz="3200" dirty="0">
                <a:latin typeface="Arial" panose="020B0604020202020204" pitchFamily="34" charset="0"/>
                <a:cs typeface="Arial" panose="020B0604020202020204" pitchFamily="34" charset="0"/>
              </a:rPr>
              <a:t> je toliko »luda« i – tako velika. Posle, posle je i u tom pogledu sve više ili manje kompromis, laž i lažna uteha. 2014:167</a:t>
            </a:r>
          </a:p>
        </p:txBody>
      </p:sp>
    </p:spTree>
    <p:extLst>
      <p:ext uri="{BB962C8B-B14F-4D97-AF65-F5344CB8AC3E}">
        <p14:creationId xmlns:p14="http://schemas.microsoft.com/office/powerpoint/2010/main" val="1270507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8</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fontScale="77500" lnSpcReduction="20000"/>
          </a:bodyPr>
          <a:lstStyle/>
          <a:p>
            <a:pPr marL="514350" indent="-514350">
              <a:buFont typeface="+mj-lt"/>
              <a:buAutoNum type="alphaLcParenR" startAt="2"/>
            </a:pPr>
            <a:r>
              <a:rPr lang="hr-HR" sz="3200" dirty="0">
                <a:solidFill>
                  <a:schemeClr val="tx1"/>
                </a:solidFill>
                <a:latin typeface="Arial" panose="020B0604020202020204" pitchFamily="34" charset="0"/>
                <a:cs typeface="Arial" panose="020B0604020202020204" pitchFamily="34" charset="0"/>
              </a:rPr>
              <a:t>Figure misli – Paradoks </a:t>
            </a:r>
          </a:p>
          <a:p>
            <a:r>
              <a:rPr lang="hr-HR" sz="3200" dirty="0">
                <a:solidFill>
                  <a:schemeClr val="tx1"/>
                </a:solidFill>
                <a:latin typeface="Arial" panose="020B0604020202020204" pitchFamily="34" charset="0"/>
                <a:cs typeface="Arial" panose="020B0604020202020204" pitchFamily="34" charset="0"/>
              </a:rPr>
              <a:t>Ne treba se bojat </a:t>
            </a:r>
            <a:r>
              <a:rPr lang="hr-HR" sz="3200" u="sng" dirty="0">
                <a:solidFill>
                  <a:schemeClr val="tx1"/>
                </a:solidFill>
                <a:latin typeface="Arial" panose="020B0604020202020204" pitchFamily="34" charset="0"/>
                <a:cs typeface="Arial" panose="020B0604020202020204" pitchFamily="34" charset="0"/>
              </a:rPr>
              <a:t>ljudi</a:t>
            </a:r>
            <a:r>
              <a:rPr lang="hr-HR" sz="3200" dirty="0">
                <a:solidFill>
                  <a:schemeClr val="tx1"/>
                </a:solidFill>
                <a:latin typeface="Arial" panose="020B0604020202020204" pitchFamily="34" charset="0"/>
                <a:cs typeface="Arial" panose="020B0604020202020204" pitchFamily="34" charset="0"/>
              </a:rPr>
              <a:t>. Pa ja se i ne bojim ljudi, nego onog što je </a:t>
            </a:r>
            <a:r>
              <a:rPr lang="hr-HR" sz="3200" u="sng" dirty="0">
                <a:solidFill>
                  <a:schemeClr val="tx1"/>
                </a:solidFill>
                <a:latin typeface="Arial" panose="020B0604020202020204" pitchFamily="34" charset="0"/>
                <a:cs typeface="Arial" panose="020B0604020202020204" pitchFamily="34" charset="0"/>
              </a:rPr>
              <a:t>neljudskog</a:t>
            </a:r>
            <a:r>
              <a:rPr lang="hr-HR" sz="3200" dirty="0">
                <a:solidFill>
                  <a:schemeClr val="tx1"/>
                </a:solidFill>
                <a:latin typeface="Arial" panose="020B0604020202020204" pitchFamily="34" charset="0"/>
                <a:cs typeface="Arial" panose="020B0604020202020204" pitchFamily="34" charset="0"/>
              </a:rPr>
              <a:t> u njima. 2014:48</a:t>
            </a:r>
          </a:p>
          <a:p>
            <a:pPr algn="just"/>
            <a:r>
              <a:rPr lang="hr-HR" sz="3200" dirty="0">
                <a:solidFill>
                  <a:schemeClr val="tx1"/>
                </a:solidFill>
                <a:latin typeface="Arial" panose="020B0604020202020204" pitchFamily="34" charset="0"/>
                <a:cs typeface="Arial" panose="020B0604020202020204" pitchFamily="34" charset="0"/>
              </a:rPr>
              <a:t>Teži je slučaj kad rečima treba kazati nešto o rečima samim i njihovoj upotrebi u pričanju. Tada one odjednom zaneme, ohladne, i leže kao mrtvo kamenje, kao da nikad nisu govorile, igrale ni pevale. Kad je reč o rečima, reči ćute, dok o svima drugim ljudskim stvarima i pojavama umeju, nekad manje, nekad više, ponešto da kažu. Čak i o ćutanju. 2014: 260</a:t>
            </a:r>
          </a:p>
          <a:p>
            <a:endParaRPr lang="hr-HR" sz="3200" dirty="0">
              <a:latin typeface="Arial" panose="020B0604020202020204" pitchFamily="34" charset="0"/>
              <a:cs typeface="Arial" panose="020B0604020202020204" pitchFamily="34" charset="0"/>
            </a:endParaRPr>
          </a:p>
          <a:p>
            <a:pPr marL="0" indent="0">
              <a:buNone/>
            </a:pPr>
            <a:endParaRPr lang="hr-HR" sz="3200" dirty="0">
              <a:latin typeface="Arial" panose="020B0604020202020204" pitchFamily="34" charset="0"/>
              <a:cs typeface="Arial" panose="020B0604020202020204" pitchFamily="34" charset="0"/>
            </a:endParaRPr>
          </a:p>
          <a:p>
            <a:pPr marL="0" indent="0">
              <a:buNone/>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2924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2EC7-2323-4070-A8C7-03DD823861AF}"/>
              </a:ext>
            </a:extLst>
          </p:cNvPr>
          <p:cNvSpPr>
            <a:spLocks noGrp="1"/>
          </p:cNvSpPr>
          <p:nvPr>
            <p:ph type="title"/>
          </p:nvPr>
        </p:nvSpPr>
        <p:spPr/>
        <p:txBody>
          <a:bodyPr/>
          <a:lstStyle/>
          <a:p>
            <a:pPr algn="ctr"/>
            <a:fld id="{3D89ECAF-8ABC-49B9-8A4E-381C3764E76C}" type="slidenum">
              <a:rPr lang="en-US" smtClean="0">
                <a:latin typeface="Arial" panose="020B0604020202020204" pitchFamily="34" charset="0"/>
                <a:cs typeface="Arial" panose="020B0604020202020204" pitchFamily="34" charset="0"/>
              </a:rPr>
              <a:t>9</a:t>
            </a:fld>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A6FBCF-8766-423F-87EF-78FFD97ED2DC}"/>
              </a:ext>
            </a:extLst>
          </p:cNvPr>
          <p:cNvSpPr>
            <a:spLocks noGrp="1"/>
          </p:cNvSpPr>
          <p:nvPr>
            <p:ph idx="1"/>
          </p:nvPr>
        </p:nvSpPr>
        <p:spPr/>
        <p:txBody>
          <a:bodyPr>
            <a:normAutofit/>
          </a:bodyPr>
          <a:lstStyle/>
          <a:p>
            <a:pPr marL="514350" indent="-514350">
              <a:buFont typeface="+mj-lt"/>
              <a:buAutoNum type="alphaLcParenR" startAt="2"/>
            </a:pPr>
            <a:r>
              <a:rPr lang="hr-HR" sz="3200" dirty="0">
                <a:solidFill>
                  <a:schemeClr val="tx1">
                    <a:lumMod val="95000"/>
                    <a:lumOff val="5000"/>
                  </a:schemeClr>
                </a:solidFill>
                <a:latin typeface="Arial" panose="020B0604020202020204" pitchFamily="34" charset="0"/>
                <a:cs typeface="Arial" panose="020B0604020202020204" pitchFamily="34" charset="0"/>
              </a:rPr>
              <a:t>Figure misli – poredba</a:t>
            </a:r>
          </a:p>
          <a:p>
            <a:pPr algn="just"/>
            <a:r>
              <a:rPr lang="hr-HR" sz="3200" dirty="0">
                <a:solidFill>
                  <a:schemeClr val="tx1">
                    <a:lumMod val="95000"/>
                    <a:lumOff val="5000"/>
                  </a:schemeClr>
                </a:solidFill>
                <a:latin typeface="Arial" panose="020B0604020202020204" pitchFamily="34" charset="0"/>
                <a:cs typeface="Arial" panose="020B0604020202020204" pitchFamily="34" charset="0"/>
              </a:rPr>
              <a:t>Kao slepac koji s vremena na vreme zastaje na drumu  i uzdignute glave proverava pravac, tako se i ja pitam ponekad: da li sam ja u svom hodu okrenut prema životu ili prema smrti? 2014:63</a:t>
            </a:r>
          </a:p>
          <a:p>
            <a:endParaRPr lang="hr-HR" sz="3200" dirty="0">
              <a:latin typeface="Arial" panose="020B0604020202020204" pitchFamily="34" charset="0"/>
              <a:cs typeface="Arial" panose="020B0604020202020204" pitchFamily="34" charset="0"/>
            </a:endParaRPr>
          </a:p>
          <a:p>
            <a:pPr marL="0" indent="0">
              <a:buNone/>
            </a:pPr>
            <a:endParaRPr lang="hr-HR" sz="3200" dirty="0">
              <a:latin typeface="Arial" panose="020B0604020202020204" pitchFamily="34" charset="0"/>
              <a:cs typeface="Arial" panose="020B0604020202020204" pitchFamily="34" charset="0"/>
            </a:endParaRPr>
          </a:p>
          <a:p>
            <a:pPr marL="0" indent="0">
              <a:buNone/>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53113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4746</TotalTime>
  <Words>2116</Words>
  <Application>Microsoft Office PowerPoint</Application>
  <PresentationFormat>Widescreen</PresentationFormat>
  <Paragraphs>165</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Century Gothic</vt:lpstr>
      <vt:lpstr>Times New Roman</vt:lpstr>
      <vt:lpstr>Wingdings 3</vt:lpstr>
      <vt:lpstr>Ion Boardroom</vt:lpstr>
      <vt:lpstr>Sandra Hadžihalilović (Zadar) Sveučilište u Zadru  shadziha@unizd.hr Znakovi jezične igre u Znakovima pored puta </vt:lpstr>
      <vt:lpstr>2 </vt:lpstr>
      <vt:lpstr>3</vt:lpstr>
      <vt:lpstr>4</vt:lpstr>
      <vt:lpstr>5</vt:lpstr>
      <vt:lpstr>6</vt:lpstr>
      <vt:lpstr>7</vt:lpstr>
      <vt:lpstr>8</vt:lpstr>
      <vt:lpstr>9</vt:lpstr>
      <vt:lpstr>10</vt:lpstr>
      <vt:lpstr>11</vt:lpstr>
      <vt:lpstr>12</vt:lpstr>
      <vt:lpstr>13</vt:lpstr>
      <vt:lpstr>14</vt:lpstr>
      <vt:lpstr>15</vt:lpstr>
      <vt:lpstr>16</vt:lpstr>
      <vt:lpstr>17</vt:lpstr>
      <vt:lpstr>18</vt:lpstr>
      <vt:lpstr>19</vt:lpstr>
      <vt:lpstr>20</vt:lpstr>
      <vt:lpstr>21</vt:lpstr>
      <vt:lpstr>22</vt:lpstr>
      <vt:lpstr>23</vt:lpstr>
      <vt:lpstr>24</vt:lpstr>
      <vt:lpstr>25</vt:lpstr>
      <vt:lpstr>26</vt:lpstr>
      <vt:lpstr>27</vt:lpstr>
      <vt:lpstr>28</vt:lpstr>
      <vt:lpstr>29</vt:lpstr>
      <vt:lpstr>30</vt:lpstr>
      <vt:lpstr>31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Sandra Hadžihalilović (Zadar) Sveučilište u Zadru  shadziha@unizd.hr Znakovi jezične igre u Znakovima pored puta</dc:title>
  <dc:creator>Sandra Hadžihalilović</dc:creator>
  <cp:lastModifiedBy>Sandra Hadžihalilović</cp:lastModifiedBy>
  <cp:revision>23</cp:revision>
  <dcterms:created xsi:type="dcterms:W3CDTF">2025-09-24T09:46:24Z</dcterms:created>
  <dcterms:modified xsi:type="dcterms:W3CDTF">2025-09-28T16:25:20Z</dcterms:modified>
</cp:coreProperties>
</file>