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8" r:id="rId2"/>
    <p:sldId id="329" r:id="rId3"/>
    <p:sldId id="257" r:id="rId4"/>
    <p:sldId id="330" r:id="rId5"/>
    <p:sldId id="341" r:id="rId6"/>
    <p:sldId id="334" r:id="rId7"/>
    <p:sldId id="350" r:id="rId8"/>
    <p:sldId id="351" r:id="rId9"/>
    <p:sldId id="352" r:id="rId10"/>
    <p:sldId id="353" r:id="rId11"/>
    <p:sldId id="348" r:id="rId12"/>
    <p:sldId id="354" r:id="rId13"/>
    <p:sldId id="346" r:id="rId14"/>
    <p:sldId id="337" r:id="rId15"/>
    <p:sldId id="340" r:id="rId16"/>
    <p:sldId id="339" r:id="rId17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B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52" autoAdjust="0"/>
  </p:normalViewPr>
  <p:slideViewPr>
    <p:cSldViewPr snapToGrid="0">
      <p:cViewPr varScale="1">
        <p:scale>
          <a:sx n="90" d="100"/>
          <a:sy n="90" d="100"/>
        </p:scale>
        <p:origin x="12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6461D-C813-4A7E-B307-D68B00ED7872}" type="datetimeFigureOut">
              <a:rPr lang="LID4096" smtClean="0"/>
              <a:t>09/20/2025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0C672-2110-4159-8722-4ED9130DCFE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6745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63960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2F678-4022-74CA-6340-031A58A68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4D885-3D2F-7BAE-8B16-9CC2A8736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BCD0D-26F0-8353-3D1C-7CEC13290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00690-D5F9-8AAE-6FD6-5120942C4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3924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C5EF9-1F1E-B31D-1B0B-AA0B7CC0E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A5B5F5-788F-08B1-4519-A5C4797E1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61FA8-DF18-DD37-83D4-FCC865A7D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5182E-605C-D470-9C68-231799BE5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3085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F971A-9F18-E755-BC6D-EB8005A26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EE3233-6DD9-5416-ADBD-F3E5CF068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8A6432-728B-5C90-419A-A3DC9C3E0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5135B-42AA-1D28-9C88-708D49BFD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01114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FA436-E106-79CA-ED72-D8704E55B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97987F-153E-2594-469D-AEBC4ADDD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678819-A0F2-4461-AF0A-21ED6EF78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F8F7B-F2B6-C7A6-960F-B190DC927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30351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4385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7448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563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2919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10453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5939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664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82264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CF976-66CF-A596-D11E-89C5CFA04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A28C93-58DB-A81A-18C9-7751E79ED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E78E5F-A8B7-54FB-71CC-EB4BA1676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4D393-871E-DA11-27FF-5B76AF591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6277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A52D5-52D8-94BD-3C82-176B84FD9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61D8BE-DC5C-3E65-4399-E933D39357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DDAD0-2AA9-6197-7E5C-72319686A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10DEA-EE52-1B1E-BDC3-F7CACC482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03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6F8B-F650-86A4-72E1-E350D3453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FA4962-7F4B-9DC8-44CF-92FEEEC19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FCAA40-06E7-36CD-F498-BD6CC3144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C52E5-F1DC-99A7-BB67-E85CA7870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0C672-2110-4159-8722-4ED9130DCFE9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049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8955-3F76-CEF5-C21D-0DAA92996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B170B-8D7B-A0A0-4FF0-58C72FB24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277AF-D1E4-BC81-4096-D5E49658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3E81-F833-45A5-8428-97CA4CBEC3EE}" type="datetimeFigureOut">
              <a:rPr lang="LID4096" smtClean="0"/>
              <a:t>09/20/2025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52A74-F06D-B2F2-992B-7946A0FE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F02C2-1ED7-6026-6AEB-FDD5EE09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8ED2-103E-415D-878F-C559D6546E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50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457B-7EB8-66DF-F714-813636CB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DA842-D7BD-29BA-D41D-0A6E3DBE9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2C9F9-5A01-8DF3-5A31-28F3B661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3E81-F833-45A5-8428-97CA4CBEC3EE}" type="datetimeFigureOut">
              <a:rPr lang="LID4096" smtClean="0"/>
              <a:t>09/20/2025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9A05B-9DC6-1A90-80CB-61ADECD7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B307D-49C1-5015-608E-12F77CFD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8ED2-103E-415D-878F-C559D6546E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6472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22CE2A-75B2-7F9A-CFAF-A9BE98F4D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7B810-3113-F84D-A576-03058830D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E5CEF-C6C0-CAFD-F614-73A33DCC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3E81-F833-45A5-8428-97CA4CBEC3EE}" type="datetimeFigureOut">
              <a:rPr lang="LID4096" smtClean="0"/>
              <a:t>09/20/2025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7457B-6157-8376-7F34-3013B1EE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246F7-5EC2-87C9-1121-F613A5A23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8ED2-103E-415D-878F-C559D6546E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9743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192D-1EBA-6224-11FA-258151CA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8DA03-26D2-D81B-78B5-35CDE3E9C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AE6FF-764D-EC62-4CCE-90070B19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3E81-F833-45A5-8428-97CA4CBEC3EE}" type="datetimeFigureOut">
              <a:rPr lang="LID4096" smtClean="0"/>
              <a:t>09/20/2025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BF06B-4F5F-8DFA-014A-752593C4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AA02F-59EA-38ED-43BC-8093D335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8ED2-103E-415D-878F-C559D6546E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067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900B-847F-57CB-676B-139C8874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FF92A-6AAA-A69D-F7A9-3B388B038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12ADE-AFCF-C7FC-DA78-14A4564D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3E81-F833-45A5-8428-97CA4CBEC3EE}" type="datetimeFigureOut">
              <a:rPr lang="LID4096" smtClean="0"/>
              <a:t>09/20/2025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43CF4-9976-33D3-DF8E-9718AC9A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BAB86-8431-F6BA-140A-12FF1822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8ED2-103E-415D-878F-C559D6546E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308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187-8D06-B993-4204-1F7C51D6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0983D-0F02-0396-3EA3-6348992D3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95964-72EF-0EA9-7E58-5DED10FA5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E3C2F-E4DF-A0B0-8B9C-BBA1E92F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3E81-F833-45A5-8428-97CA4CBEC3EE}" type="datetimeFigureOut">
              <a:rPr lang="LID4096" smtClean="0"/>
              <a:t>09/20/2025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7976C-332B-7192-EAA3-503A0407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DB179-B425-F399-D246-8F42CA16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8ED2-103E-415D-878F-C559D6546E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8806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F499-D85D-4521-83CD-76F0B201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5F779-2E6D-0AC4-1BFA-7B4D5233D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BEB42-BBB9-49E4-11C3-536CAF834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58995-760D-B89B-97AC-733D28A6B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2A7668-25CF-9026-D0B0-D87AE3680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10FBD-D4E3-D322-7132-EC0690C7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3E81-F833-45A5-8428-97CA4CBEC3EE}" type="datetimeFigureOut">
              <a:rPr lang="LID4096" smtClean="0"/>
              <a:t>09/20/2025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94793E-1F85-A832-143B-9885A2814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7D071-76F3-32E5-10E6-17BFBBC5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8ED2-103E-415D-878F-C559D6546E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6018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6B2B-0BF5-28A6-82C6-4F9F1699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68E68-6A81-6E43-38EB-87E4E4CA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3E81-F833-45A5-8428-97CA4CBEC3EE}" type="datetimeFigureOut">
              <a:rPr lang="LID4096" smtClean="0"/>
              <a:t>09/20/2025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EDA08-5E70-5BAB-1350-973DE0B61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5C553-CDB2-EF8B-19E4-12BD0D5C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8ED2-103E-415D-878F-C559D6546E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828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A4BB4-6DFC-6A62-E696-38DABB6E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3E81-F833-45A5-8428-97CA4CBEC3EE}" type="datetimeFigureOut">
              <a:rPr lang="LID4096" smtClean="0"/>
              <a:t>09/20/2025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8A39A-98FE-EC9D-1A2D-08CD12F4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B7F53-7D53-3CC4-BA6F-C12650B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8ED2-103E-415D-878F-C559D6546E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2892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5F2D-7ACC-1226-39D5-81479096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6C617-489E-3CA7-AB33-086DB4D3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32ED9-0B91-6C01-9300-A7BAEFEA0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11828-4D99-4986-42E6-B7BF6F94A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3E81-F833-45A5-8428-97CA4CBEC3EE}" type="datetimeFigureOut">
              <a:rPr lang="LID4096" smtClean="0"/>
              <a:t>09/20/2025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06160-3301-E97C-8262-60507C6A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9714C-0864-19EA-EC68-3CDC6C32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8ED2-103E-415D-878F-C559D6546E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883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4D7B-5F1F-5C2F-2A2D-F8EBA1026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6DFCFC-84C4-95C3-C0B3-0E97D0FFC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90E51-D62F-B463-0A63-66F5A3489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75462-E02D-B8C0-7CB0-507954B7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3E81-F833-45A5-8428-97CA4CBEC3EE}" type="datetimeFigureOut">
              <a:rPr lang="LID4096" smtClean="0"/>
              <a:t>09/20/2025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5ACD8-B7DD-153B-599B-2CC9A848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848B8-7D51-AD91-7480-F36C86B6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8ED2-103E-415D-878F-C559D6546E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465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2B72B-90DB-D662-0428-5FDC2548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6D4AA-5D51-2CE9-D854-53D77F7D9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A8312-F3E3-414B-91BA-94CE08915D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C63E81-F833-45A5-8428-97CA4CBEC3EE}" type="datetimeFigureOut">
              <a:rPr lang="LID4096" smtClean="0"/>
              <a:t>09/20/2025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198E1-49AB-56AB-2F82-C5753AD3D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C563E-80D4-094D-513C-8B9BFFE9F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1F8ED2-103E-415D-878F-C559D6546E6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841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D83AC5-7DA0-07EF-0BCB-00AB8D463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93453-6FE8-7175-332E-7F64F7550309}"/>
              </a:ext>
            </a:extLst>
          </p:cNvPr>
          <p:cNvSpPr txBox="1">
            <a:spLocks/>
          </p:cNvSpPr>
          <p:nvPr/>
        </p:nvSpPr>
        <p:spPr>
          <a:xfrm>
            <a:off x="1866379" y="3632261"/>
            <a:ext cx="9543405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Chatting with Nobel Laureate Ivo Andrić Using AI Technologies</a:t>
            </a:r>
          </a:p>
          <a:p>
            <a:pPr indent="-228600">
              <a:spcAft>
                <a:spcPts val="600"/>
              </a:spcAft>
            </a:pPr>
            <a:endParaRPr lang="en-US" sz="37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F3FD4-9C40-D895-B2D0-17DE713C9B2F}"/>
              </a:ext>
            </a:extLst>
          </p:cNvPr>
          <p:cNvSpPr txBox="1">
            <a:spLocks/>
          </p:cNvSpPr>
          <p:nvPr/>
        </p:nvSpPr>
        <p:spPr>
          <a:xfrm>
            <a:off x="4124245" y="5046890"/>
            <a:ext cx="4323070" cy="2222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17.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Simpozijum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“Andrić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virtuelni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 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02-05.10.2025 Madrid,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Španija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640F1-456D-2AD5-A44F-A421AFF9C469}"/>
              </a:ext>
            </a:extLst>
          </p:cNvPr>
          <p:cNvSpPr txBox="1"/>
          <p:nvPr/>
        </p:nvSpPr>
        <p:spPr>
          <a:xfrm>
            <a:off x="341403" y="62549"/>
            <a:ext cx="11509194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sr-Latn-RS" sz="3600" b="1" dirty="0">
                <a:latin typeface="Arial" panose="020B0604020202020204" pitchFamily="34" charset="0"/>
                <a:cs typeface="Arial" panose="020B0604020202020204" pitchFamily="34" charset="0"/>
              </a:rPr>
              <a:t>Doc. d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 Marija </a:t>
            </a:r>
            <a:r>
              <a:rPr lang="sr-Latn-RS" sz="3600" b="1" dirty="0">
                <a:latin typeface="Arial" panose="020B0604020202020204" pitchFamily="34" charset="0"/>
                <a:cs typeface="Arial" panose="020B0604020202020204" pitchFamily="34" charset="0"/>
              </a:rPr>
              <a:t>Đokić Petrov</a:t>
            </a:r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r-Latn-RS" sz="3600" b="1" dirty="0"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sr-Latn-R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spcAft>
                <a:spcPts val="600"/>
              </a:spcAft>
            </a:pPr>
            <a:r>
              <a:rPr lang="sr-Latn-RS" sz="3600" b="1" dirty="0">
                <a:latin typeface="Arial" panose="020B0604020202020204" pitchFamily="34" charset="0"/>
                <a:cs typeface="Arial" panose="020B0604020202020204" pitchFamily="34" charset="0"/>
              </a:rPr>
              <a:t>Em.o.Univ.-Prof. Mag. Dr.phil. Branko Tosović</a:t>
            </a:r>
            <a:r>
              <a:rPr lang="sr-Latn-R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R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FH Joanneum, Univerzitet primenjenih nauka, Grac, Austrija </a:t>
            </a:r>
          </a:p>
          <a:p>
            <a:pPr algn="ctr">
              <a:spcAft>
                <a:spcPts val="600"/>
              </a:spcAft>
            </a:pPr>
            <a:r>
              <a:rPr lang="sr-Latn-R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Računarski fakultet, Univerzitet Union, Beograd, Srbija</a:t>
            </a:r>
          </a:p>
          <a:p>
            <a:pPr algn="ctr">
              <a:spcAft>
                <a:spcPts val="600"/>
              </a:spcAft>
            </a:pPr>
            <a:r>
              <a:rPr lang="sr-Latn-R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Instiut za Slavistiku, Univerzitet u Gracu, Grac, Austrija</a:t>
            </a:r>
          </a:p>
        </p:txBody>
      </p:sp>
    </p:spTree>
    <p:extLst>
      <p:ext uri="{BB962C8B-B14F-4D97-AF65-F5344CB8AC3E}">
        <p14:creationId xmlns:p14="http://schemas.microsoft.com/office/powerpoint/2010/main" val="263891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4976D4-D0CA-AEA7-8529-B0A1BF0B6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FD02FF46-5560-4CD4-0137-55051941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DA5F020-8C6F-B6DF-900F-39321336F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736619A-DFFA-6238-2145-8101B69B9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65F0CCC-9120-9C10-97FE-B334B88B9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B596B21-9722-BF0E-76F9-F2BF0C69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76310-0CB0-B8C5-7B25-B571FAD6F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RAG &amp; </a:t>
            </a:r>
            <a:b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GPT-4.1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AF98E-F0BF-EF1F-D9E9-24797E299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341"/>
            <a:ext cx="12192000" cy="59473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694E05-CAB2-31C5-B23C-8F61F9253280}"/>
              </a:ext>
            </a:extLst>
          </p:cNvPr>
          <p:cNvSpPr/>
          <p:nvPr/>
        </p:nvSpPr>
        <p:spPr>
          <a:xfrm>
            <a:off x="0" y="3702540"/>
            <a:ext cx="12192000" cy="278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671B17-7154-8703-638D-11BB121DC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7A6F365-F4A9-85DE-DBDD-FBD248837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8CED4D-B662-9EC9-67CB-1CA779F1E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18D50-B553-1298-9B72-D7843E9F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59" y="2406085"/>
            <a:ext cx="9681882" cy="739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RAG</a:t>
            </a:r>
            <a:r>
              <a:rPr lang="sr-Latn-R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vs No RAG</a:t>
            </a:r>
            <a:endParaRPr lang="en-US" sz="3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56A5C-57BC-5B39-ECFC-7DB29FC92B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334"/>
          <a:stretch>
            <a:fillRect/>
          </a:stretch>
        </p:blipFill>
        <p:spPr>
          <a:xfrm>
            <a:off x="0" y="-84721"/>
            <a:ext cx="12192000" cy="2406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9D0CE6-50FF-D8D7-8F75-F7D664E43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21884"/>
            <a:ext cx="12192000" cy="344853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469ADB-1F6D-222E-3AEB-0F95619F1566}"/>
              </a:ext>
            </a:extLst>
          </p:cNvPr>
          <p:cNvCxnSpPr/>
          <p:nvPr/>
        </p:nvCxnSpPr>
        <p:spPr>
          <a:xfrm>
            <a:off x="244929" y="1118321"/>
            <a:ext cx="9960428" cy="0"/>
          </a:xfrm>
          <a:prstGeom prst="line">
            <a:avLst/>
          </a:prstGeom>
          <a:ln w="41275">
            <a:solidFill>
              <a:srgbClr val="5BB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3B0606-A6CF-CE5A-8F5A-43CBEA9EBE8A}"/>
              </a:ext>
            </a:extLst>
          </p:cNvPr>
          <p:cNvCxnSpPr>
            <a:cxnSpLocks/>
          </p:cNvCxnSpPr>
          <p:nvPr/>
        </p:nvCxnSpPr>
        <p:spPr>
          <a:xfrm>
            <a:off x="244929" y="4419429"/>
            <a:ext cx="5323114" cy="0"/>
          </a:xfrm>
          <a:prstGeom prst="line">
            <a:avLst/>
          </a:prstGeom>
          <a:ln w="41275">
            <a:solidFill>
              <a:srgbClr val="5BB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98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779DA5-B7FB-5132-A744-4E32C7BE2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699B534-F886-7AB1-82C2-E389136A9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D5D8085-047F-B435-7452-2D9B903BB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C4B54-D296-9E88-DC23-904885AC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58" y="260078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RAG</a:t>
            </a:r>
            <a:r>
              <a:rPr lang="sr-Latn-R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vs No RAG</a:t>
            </a:r>
            <a:endParaRPr lang="en-US" sz="3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8A5C83-820A-B399-023E-8DA55565F7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656"/>
          <a:stretch>
            <a:fillRect/>
          </a:stretch>
        </p:blipFill>
        <p:spPr>
          <a:xfrm>
            <a:off x="37630" y="-78565"/>
            <a:ext cx="12116739" cy="2307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47D6F4-2614-526D-1BA9-18CED0A24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1" y="3199663"/>
            <a:ext cx="12154838" cy="36617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EA1772-4A16-AD4A-13B4-D55968518A39}"/>
              </a:ext>
            </a:extLst>
          </p:cNvPr>
          <p:cNvCxnSpPr>
            <a:cxnSpLocks/>
          </p:cNvCxnSpPr>
          <p:nvPr/>
        </p:nvCxnSpPr>
        <p:spPr>
          <a:xfrm>
            <a:off x="359229" y="1248949"/>
            <a:ext cx="10577711" cy="0"/>
          </a:xfrm>
          <a:prstGeom prst="line">
            <a:avLst/>
          </a:prstGeom>
          <a:ln w="41275">
            <a:solidFill>
              <a:srgbClr val="5BB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3FDFF3-7497-8F3D-B790-881A1E9CC2F4}"/>
              </a:ext>
            </a:extLst>
          </p:cNvPr>
          <p:cNvCxnSpPr>
            <a:cxnSpLocks/>
          </p:cNvCxnSpPr>
          <p:nvPr/>
        </p:nvCxnSpPr>
        <p:spPr>
          <a:xfrm>
            <a:off x="217714" y="4569092"/>
            <a:ext cx="8158843" cy="0"/>
          </a:xfrm>
          <a:prstGeom prst="line">
            <a:avLst/>
          </a:prstGeom>
          <a:ln w="41275">
            <a:solidFill>
              <a:srgbClr val="5BB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8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9413F-FECC-9DC9-D65B-21256CAA9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D25E458-D52F-7F98-929C-52398D05F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98078DF-E4E7-0867-6AC4-B726440FC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E83BE-3FEC-1DD0-92CB-6155983B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59" y="6175796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AT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 Chatbot – Ivo Andri</a:t>
            </a:r>
            <a:r>
              <a:rPr lang="sr-Latn-R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ć</a:t>
            </a:r>
            <a:r>
              <a:rPr lang="de-AT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3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FA6F6F-B174-6722-0209-A989ADADD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796"/>
            <a:ext cx="12192000" cy="2433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C25C4F-3ECF-7FD2-EA51-A7474C246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54649"/>
            <a:ext cx="12192000" cy="20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75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5" name="Rectangle 1084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Freeform: Shape 1085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E53B4-83EC-B46F-3C05-7D5CF443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  <a:endParaRPr lang="LID40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D3789-C1CD-ABFD-81C6-44EC825B2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966" y="1627107"/>
            <a:ext cx="5233634" cy="4920650"/>
          </a:xfrm>
        </p:spPr>
        <p:txBody>
          <a:bodyPr>
            <a:noAutofit/>
          </a:bodyPr>
          <a:lstStyle/>
          <a:p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AI Chatbot za virtuelnu komunikaciju sa Ivom Andrićem</a:t>
            </a:r>
          </a:p>
          <a:p>
            <a:pPr marL="0" indent="0">
              <a:buNone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RAG tehnika: ublažavanje halucinacija velikih jezičkih modela</a:t>
            </a:r>
          </a:p>
          <a:p>
            <a:pPr marL="0" indent="0">
              <a:buNone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Edukacijski alat</a:t>
            </a:r>
          </a:p>
          <a:p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Budući rad: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Korisnički interfejs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Korišćenje grafa znanja umesto tekstulanog dokumenta kao eksterne baze podataka</a:t>
            </a:r>
          </a:p>
          <a:p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User expired / Knowledge-Graphs · GitLab">
            <a:extLst>
              <a:ext uri="{FF2B5EF4-FFF2-40B4-BE49-F238E27FC236}">
                <a16:creationId xmlns:a16="http://schemas.microsoft.com/office/drawing/2014/main" id="{226550E5-9CE1-284F-E25E-6B28A7FB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3438" y="650045"/>
            <a:ext cx="5928435" cy="55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Wissensgraphen: Der Schlüssel zu moderner Data Governance">
            <a:extLst>
              <a:ext uri="{FF2B5EF4-FFF2-40B4-BE49-F238E27FC236}">
                <a16:creationId xmlns:a16="http://schemas.microsoft.com/office/drawing/2014/main" id="{275AC4A8-BDC4-A13D-1CB9-E84C4153EB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C9C09-31AD-935E-EA53-5A9B75F35B05}"/>
              </a:ext>
            </a:extLst>
          </p:cNvPr>
          <p:cNvSpPr/>
          <p:nvPr/>
        </p:nvSpPr>
        <p:spPr>
          <a:xfrm>
            <a:off x="7169262" y="6006758"/>
            <a:ext cx="2979821" cy="337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Izvor slike: Google images</a:t>
            </a:r>
            <a:endParaRPr lang="LID4096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78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017EC-F313-420F-11FA-0911AEED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sr-Latn-R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endParaRPr lang="LID4096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C0D2A-A937-2207-7B8D-77F1F419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1350652"/>
            <a:ext cx="10384972" cy="5192485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Labadze, L., Grigolia, M., &amp; Machaidze, L. (2023).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AI chatbots in education: systematic literature review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journal of Educational Technology in Higher education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56.</a:t>
            </a:r>
            <a:endParaRPr lang="sr-Latn-R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Gao, Y., Xiong, Y., Gao, X., Jia, K., Pan, J., Bi, Y., ... &amp; Wang, H. (2023).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Retrieval-augmented generation for large language models: A survey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GB" sz="1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preprint arXiv:2312.10997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(1).</a:t>
            </a:r>
            <a:endParaRPr lang="sr-Latn-R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Chang, Y., Wang, X., Wang, J., Wu, Y., Yang, L., Zhu, K., ... &amp; Xie, X. (2024).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survey on evaluation of large language models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ACM transactions on intelligent systems and technology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(3), 1-45.</a:t>
            </a:r>
            <a:endParaRPr lang="sr-Latn-R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Naveed, H., Khan, A. U., Qiu, S., Saqib, M., Anwar, S., Usman, M., ... &amp; Mian, A. (2023).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comprehensive overview of large language models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ACM Transactions on Intelligent Systems and Technology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ID4096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7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9" name="Freeform: Shape 207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2CB2C-62C9-895C-30F8-6AD478CA08F6}"/>
              </a:ext>
            </a:extLst>
          </p:cNvPr>
          <p:cNvSpPr txBox="1"/>
          <p:nvPr/>
        </p:nvSpPr>
        <p:spPr>
          <a:xfrm>
            <a:off x="258887" y="2411817"/>
            <a:ext cx="5135663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branko.tosovic@uni-graz.at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office@marijadjokicpetrovic.com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Serbian, Croatian Hvala - Heart Shaped Word Cloud Thanks, on ...">
            <a:extLst>
              <a:ext uri="{FF2B5EF4-FFF2-40B4-BE49-F238E27FC236}">
                <a16:creationId xmlns:a16="http://schemas.microsoft.com/office/drawing/2014/main" id="{4311E5D6-9F78-C526-4BD4-47A91DB2E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122"/>
          <a:stretch>
            <a:fillRect/>
          </a:stretch>
        </p:blipFill>
        <p:spPr bwMode="auto">
          <a:xfrm>
            <a:off x="5656307" y="661916"/>
            <a:ext cx="5733440" cy="55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152AB7-F45E-ACD9-131F-1A31F78C9C8F}"/>
              </a:ext>
            </a:extLst>
          </p:cNvPr>
          <p:cNvSpPr/>
          <p:nvPr/>
        </p:nvSpPr>
        <p:spPr>
          <a:xfrm>
            <a:off x="7033116" y="5965257"/>
            <a:ext cx="2979821" cy="337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Izvor slike: Google images</a:t>
            </a:r>
            <a:endParaRPr lang="LID4096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3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C48DF-2855-7C3B-9ED8-E8C70246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sr-Latn-R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LID4096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1EA04-9B90-CF5F-0C95-9F9266CA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6" y="1952795"/>
            <a:ext cx="8276026" cy="3685156"/>
          </a:xfrm>
        </p:spPr>
        <p:txBody>
          <a:bodyPr anchor="ctr">
            <a:normAutofit/>
          </a:bodyPr>
          <a:lstStyle/>
          <a:p>
            <a:r>
              <a:rPr lang="sr-Latn-R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Chatbot za virtuelni razgovor sa Ivom Andrićem</a:t>
            </a:r>
          </a:p>
          <a:p>
            <a:r>
              <a:rPr lang="sr-Latn-R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Arhitektura</a:t>
            </a:r>
          </a:p>
          <a:p>
            <a:pPr lvl="1"/>
            <a:r>
              <a:rPr lang="sr-Latn-R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 (Retrival Augmented Generation)</a:t>
            </a:r>
          </a:p>
          <a:p>
            <a:pPr lvl="1"/>
            <a:r>
              <a:rPr lang="sr-Latn-R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Veliki jezički model: GPT-4.1</a:t>
            </a:r>
          </a:p>
          <a:p>
            <a:r>
              <a:rPr lang="sr-Latn-R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Doprinosi rešenja</a:t>
            </a:r>
          </a:p>
          <a:p>
            <a:r>
              <a:rPr lang="sr-Latn-R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276373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D0C13-36FC-4B19-988E-1FDBDDAE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sr-Latn-R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Chatbot (Konverzacijski Agent)</a:t>
            </a:r>
            <a:endParaRPr lang="LID4096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AD26-37EF-5503-A967-2C4D483D2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587" y="2295242"/>
            <a:ext cx="9363156" cy="3675654"/>
          </a:xfrm>
        </p:spPr>
        <p:txBody>
          <a:bodyPr anchor="ctr">
            <a:normAutofit/>
          </a:bodyPr>
          <a:lstStyle/>
          <a:p>
            <a:pPr fontAlgn="base"/>
            <a:r>
              <a:rPr lang="sr-Latn-R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oftverski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GB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zasnovan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veštačkoj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inteligenciji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koji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komunicira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korisnicima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putem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teksta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glasa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imitirajući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prirodan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ljudski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razgovor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sr-Latn-R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sr-Latn-R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Ključne karakteristike:</a:t>
            </a:r>
          </a:p>
          <a:p>
            <a:pPr lvl="1" fontAlgn="base"/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Razumevanje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jezika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(Natural Language Processing)</a:t>
            </a:r>
            <a:endParaRPr lang="sr-Latn-R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/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Generisanje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odgovora</a:t>
            </a:r>
            <a:r>
              <a:rPr lang="sr-Latn-R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(Large Language Models)</a:t>
            </a:r>
          </a:p>
          <a:p>
            <a:pPr lvl="1" fontAlgn="base"/>
            <a:endParaRPr lang="sr-Latn-R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Primen</a:t>
            </a:r>
            <a:r>
              <a:rPr lang="sr-Latn-R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(korisnička podrška, e-commerce, obrazovanje, ....)</a:t>
            </a:r>
          </a:p>
          <a:p>
            <a:endParaRPr lang="LID4096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4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89DCC-2C6B-9271-8CE2-FB9A659D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Andrić – </a:t>
            </a:r>
            <a:b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AI Chatbot</a:t>
            </a:r>
            <a:endParaRPr lang="LID40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1179F-EB3E-5137-5016-F0E45CDA9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779" y="3884452"/>
            <a:ext cx="5723021" cy="2398713"/>
          </a:xfrm>
        </p:spPr>
        <p:txBody>
          <a:bodyPr anchor="ctr">
            <a:noAutofit/>
          </a:bodyPr>
          <a:lstStyle/>
          <a:p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Virtuelna komunikacija sa Ivom Andrićem</a:t>
            </a:r>
          </a:p>
          <a:p>
            <a:pPr marL="0" indent="0">
              <a:buNone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Edukativna svrha</a:t>
            </a:r>
          </a:p>
          <a:p>
            <a:pPr marL="0" indent="0">
              <a:buNone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Višejezičnost</a:t>
            </a:r>
          </a:p>
          <a:p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Ublažavanje halucinacija (RAG)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97DCE7-1756-6442-E89E-61B3B6F0D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1" y="392564"/>
            <a:ext cx="12192000" cy="23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2C5AC4-25B9-BD03-67FD-0C21DF488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B174F-0362-8518-45C3-08349FE3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21" y="274322"/>
            <a:ext cx="9543405" cy="1188720"/>
          </a:xfrm>
        </p:spPr>
        <p:txBody>
          <a:bodyPr>
            <a:normAutofit/>
          </a:bodyPr>
          <a:lstStyle/>
          <a:p>
            <a:r>
              <a:rPr lang="sr-Latn-R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Arhitektura</a:t>
            </a:r>
            <a:endParaRPr lang="LID4096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356DE1B-A8A7-32EA-B2B7-70ECE14329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8" t="2382"/>
          <a:stretch>
            <a:fillRect/>
          </a:stretch>
        </p:blipFill>
        <p:spPr>
          <a:xfrm>
            <a:off x="2224586" y="1556656"/>
            <a:ext cx="6150765" cy="3835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560B7-B49E-5FAB-1DD5-E6CFACCAA09C}"/>
              </a:ext>
            </a:extLst>
          </p:cNvPr>
          <p:cNvSpPr txBox="1"/>
          <p:nvPr/>
        </p:nvSpPr>
        <p:spPr>
          <a:xfrm>
            <a:off x="598468" y="1352476"/>
            <a:ext cx="231037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sr-Latn-RS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000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rođen?</a:t>
            </a:r>
            <a:endParaRPr lang="LID4096" sz="2000" b="1" dirty="0">
              <a:solidFill>
                <a:srgbClr val="5BB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00FB716B-93E2-3A84-20AF-214DDFAE6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576" y="3974275"/>
            <a:ext cx="2736804" cy="20183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B981C7-5637-B13A-61FB-D1275F11DE1B}"/>
              </a:ext>
            </a:extLst>
          </p:cNvPr>
          <p:cNvSpPr txBox="1"/>
          <p:nvPr/>
        </p:nvSpPr>
        <p:spPr>
          <a:xfrm>
            <a:off x="8253728" y="3870183"/>
            <a:ext cx="3687393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Rođen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oktobra 1892.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malom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mestu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Travnik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srcu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Bosne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Moje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detinjstvo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obeleženo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brzim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promenama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osećajem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istorijske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težine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kraja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utkan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u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mnoga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moja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kasnija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dela. Datum mog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rođenja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 je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početak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jednog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života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duboko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ukorenjenog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balkansku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složenost</a:t>
            </a:r>
            <a:r>
              <a:rPr lang="en-GB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F270B-55A6-7419-2EB6-86B14E9DB58D}"/>
              </a:ext>
            </a:extLst>
          </p:cNvPr>
          <p:cNvSpPr txBox="1"/>
          <p:nvPr/>
        </p:nvSpPr>
        <p:spPr>
          <a:xfrm>
            <a:off x="8144013" y="2295241"/>
            <a:ext cx="128301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solidFill>
                  <a:srgbClr val="5BB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GTP-4.1</a:t>
            </a:r>
            <a:endParaRPr lang="LID4096" sz="2000" b="1" dirty="0">
              <a:solidFill>
                <a:srgbClr val="5BB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2E86BA-F739-135C-78A3-A585B58E3580}"/>
              </a:ext>
            </a:extLst>
          </p:cNvPr>
          <p:cNvSpPr/>
          <p:nvPr/>
        </p:nvSpPr>
        <p:spPr>
          <a:xfrm>
            <a:off x="4186576" y="5992668"/>
            <a:ext cx="2979821" cy="337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0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Izvor: https://www.ivoandric.org.rs/</a:t>
            </a:r>
            <a:endParaRPr lang="LID4096" sz="100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8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9D8DB-D678-313E-BFCA-45D3C93FD6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853"/>
          <a:stretch>
            <a:fillRect/>
          </a:stretch>
        </p:blipFill>
        <p:spPr>
          <a:xfrm>
            <a:off x="-4" y="845422"/>
            <a:ext cx="12191999" cy="484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B10520-AB7E-4DC2-A3AB-8D7E63F522DC}"/>
              </a:ext>
            </a:extLst>
          </p:cNvPr>
          <p:cNvSpPr/>
          <p:nvPr/>
        </p:nvSpPr>
        <p:spPr>
          <a:xfrm>
            <a:off x="0" y="3385907"/>
            <a:ext cx="12192000" cy="278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8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98748-BAF5-23CE-9B30-1EABBB680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8638B-FB77-B7EE-264B-FB777B62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RAG &amp; </a:t>
            </a:r>
            <a:b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GPT-4.1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CB43A-C8E5-00A0-B3EF-E83114B58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8988"/>
            <a:ext cx="12192000" cy="48679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514C56-7F40-7485-36B2-EE2D7D5CDF37}"/>
              </a:ext>
            </a:extLst>
          </p:cNvPr>
          <p:cNvSpPr/>
          <p:nvPr/>
        </p:nvSpPr>
        <p:spPr>
          <a:xfrm>
            <a:off x="0" y="3638454"/>
            <a:ext cx="12192000" cy="278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F44CAF-242E-B990-2FCA-857922707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F6719-A689-878D-5965-8B752DA6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RAG &amp; </a:t>
            </a:r>
            <a:b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GPT-4.1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A7125-50CC-3044-1B07-56709CB7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0197"/>
            <a:ext cx="12192000" cy="46354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EF1FC4-9A0C-3DAA-0C7F-3B13B975A581}"/>
              </a:ext>
            </a:extLst>
          </p:cNvPr>
          <p:cNvSpPr/>
          <p:nvPr/>
        </p:nvSpPr>
        <p:spPr>
          <a:xfrm>
            <a:off x="-2" y="3646325"/>
            <a:ext cx="12192000" cy="278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F9000C-1E43-46DE-89D7-E0EF2E8FB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6F7F2-BD43-5678-C784-969B66A6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RAG &amp; </a:t>
            </a:r>
            <a:b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GPT-4.1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B4B318-DC46-1732-5D5A-1419DDFBF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478712"/>
            <a:ext cx="12192000" cy="59558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C3F301-54DA-880D-180D-A6E365B46DE6}"/>
              </a:ext>
            </a:extLst>
          </p:cNvPr>
          <p:cNvSpPr/>
          <p:nvPr/>
        </p:nvSpPr>
        <p:spPr>
          <a:xfrm>
            <a:off x="-4" y="3732579"/>
            <a:ext cx="12192000" cy="278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4929</TotalTime>
  <Words>545</Words>
  <Application>Microsoft Office PowerPoint</Application>
  <PresentationFormat>Widescreen</PresentationFormat>
  <Paragraphs>84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Wingdings</vt:lpstr>
      <vt:lpstr>Office Theme</vt:lpstr>
      <vt:lpstr>PowerPoint Presentation</vt:lpstr>
      <vt:lpstr>Agenda</vt:lpstr>
      <vt:lpstr>AI Chatbot (Konverzacijski Agent)</vt:lpstr>
      <vt:lpstr>Andrić –  AI Chatbot</vt:lpstr>
      <vt:lpstr>Arhitektura</vt:lpstr>
      <vt:lpstr>PowerPoint Presentation</vt:lpstr>
      <vt:lpstr>RAG &amp;  GPT-4.1</vt:lpstr>
      <vt:lpstr>RAG &amp;  GPT-4.1</vt:lpstr>
      <vt:lpstr>RAG &amp;  GPT-4.1</vt:lpstr>
      <vt:lpstr>RAG &amp;  GPT-4.1</vt:lpstr>
      <vt:lpstr> RAG vs No RAG</vt:lpstr>
      <vt:lpstr>RAG vs No RAG</vt:lpstr>
      <vt:lpstr>AI Chatbot – Ivo Andrić </vt:lpstr>
      <vt:lpstr>Zaključak</vt:lpstr>
      <vt:lpstr>Literatura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Danko Petrovic</dc:creator>
  <cp:lastModifiedBy>Danko Petrovic</cp:lastModifiedBy>
  <cp:revision>135</cp:revision>
  <dcterms:created xsi:type="dcterms:W3CDTF">2025-07-29T10:00:57Z</dcterms:created>
  <dcterms:modified xsi:type="dcterms:W3CDTF">2025-09-20T12:39:47Z</dcterms:modified>
</cp:coreProperties>
</file>