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43"/>
  </p:notesMasterIdLst>
  <p:sldIdLst>
    <p:sldId id="285" r:id="rId2"/>
    <p:sldId id="286" r:id="rId3"/>
    <p:sldId id="288" r:id="rId4"/>
    <p:sldId id="257" r:id="rId5"/>
    <p:sldId id="287" r:id="rId6"/>
    <p:sldId id="289" r:id="rId7"/>
    <p:sldId id="259" r:id="rId8"/>
    <p:sldId id="290" r:id="rId9"/>
    <p:sldId id="258" r:id="rId10"/>
    <p:sldId id="291" r:id="rId11"/>
    <p:sldId id="261" r:id="rId12"/>
    <p:sldId id="262" r:id="rId13"/>
    <p:sldId id="263" r:id="rId14"/>
    <p:sldId id="264" r:id="rId15"/>
    <p:sldId id="265" r:id="rId16"/>
    <p:sldId id="266" r:id="rId17"/>
    <p:sldId id="292" r:id="rId18"/>
    <p:sldId id="267" r:id="rId19"/>
    <p:sldId id="268" r:id="rId20"/>
    <p:sldId id="269" r:id="rId21"/>
    <p:sldId id="270" r:id="rId22"/>
    <p:sldId id="271" r:id="rId23"/>
    <p:sldId id="297" r:id="rId24"/>
    <p:sldId id="272" r:id="rId25"/>
    <p:sldId id="293" r:id="rId26"/>
    <p:sldId id="273" r:id="rId27"/>
    <p:sldId id="274" r:id="rId28"/>
    <p:sldId id="275" r:id="rId29"/>
    <p:sldId id="294" r:id="rId30"/>
    <p:sldId id="276" r:id="rId31"/>
    <p:sldId id="280" r:id="rId32"/>
    <p:sldId id="295" r:id="rId33"/>
    <p:sldId id="277" r:id="rId34"/>
    <p:sldId id="282" r:id="rId35"/>
    <p:sldId id="283" r:id="rId36"/>
    <p:sldId id="284" r:id="rId37"/>
    <p:sldId id="278" r:id="rId38"/>
    <p:sldId id="296" r:id="rId39"/>
    <p:sldId id="281" r:id="rId40"/>
    <p:sldId id="300" r:id="rId41"/>
    <p:sldId id="301" r:id="rId4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6BA74E-20C6-4E5E-8DFF-49ECE596AB67}" type="datetimeFigureOut">
              <a:rPr lang="hr-HR" smtClean="0"/>
              <a:t>7.7.2025.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E97C37-4809-4F85-AC37-C0CF76ACD0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4951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C9D6EA-42EA-436C-ABDB-2C2929CFF2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E2BDFD6-277F-4CE2-B0E7-D44C8DE5D4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2320859-1D32-4BEB-ABDD-21C9CC88F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7BB7-297E-4DEF-BD34-5622B290065F}" type="datetime1">
              <a:rPr lang="hr-HR" smtClean="0"/>
              <a:t>7.7.2025.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3D573ED-2EE7-42FD-85FF-0C87A746D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C3766E4-BD75-4101-8EA5-E39D5CA54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6028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BD16DD7-2CBB-4ADF-B01B-11292231C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C1B04D37-E48A-40BD-9933-D5B5799FA8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1CAD017-F33C-4E07-900B-22E686E72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A2B7-A841-48C6-907F-445884353683}" type="datetime1">
              <a:rPr lang="hr-HR" smtClean="0"/>
              <a:t>7.7.2025.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51BD41C-A5F7-4FED-AB11-A1AC1A2F7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15CE539-88C8-4FEB-AC58-FB51A60B1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1888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829568DB-676B-4945-9DCB-87B68A7E60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B6D630B5-C187-4D13-ABC3-BFD4C43261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F65D7F3-35D8-4712-B0D5-D5251EADE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5748-171F-41D8-9F19-9FBEE5282B3A}" type="datetime1">
              <a:rPr lang="hr-HR" smtClean="0"/>
              <a:t>7.7.2025.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A6F9AC6-FCEC-4D0A-A787-BDEBB2176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3F06DF2-484B-442F-807E-B004FB2AD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76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0CF956-70B5-41BC-9477-7F22F8F1A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6B0CDB7-8FF1-4211-9DAA-E0395B07C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2084D32-F642-4674-AE85-E99857666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4ECA-56D5-46D0-8AE6-0B92879B4F4B}" type="datetime1">
              <a:rPr lang="hr-HR" smtClean="0"/>
              <a:t>7.7.2025.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F1D3D6A-3C26-41FE-B2E8-0FE00BF95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3AB9FCF-E94E-4DB0-AF34-C7EB5CAA4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43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AA4995-AA46-4F8E-8D65-1E9846AD8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D34BC9E8-A105-4529-9613-2E76EFC45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62591CD-35E0-4EC6-B834-88A09837E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12777-36A9-4A76-862C-4F59654E05FF}" type="datetime1">
              <a:rPr lang="hr-HR" smtClean="0"/>
              <a:t>7.7.2025.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8472809-4022-4FBB-8DCE-0D9958F45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11DAD1B-5A93-49F4-B3B8-32E511AB2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333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B1A2B3-E454-4AE8-A7A0-EA86DB473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667D13E-2171-4554-A96A-E639866760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8E87AC0B-E27F-433D-9C09-6DBFB3EAC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FE0484B3-2614-43E4-A6C1-6174113DC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B6C0A-EEF4-4C93-BA42-4BBDB72E8697}" type="datetime1">
              <a:rPr lang="hr-HR" smtClean="0"/>
              <a:t>7.7.2025.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97CF1FA-E3D9-4A4A-9754-659647321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080F762-2A67-480C-BA18-4DEB3C06C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0794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9B79990-ECC1-40EB-B8B4-8EE77CFA3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A5F96E2-5163-44FF-87B3-02615D804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4EF971EC-6C86-4C7C-A472-A92045428A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EACC32E1-0E67-4BC0-AAB5-D584E63C05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C5B27835-C730-455E-9234-071D146C69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7B0D3585-1589-4E9D-851A-AF3E673FC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5AAD7-BF13-4373-A82B-156090EE9B0E}" type="datetime1">
              <a:rPr lang="hr-HR" smtClean="0"/>
              <a:t>7.7.2025.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B4A37395-A131-4AEB-B211-9A9DCE988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60C90D39-A0AC-4D86-B5EF-9C7831C01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1493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9D26361-41E6-4C91-8B61-028B120B4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937D7E5E-ED82-4C37-A282-29A7F573D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C0BB-0D2C-454E-A1BF-6543BE68287A}" type="datetime1">
              <a:rPr lang="hr-HR" smtClean="0"/>
              <a:t>7.7.2025.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37D2ADA3-1730-48B8-95A6-D78A3B24D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99FC65BA-813F-4E89-AF6F-AC245BC3F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7567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B4B7C3C5-E116-4E71-AD46-CCC5762CF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B128-C025-468D-82DA-7C9162753EB2}" type="datetime1">
              <a:rPr lang="hr-HR" smtClean="0"/>
              <a:t>7.7.2025.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D69E250F-4F1F-4249-93CC-5B1C3F5F4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C9245BB9-D009-4745-96DD-98FDA766A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5219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00BE17C-B4F8-45BC-AA66-21F42F9EF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4141DDA-83DC-4162-A65F-993C9E537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D2A75391-A3FA-46BB-B2D5-91DB6BFEE7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68B7BE9-3DC5-471A-AD15-F41D46923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A75AE-2CEF-481F-85D9-E1750B282C00}" type="datetime1">
              <a:rPr lang="hr-HR" smtClean="0"/>
              <a:t>7.7.2025.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3EC228B-0798-4661-83EC-8FDDB2F81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5131325-AA20-48B9-9443-F03465C81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26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0AE35C-C273-4C32-B11C-AF63B9D1C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A306589A-B4B0-40F6-B4EB-0B89EB4988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AE93D0F1-51DD-4135-972E-F5EED7A47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F86CD001-B079-404E-8A31-E3C1B97C1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86C1D-28C4-4027-BCF8-0E6D78D15756}" type="datetime1">
              <a:rPr lang="hr-HR" smtClean="0"/>
              <a:t>7.7.2025.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0B8A9F2-1B3B-4598-B979-6CC4C4163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E0AD17F-7DC9-4121-AE56-DF5EB6769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555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D50B3A1D-32BC-4E3D-9ECA-0B54F09CD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FA3838E-41B5-48E8-B88D-4EDAFB6C5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5A4C776-A8A4-475D-ABAA-A195C173A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04449-6E54-457C-9076-B1A6F1E6C51D}" type="datetime1">
              <a:rPr lang="hr-HR" smtClean="0"/>
              <a:t>7.7.2025.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F52B12A-552E-4C9A-9EC7-6AA20B6B6E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5075A3A-909A-4276-BE2D-9EDBDB888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117AB-556D-4274-91AD-47EFF901FCB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4734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id="{2F57502A-F7E5-4AF4-B4DD-C78B0281154B}"/>
              </a:ext>
            </a:extLst>
          </p:cNvPr>
          <p:cNvSpPr txBox="1"/>
          <p:nvPr/>
        </p:nvSpPr>
        <p:spPr>
          <a:xfrm>
            <a:off x="359532" y="44624"/>
            <a:ext cx="8424936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hr-HR" sz="18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hr-HR" sz="3600" b="1" dirty="0">
                <a:solidFill>
                  <a:srgbClr val="000000"/>
                </a:solidFill>
                <a:latin typeface="Arial" panose="020B0604020202020204" pitchFamily="34" charset="0"/>
              </a:rPr>
              <a:t>Ana Buljan</a:t>
            </a:r>
            <a:r>
              <a:rPr lang="hr-HR" sz="3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r-HR" sz="360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(Orahovica) </a:t>
            </a:r>
          </a:p>
          <a:p>
            <a:pPr algn="ctr"/>
            <a:endParaRPr lang="hr-HR" sz="360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hr-HR" sz="160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Sveučilište Josipa Jurja Strossmayera u Osijeku</a:t>
            </a:r>
          </a:p>
          <a:p>
            <a:pPr algn="ctr"/>
            <a:r>
              <a:rPr lang="hr-HR" sz="160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Filozofski fakultet Osijek</a:t>
            </a:r>
          </a:p>
          <a:p>
            <a:pPr algn="ctr"/>
            <a:endParaRPr lang="hr-HR" sz="160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hr-HR" sz="1400" dirty="0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  <a:r>
              <a:rPr lang="hr-HR" sz="140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na.buljan11@gmail.com </a:t>
            </a:r>
          </a:p>
          <a:p>
            <a:pPr algn="ctr"/>
            <a:endParaRPr lang="hr-HR" sz="140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hr-HR" sz="4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Uloga prostora u oblikovanju identiteta u Andrićevoj </a:t>
            </a:r>
            <a:r>
              <a:rPr lang="hr-HR" sz="4800" b="1" i="0" u="none" strike="noStrike" cap="small" dirty="0">
                <a:solidFill>
                  <a:srgbClr val="000000"/>
                </a:solidFill>
                <a:latin typeface="Arial" panose="020B0604020202020204" pitchFamily="34" charset="0"/>
              </a:rPr>
              <a:t>Prokletoj avliji</a:t>
            </a:r>
          </a:p>
          <a:p>
            <a:pPr algn="ctr"/>
            <a:r>
              <a:rPr lang="hr-HR" sz="4800" b="1" i="0" u="none" strike="noStrike" cap="smal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hr-HR" sz="260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17. </a:t>
            </a:r>
            <a:r>
              <a:rPr lang="hr-HR" sz="2600" dirty="0" err="1">
                <a:solidFill>
                  <a:srgbClr val="000000"/>
                </a:solidFill>
                <a:latin typeface="Arial" panose="020B0604020202020204" pitchFamily="34" charset="0"/>
              </a:rPr>
              <a:t>S</a:t>
            </a:r>
            <a:r>
              <a:rPr lang="hr-HR" sz="260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impozijum</a:t>
            </a:r>
            <a:endParaRPr lang="hr-HR" sz="260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endParaRPr lang="hr-HR" sz="260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hr-HR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Madrid, 2. 10. 2025</a:t>
            </a:r>
          </a:p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10027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F627D2-74B5-4E8B-99B3-FEA58CAB8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3EC0642-0DF0-44FC-94E9-A4E23591C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vi-V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radnja romana </a:t>
            </a:r>
            <a:r>
              <a:rPr kumimoji="0" lang="vi-VN" sz="3200" u="none" strike="noStrike" kern="1200" cap="small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Prokleta avlija </a:t>
            </a:r>
            <a:r>
              <a:rPr kumimoji="0" lang="vi-V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smješta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se</a:t>
            </a:r>
            <a:r>
              <a:rPr kumimoji="0" lang="vi-V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 razdoblje između 1790. i 1839. godine, točnije u vrijeme početka ilirizma, kada je vladao nezavisni liberalizam fratara </a:t>
            </a:r>
            <a:endParaRPr kumimoji="0" lang="hr-HR" sz="3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hr-HR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narator </a:t>
            </a:r>
            <a:r>
              <a:rPr kumimoji="0" lang="hr-HR" sz="3200" u="none" strike="noStrike" kern="1200" cap="small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Proklete avlije 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fra Petar –</a:t>
            </a:r>
            <a:r>
              <a:rPr kumimoji="0" lang="vi-V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slobodni način kazivanja vlastita iskustva u zatvoru Prokleta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vi-V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avlija</a:t>
            </a:r>
            <a:endParaRPr kumimoji="0" lang="hr-HR" sz="3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hr-HR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7714B54-4823-43EA-8974-7933BAD68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6166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Edward W. Soja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en-US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Postmodern Geographies: the </a:t>
            </a:r>
            <a:r>
              <a:rPr lang="en-US" sz="3200" cap="small" dirty="0" err="1">
                <a:latin typeface="Arial" panose="020B0604020202020204" pitchFamily="34" charset="0"/>
                <a:cs typeface="Arial" panose="020B0604020202020204" pitchFamily="34" charset="0"/>
              </a:rPr>
              <a:t>Reasseration</a:t>
            </a:r>
            <a:r>
              <a:rPr lang="en-US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 of Space in </a:t>
            </a:r>
            <a:r>
              <a:rPr lang="en-US" sz="3200" cap="small" dirty="0" err="1">
                <a:latin typeface="Arial" panose="020B0604020202020204" pitchFamily="34" charset="0"/>
                <a:cs typeface="Arial" panose="020B0604020202020204" pitchFamily="34" charset="0"/>
              </a:rPr>
              <a:t>Critcall</a:t>
            </a:r>
            <a:r>
              <a:rPr lang="en-US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 Social Theory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14300" indent="0">
              <a:buNone/>
            </a:pP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za analizu prostora potrebna je duboka </a:t>
            </a:r>
            <a:r>
              <a:rPr lang="hr-HR" sz="3200" dirty="0" err="1">
                <a:latin typeface="Arial" panose="020B0604020202020204" pitchFamily="34" charset="0"/>
                <a:cs typeface="Arial" panose="020B0604020202020204" pitchFamily="34" charset="0"/>
              </a:rPr>
              <a:t>dekonstrukcija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 i rekonstrukcija kritičke misli koja bi se trebala usmjeriti na pridavanje veće pozornosti upravo prostoru koji se određuje kao društveni konstrukt</a:t>
            </a: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F183C7F-D3C4-4D57-BF24-D69D4865A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5064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056784" cy="893515"/>
          </a:xfrm>
        </p:spPr>
        <p:txBody>
          <a:bodyPr>
            <a:normAutofit/>
          </a:bodyPr>
          <a:lstStyle/>
          <a:p>
            <a:r>
              <a:rPr lang="hr-HR" sz="3400" dirty="0">
                <a:latin typeface="Arial" panose="020B0604020202020204" pitchFamily="34" charset="0"/>
                <a:cs typeface="Arial" panose="020B0604020202020204" pitchFamily="34" charset="0"/>
              </a:rPr>
              <a:t>koncept </a:t>
            </a:r>
            <a:r>
              <a:rPr lang="hr-HR" sz="3400" dirty="0" err="1">
                <a:latin typeface="Arial" panose="020B0604020202020204" pitchFamily="34" charset="0"/>
                <a:cs typeface="Arial" panose="020B0604020202020204" pitchFamily="34" charset="0"/>
              </a:rPr>
              <a:t>sociospacijalne</a:t>
            </a:r>
            <a:r>
              <a:rPr lang="hr-HR" sz="3400" dirty="0">
                <a:latin typeface="Arial" panose="020B0604020202020204" pitchFamily="34" charset="0"/>
                <a:cs typeface="Arial" panose="020B0604020202020204" pitchFamily="34" charset="0"/>
              </a:rPr>
              <a:t> dijalektike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00658" y="1412776"/>
            <a:ext cx="7886700" cy="4351338"/>
          </a:xfrm>
        </p:spPr>
        <p:txBody>
          <a:bodyPr>
            <a:noAutofit/>
          </a:bodyPr>
          <a:lstStyle/>
          <a:p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polazišna točka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“društveno proizvedeni prostor razlikuje se od fizičkog prostora same materijalne prirodne i mentalnog prostora spoznaje” (</a:t>
            </a:r>
            <a:r>
              <a:rPr lang="en-GB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Soja 1989: 11)</a:t>
            </a:r>
            <a:endParaRPr lang="hr-HR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tri </a:t>
            </a:r>
            <a:r>
              <a:rPr lang="it-IT" sz="3200" dirty="0" err="1">
                <a:latin typeface="Arial" panose="020B0604020202020204" pitchFamily="34" charset="0"/>
                <a:cs typeface="Arial" panose="020B0604020202020204" pitchFamily="34" charset="0"/>
              </a:rPr>
              <a:t>vrste</a:t>
            </a: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3200" dirty="0" err="1">
                <a:latin typeface="Arial" panose="020B0604020202020204" pitchFamily="34" charset="0"/>
                <a:cs typeface="Arial" panose="020B0604020202020204" pitchFamily="34" charset="0"/>
              </a:rPr>
              <a:t>prostora</a:t>
            </a: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it-IT" sz="3200" dirty="0" err="1">
                <a:latin typeface="Arial" panose="020B0604020202020204" pitchFamily="34" charset="0"/>
                <a:cs typeface="Arial" panose="020B0604020202020204" pitchFamily="34" charset="0"/>
              </a:rPr>
              <a:t>fizičk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3200" dirty="0" err="1">
                <a:latin typeface="Arial" panose="020B0604020202020204" pitchFamily="34" charset="0"/>
                <a:cs typeface="Arial" panose="020B0604020202020204" pitchFamily="34" charset="0"/>
              </a:rPr>
              <a:t>mentaln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it-IT" sz="3200" dirty="0" err="1">
                <a:latin typeface="Arial" panose="020B0604020202020204" pitchFamily="34" charset="0"/>
                <a:cs typeface="Arial" panose="020B0604020202020204" pitchFamily="34" charset="0"/>
              </a:rPr>
              <a:t>društven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prostorne strukture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odnosi konkretne manifestacije društvenih struktura i odnosa koji se razvijaju tijekom vremena</a:t>
            </a:r>
          </a:p>
          <a:p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identitet/i ovisi/e o prostoru, prostorne strukture ovise o identitetu/ima </a:t>
            </a: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212A5D8-1C53-4659-BC55-9398395D0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50815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8650" y="373806"/>
            <a:ext cx="7886700" cy="4351338"/>
          </a:xfrm>
        </p:spPr>
        <p:txBody>
          <a:bodyPr>
            <a:noAutofit/>
          </a:bodyPr>
          <a:lstStyle/>
          <a:p>
            <a:r>
              <a:rPr lang="hr-HR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Prvoprostor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postojanje objektivnog, fizičkog ili realnog svijeta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izravno iskustvo u prostoru</a:t>
            </a:r>
          </a:p>
          <a:p>
            <a:pPr marL="114300" indent="0">
              <a:buNone/>
            </a:pP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Drugoprostor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subjektivni, metalni i imaginarni prostor</a:t>
            </a:r>
          </a:p>
          <a:p>
            <a:pPr marL="114300" indent="0">
              <a:buNone/>
            </a:pP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Trećeprostor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prostor višestrukog značenja, mjesto u kojemu se sve komponente sjedinjuju; subjektivnost i objektivnost, apstraktno i konkretno, realno i imaginarno, shvatljivo i nezamislivo</a:t>
            </a:r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D37ECF9E-EB74-47DD-9A1E-3C054AF0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8102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8117" y="260648"/>
            <a:ext cx="7687766" cy="822946"/>
          </a:xfrm>
        </p:spPr>
        <p:txBody>
          <a:bodyPr>
            <a:normAutofit/>
          </a:bodyPr>
          <a:lstStyle/>
          <a:p>
            <a:pPr algn="ctr"/>
            <a:r>
              <a:rPr lang="hr-HR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Prvoprostor</a:t>
            </a:r>
            <a:r>
              <a:rPr lang="hr-HR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600" cap="small" dirty="0">
                <a:latin typeface="Arial" panose="020B0604020202020204" pitchFamily="34" charset="0"/>
                <a:cs typeface="Arial" panose="020B0604020202020204" pitchFamily="34" charset="0"/>
              </a:rPr>
              <a:t>Proklete avlije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832647"/>
          </a:xfrm>
        </p:spPr>
        <p:txBody>
          <a:bodyPr>
            <a:normAutofit fontScale="62500" lnSpcReduction="20000"/>
          </a:bodyPr>
          <a:lstStyle/>
          <a:p>
            <a:r>
              <a:rPr lang="hr-HR" sz="5100" b="1" dirty="0">
                <a:latin typeface="Arial" panose="020B0604020202020204" pitchFamily="34" charset="0"/>
                <a:cs typeface="Arial" panose="020B0604020202020204" pitchFamily="34" charset="0"/>
              </a:rPr>
              <a:t>nesvakidašnja struktura </a:t>
            </a:r>
            <a:r>
              <a:rPr lang="hr-HR" sz="5100" dirty="0">
                <a:latin typeface="Arial" panose="020B0604020202020204" pitchFamily="34" charset="0"/>
                <a:cs typeface="Arial" panose="020B0604020202020204" pitchFamily="34" charset="0"/>
              </a:rPr>
              <a:t>prostora zloglasnog zatvora </a:t>
            </a:r>
          </a:p>
          <a:p>
            <a:r>
              <a:rPr lang="hr-HR" sz="5100" dirty="0">
                <a:latin typeface="Arial" panose="020B0604020202020204" pitchFamily="34" charset="0"/>
                <a:cs typeface="Arial" panose="020B0604020202020204" pitchFamily="34" charset="0"/>
              </a:rPr>
              <a:t>izolacijski tip prostora, </a:t>
            </a:r>
            <a:r>
              <a:rPr lang="hr-HR" sz="5100" i="1" dirty="0">
                <a:latin typeface="Arial" panose="020B0604020202020204" pitchFamily="34" charset="0"/>
                <a:cs typeface="Arial" panose="020B0604020202020204" pitchFamily="34" charset="0"/>
              </a:rPr>
              <a:t>petnaestak prizemnih ili čak jednokatnih zgrada</a:t>
            </a:r>
            <a:r>
              <a:rPr lang="hr-HR" sz="5100" dirty="0">
                <a:latin typeface="Arial" panose="020B0604020202020204" pitchFamily="34" charset="0"/>
                <a:cs typeface="Arial" panose="020B0604020202020204" pitchFamily="34" charset="0"/>
              </a:rPr>
              <a:t> ispred kojih se nalazi veliko, prostrano </a:t>
            </a:r>
            <a:r>
              <a:rPr lang="hr-HR" sz="5100" i="1" dirty="0">
                <a:latin typeface="Arial" panose="020B0604020202020204" pitchFamily="34" charset="0"/>
                <a:cs typeface="Arial" panose="020B0604020202020204" pitchFamily="34" charset="0"/>
              </a:rPr>
              <a:t>dvorište</a:t>
            </a:r>
            <a:r>
              <a:rPr lang="hr-HR" sz="5100" dirty="0">
                <a:latin typeface="Arial" panose="020B0604020202020204" pitchFamily="34" charset="0"/>
                <a:cs typeface="Arial" panose="020B0604020202020204" pitchFamily="34" charset="0"/>
              </a:rPr>
              <a:t> - dojam prostorne </a:t>
            </a:r>
            <a:r>
              <a:rPr lang="hr-HR" sz="5100" b="1" dirty="0">
                <a:latin typeface="Arial" panose="020B0604020202020204" pitchFamily="34" charset="0"/>
                <a:cs typeface="Arial" panose="020B0604020202020204" pitchFamily="34" charset="0"/>
              </a:rPr>
              <a:t>složenosti</a:t>
            </a:r>
            <a:r>
              <a:rPr lang="hr-HR" sz="5100" dirty="0">
                <a:latin typeface="Arial" panose="020B0604020202020204" pitchFamily="34" charset="0"/>
                <a:cs typeface="Arial" panose="020B0604020202020204" pitchFamily="34" charset="0"/>
              </a:rPr>
              <a:t> koji je u svojoj biti kompleksan, heterogen i, kako i sam Andrić (</a:t>
            </a:r>
            <a:r>
              <a:rPr lang="hr-HR" sz="51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5100" dirty="0">
                <a:latin typeface="Arial" panose="020B0604020202020204" pitchFamily="34" charset="0"/>
                <a:cs typeface="Arial" panose="020B0604020202020204" pitchFamily="34" charset="0"/>
              </a:rPr>
              <a:t>, 11) navodi, </a:t>
            </a:r>
            <a:r>
              <a:rPr lang="hr-HR" sz="5100" i="1" dirty="0">
                <a:latin typeface="Arial" panose="020B0604020202020204" pitchFamily="34" charset="0"/>
                <a:cs typeface="Arial" panose="020B0604020202020204" pitchFamily="34" charset="0"/>
              </a:rPr>
              <a:t>nepravilan</a:t>
            </a:r>
          </a:p>
          <a:p>
            <a:r>
              <a:rPr lang="hr-HR" sz="5100" dirty="0">
                <a:latin typeface="Arial" panose="020B0604020202020204" pitchFamily="34" charset="0"/>
                <a:cs typeface="Arial" panose="020B0604020202020204" pitchFamily="34" charset="0"/>
              </a:rPr>
              <a:t>prostor lišen svakog oblika vegetacije, a uporabom motiva kao što su </a:t>
            </a:r>
            <a:r>
              <a:rPr lang="hr-HR" sz="5100" i="1" dirty="0">
                <a:latin typeface="Arial" panose="020B0604020202020204" pitchFamily="34" charset="0"/>
                <a:cs typeface="Arial" panose="020B0604020202020204" pitchFamily="34" charset="0"/>
              </a:rPr>
              <a:t>siva i tvrda ugažena zemlja </a:t>
            </a:r>
            <a:r>
              <a:rPr lang="hr-HR" sz="51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51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5100" dirty="0">
                <a:latin typeface="Arial" panose="020B0604020202020204" pitchFamily="34" charset="0"/>
                <a:cs typeface="Arial" panose="020B0604020202020204" pitchFamily="34" charset="0"/>
              </a:rPr>
              <a:t>, 11), osjećaj </a:t>
            </a:r>
            <a:r>
              <a:rPr lang="hr-HR" sz="5100" dirty="0" err="1">
                <a:latin typeface="Arial" panose="020B0604020202020204" pitchFamily="34" charset="0"/>
                <a:cs typeface="Arial" panose="020B0604020202020204" pitchFamily="34" charset="0"/>
              </a:rPr>
              <a:t>postapokalipse</a:t>
            </a:r>
            <a:r>
              <a:rPr lang="hr-HR" sz="5100" dirty="0">
                <a:latin typeface="Arial" panose="020B0604020202020204" pitchFamily="34" charset="0"/>
                <a:cs typeface="Arial" panose="020B0604020202020204" pitchFamily="34" charset="0"/>
              </a:rPr>
              <a:t> zatvoreničkog prostora </a:t>
            </a:r>
          </a:p>
          <a:p>
            <a:r>
              <a:rPr lang="hr-HR" sz="5100" dirty="0">
                <a:latin typeface="Arial" panose="020B0604020202020204" pitchFamily="34" charset="0"/>
                <a:cs typeface="Arial" panose="020B0604020202020204" pitchFamily="34" charset="0"/>
              </a:rPr>
              <a:t>prostor se zrcali i postaje karakterom likova </a:t>
            </a:r>
          </a:p>
          <a:p>
            <a:pPr marL="0" indent="0">
              <a:buNone/>
            </a:pPr>
            <a:endParaRPr lang="hr-HR" b="1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7FA1932-DAE0-42CF-B327-96B8F6D46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8629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9385" y="3326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hr-HR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Drugoprostor</a:t>
            </a:r>
            <a:r>
              <a:rPr lang="hr-HR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600" cap="small" dirty="0">
                <a:latin typeface="Arial" panose="020B0604020202020204" pitchFamily="34" charset="0"/>
                <a:cs typeface="Arial" panose="020B0604020202020204" pitchFamily="34" charset="0"/>
              </a:rPr>
              <a:t>Proklete avlije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8650" y="1658219"/>
            <a:ext cx="7886700" cy="4351338"/>
          </a:xfrm>
        </p:spPr>
        <p:txBody>
          <a:bodyPr>
            <a:normAutofit fontScale="92500" lnSpcReduction="20000"/>
          </a:bodyPr>
          <a:lstStyle/>
          <a:p>
            <a:r>
              <a:rPr lang="hr-HR" sz="3500" i="1" dirty="0">
                <a:latin typeface="Arial" panose="020B0604020202020204" pitchFamily="34" charset="0"/>
                <a:cs typeface="Arial" panose="020B0604020202020204" pitchFamily="34" charset="0"/>
              </a:rPr>
              <a:t>sam položaj </a:t>
            </a:r>
            <a:r>
              <a:rPr lang="hr-HR" sz="3500" cap="small" dirty="0">
                <a:latin typeface="Arial" panose="020B0604020202020204" pitchFamily="34" charset="0"/>
                <a:cs typeface="Arial" panose="020B0604020202020204" pitchFamily="34" charset="0"/>
              </a:rPr>
              <a:t>Proklete avlije </a:t>
            </a:r>
            <a:r>
              <a:rPr lang="hr-HR" sz="3500" i="1" dirty="0">
                <a:latin typeface="Arial" panose="020B0604020202020204" pitchFamily="34" charset="0"/>
                <a:cs typeface="Arial" panose="020B0604020202020204" pitchFamily="34" charset="0"/>
              </a:rPr>
              <a:t>bio je čudan, kao sračunat na mučenje i veće stradanje svih onih koji se u njoj nađu </a:t>
            </a:r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35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, 13)</a:t>
            </a:r>
            <a:r>
              <a:rPr kumimoji="0" lang="hr-HR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percipiranje Avlije na posve nov i jedinstven način – utjecaj </a:t>
            </a:r>
            <a:r>
              <a:rPr lang="hr-HR" sz="3500" i="1" dirty="0" err="1">
                <a:latin typeface="Arial" panose="020B0604020202020204" pitchFamily="34" charset="0"/>
                <a:cs typeface="Arial" panose="020B0604020202020204" pitchFamily="34" charset="0"/>
              </a:rPr>
              <a:t>Prvoprostora</a:t>
            </a:r>
            <a:endParaRPr lang="hr-HR" sz="35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>
              <a:buNone/>
            </a:pPr>
            <a:endParaRPr lang="hr-HR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Avlija se u svijesti njezinih likova percipira i konstruira kao </a:t>
            </a:r>
            <a:r>
              <a:rPr lang="hr-HR" sz="3500" b="1" i="1" dirty="0">
                <a:latin typeface="Arial" panose="020B0604020202020204" pitchFamily="34" charset="0"/>
                <a:cs typeface="Arial" panose="020B0604020202020204" pitchFamily="34" charset="0"/>
              </a:rPr>
              <a:t>varošica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3500" b="1" i="1" dirty="0">
                <a:latin typeface="Arial" panose="020B0604020202020204" pitchFamily="34" charset="0"/>
                <a:cs typeface="Arial" panose="020B0604020202020204" pitchFamily="34" charset="0"/>
              </a:rPr>
              <a:t>veliki </a:t>
            </a:r>
            <a:r>
              <a:rPr lang="hr-HR" sz="3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rezvoar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3500" b="1" i="1" dirty="0">
                <a:latin typeface="Arial" panose="020B0604020202020204" pitchFamily="34" charset="0"/>
                <a:cs typeface="Arial" panose="020B0604020202020204" pitchFamily="34" charset="0"/>
              </a:rPr>
              <a:t>džungla u tami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3500" b="1" i="1" dirty="0">
                <a:latin typeface="Arial" panose="020B0604020202020204" pitchFamily="34" charset="0"/>
                <a:cs typeface="Arial" panose="020B0604020202020204" pitchFamily="34" charset="0"/>
              </a:rPr>
              <a:t>zagušljiva ćelija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3500" b="1" i="1" dirty="0">
                <a:latin typeface="Arial" panose="020B0604020202020204" pitchFamily="34" charset="0"/>
                <a:cs typeface="Arial" panose="020B0604020202020204" pitchFamily="34" charset="0"/>
              </a:rPr>
              <a:t>neobična kuća</a:t>
            </a:r>
            <a:endParaRPr lang="hr-HR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dirty="0"/>
          </a:p>
          <a:p>
            <a:endParaRPr lang="hr-HR" i="1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18FEB90-675A-4D1D-9893-06B5FD293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38627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8650" y="1556792"/>
            <a:ext cx="7886700" cy="4351338"/>
          </a:xfrm>
        </p:spPr>
        <p:txBody>
          <a:bodyPr>
            <a:noAutofit/>
          </a:bodyPr>
          <a:lstStyle/>
          <a:p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Avlija = </a:t>
            </a:r>
            <a:r>
              <a:rPr lang="hr-H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varošica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To je čitava varošica od zatvorenika i stražara </a:t>
            </a:r>
            <a:r>
              <a:rPr lang="hr-H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</a:t>
            </a:r>
            <a:r>
              <a:rPr lang="hr-H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tu dolazi i tuda prolazi sve što se svakodnevno pritvara i hapsi u ovom prostranom i mnogoljudnom gradu.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, 9)</a:t>
            </a:r>
          </a:p>
          <a:p>
            <a:pPr marL="0" indent="0">
              <a:buNone/>
            </a:pP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hibridnost identiteta</a:t>
            </a:r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, aludirajući pri tome na kulturne i nacionalne identitete koji su, u prostoru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vlije, određeni i smješteni u jedinstvo iste prostornosti</a:t>
            </a: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89EE209-C32E-430C-8589-405BE81D0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16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27385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72CB8A5-F51C-4808-93AA-F85BF2F94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BE36F29-0F6C-4465-9DA2-F9C49197B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Život Različitih u Istom popraćen je bukom, neredom, nemirom, ne čudi stoga da </a:t>
            </a:r>
            <a:r>
              <a:rPr kumimoji="0" lang="hr-HR" sz="32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velika ćelija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živi samo zvukom, kao </a:t>
            </a:r>
            <a:r>
              <a:rPr kumimoji="0" lang="hr-HR" sz="32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džungla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odnosno </a:t>
            </a:r>
            <a:r>
              <a:rPr kumimoji="0" lang="hr-HR" sz="32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divljina u tami 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jer </a:t>
            </a:r>
            <a:r>
              <a:rPr kumimoji="0" lang="hr-HR" sz="32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čas se javi neobično kliktanje, čas </a:t>
            </a:r>
            <a:r>
              <a:rPr kumimoji="0" lang="hr-HR" sz="320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uzdas</a:t>
            </a:r>
            <a:r>
              <a:rPr kumimoji="0" lang="hr-HR" sz="32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čas usklik</a:t>
            </a:r>
            <a:r>
              <a:rPr lang="hr-HR" sz="3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0" lang="hr-HR" sz="3200" i="0" u="none" strike="noStrike" kern="1200" cap="small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11).</a:t>
            </a:r>
          </a:p>
          <a:p>
            <a:endParaRPr lang="hr-HR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3758C5F-1DF3-474E-8657-8A55E1B2A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39663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8650" y="620688"/>
            <a:ext cx="7886700" cy="4351338"/>
          </a:xfrm>
        </p:spPr>
        <p:txBody>
          <a:bodyPr>
            <a:noAutofit/>
          </a:bodyPr>
          <a:lstStyle/>
          <a:p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ozračje divljine jednog 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nekultiviranog prostora</a:t>
            </a:r>
          </a:p>
          <a:p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Avlija = 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zagušljiva ćelija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pojedinac i njegov identitet trebaju 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preobrazbu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noć provedena u 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zagušljivoj ćeliji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donosi ludilo, dok novo svanuće nudi priliku za ozdravljenjem – 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kad svane dan, zdravom i čistom </a:t>
            </a:r>
            <a:r>
              <a:rPr lang="hr-HR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čoveku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 biva nešto lakše </a:t>
            </a:r>
            <a:r>
              <a:rPr lang="hr-H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</a:t>
            </a:r>
            <a:r>
              <a:rPr lang="hr-H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sav taj svet </a:t>
            </a:r>
            <a:r>
              <a:rPr lang="hr-HR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povrvi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 iz zagušljivih ćelija van i tu se, na suncu, </a:t>
            </a:r>
            <a:r>
              <a:rPr lang="hr-HR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trebi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 od gamadi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, 12).</a:t>
            </a:r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DAB5959C-2316-4CD4-A325-3AFF07FA6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18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192502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26064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hr-HR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Trećeprostor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Proklete avlije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8970" y="1586210"/>
            <a:ext cx="7886700" cy="5271789"/>
          </a:xfrm>
        </p:spPr>
        <p:txBody>
          <a:bodyPr>
            <a:normAutofit fontScale="92500" lnSpcReduction="20000"/>
          </a:bodyPr>
          <a:lstStyle/>
          <a:p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prostor višestrukih značenja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jedinstvo realnog i imaginarnog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i sam narator (</a:t>
            </a:r>
            <a:r>
              <a:rPr lang="hr-HR" sz="35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, 31) ističe poimanje </a:t>
            </a:r>
            <a:r>
              <a:rPr lang="hr-HR" sz="3500" b="1" i="1" dirty="0">
                <a:latin typeface="Arial" panose="020B0604020202020204" pitchFamily="34" charset="0"/>
                <a:cs typeface="Arial" panose="020B0604020202020204" pitchFamily="34" charset="0"/>
              </a:rPr>
              <a:t>Avlije kao </a:t>
            </a:r>
            <a:r>
              <a:rPr lang="hr-HR" sz="3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celine</a:t>
            </a:r>
            <a:r>
              <a:rPr lang="hr-HR" sz="3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prikazujući isto razmišljanje utemeljeno na </a:t>
            </a:r>
            <a:r>
              <a:rPr lang="hr-HR" sz="3500" i="1" dirty="0">
                <a:latin typeface="Arial" panose="020B0604020202020204" pitchFamily="34" charset="0"/>
                <a:cs typeface="Arial" panose="020B0604020202020204" pitchFamily="34" charset="0"/>
              </a:rPr>
              <a:t>zanimljivim, </a:t>
            </a:r>
            <a:r>
              <a:rPr lang="hr-HR" sz="3500" i="1" dirty="0" err="1">
                <a:latin typeface="Arial" panose="020B0604020202020204" pitchFamily="34" charset="0"/>
                <a:cs typeface="Arial" panose="020B0604020202020204" pitchFamily="34" charset="0"/>
              </a:rPr>
              <a:t>smešnim</a:t>
            </a:r>
            <a:r>
              <a:rPr lang="hr-HR" sz="3500" i="1" dirty="0">
                <a:latin typeface="Arial" panose="020B0604020202020204" pitchFamily="34" charset="0"/>
                <a:cs typeface="Arial" panose="020B0604020202020204" pitchFamily="34" charset="0"/>
              </a:rPr>
              <a:t>, žalosnim, poremećenim pojedincima ljudima u njoj = prostor i identitet</a:t>
            </a:r>
          </a:p>
          <a:p>
            <a:pPr marL="114300" indent="0">
              <a:buNone/>
            </a:pPr>
            <a:endParaRPr lang="hr-HR" sz="35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prostor Avlije kao specifično mjesto s vlastitim i 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jedinstvenim 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meterološkim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 (ne)prilikama</a:t>
            </a:r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 i to u obliku 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dvije vrste vjetrova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34AB44C-18B6-46D8-AE5B-16CE1A04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19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4574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15BC97-77C0-4593-A53A-AEB45D020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>
                <a:latin typeface="Arial" panose="020B0604020202020204" pitchFamily="34" charset="0"/>
                <a:cs typeface="Arial" panose="020B0604020202020204" pitchFamily="34" charset="0"/>
              </a:rPr>
              <a:t>Sadržaj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8031865-3530-4D30-B5A4-3FAC67956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1) Metodologija istraživanja</a:t>
            </a:r>
          </a:p>
          <a:p>
            <a:pPr marL="0" indent="0">
              <a:buNone/>
            </a:pP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2) Ciljevi istraživanja</a:t>
            </a:r>
          </a:p>
          <a:p>
            <a:pPr marL="0" indent="0">
              <a:buNone/>
            </a:pP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3) Koncept </a:t>
            </a:r>
            <a:r>
              <a:rPr lang="hr-HR" sz="3200" dirty="0" err="1">
                <a:latin typeface="Arial" panose="020B0604020202020204" pitchFamily="34" charset="0"/>
                <a:cs typeface="Arial" panose="020B0604020202020204" pitchFamily="34" charset="0"/>
              </a:rPr>
              <a:t>sociospacijalne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 dijalektike u 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Prokletoj avliji </a:t>
            </a:r>
          </a:p>
          <a:p>
            <a:pPr marL="0" indent="0">
              <a:buNone/>
            </a:pP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4) Analiza identiteta u 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Prokletoj avliji</a:t>
            </a:r>
          </a:p>
          <a:p>
            <a:pPr marL="0" indent="0">
              <a:buNone/>
            </a:pP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5) Prostor u liku </a:t>
            </a:r>
            <a:r>
              <a:rPr lang="pl-PL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– avlija </a:t>
            </a: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u Karađozu</a:t>
            </a:r>
          </a:p>
          <a:p>
            <a:pPr marL="0" indent="0">
              <a:buNone/>
            </a:pP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6) Zaključak</a:t>
            </a:r>
          </a:p>
          <a:p>
            <a:pPr marL="0" indent="0">
              <a:buNone/>
            </a:pPr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7) Literatura</a:t>
            </a: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3200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E9EB115-F027-4B99-A434-C58244834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313150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1560" y="2060848"/>
            <a:ext cx="7886700" cy="4351338"/>
          </a:xfrm>
        </p:spPr>
        <p:txBody>
          <a:bodyPr>
            <a:normAutofit fontScale="92500" lnSpcReduction="20000"/>
          </a:bodyPr>
          <a:lstStyle/>
          <a:p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rvi </a:t>
            </a:r>
            <a:r>
              <a:rPr lang="vi-VN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vetar</a:t>
            </a:r>
            <a:r>
              <a:rPr kumimoji="0" lang="hr-H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</a:t>
            </a:r>
            <a:r>
              <a:rPr lang="vi-VN" sz="3200" i="1" dirty="0">
                <a:latin typeface="Arial" panose="020B0604020202020204" pitchFamily="34" charset="0"/>
                <a:cs typeface="Arial" panose="020B0604020202020204" pitchFamily="34" charset="0"/>
              </a:rPr>
              <a:t>nezdrav južni vetar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sjedinjuje gradsk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 nečistoć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osjetilo mirisa i živosti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preuzimaju i sve stvari koje se nalaze u izoliranom prostoru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vlije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ž</a:t>
            </a:r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ivot u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avliji nepodnošljiv</a:t>
            </a:r>
          </a:p>
          <a:p>
            <a:pPr marL="114300" indent="0">
              <a:buNone/>
            </a:pP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3200" i="1" dirty="0">
                <a:latin typeface="Arial" panose="020B0604020202020204" pitchFamily="34" charset="0"/>
                <a:cs typeface="Arial" panose="020B0604020202020204" pitchFamily="34" charset="0"/>
              </a:rPr>
              <a:t>nezdrav južn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vi-VN" sz="3200" i="1" dirty="0">
                <a:latin typeface="Arial" panose="020B0604020202020204" pitchFamily="34" charset="0"/>
                <a:cs typeface="Arial" panose="020B0604020202020204" pitchFamily="34" charset="0"/>
              </a:rPr>
              <a:t> vetar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vlij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 oblikuje u 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stanje sveopćeg ludila</a:t>
            </a:r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 koje postaje zaraznom bolešću – </a:t>
            </a:r>
            <a:r>
              <a:rPr lang="vi-VN" sz="3200" i="1" dirty="0">
                <a:latin typeface="Arial" panose="020B0604020202020204" pitchFamily="34" charset="0"/>
                <a:cs typeface="Arial" panose="020B0604020202020204" pitchFamily="34" charset="0"/>
              </a:rPr>
              <a:t>skupine razjarenih zatvorenika svađaju se i viču, mirni se usplahire, živci se zatežu do bola, predmeti padaju iz ruke</a:t>
            </a:r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hr-HR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48EDBD7-164B-4324-993A-EE825091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20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086270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8650" y="836712"/>
            <a:ext cx="7886700" cy="4351338"/>
          </a:xfrm>
        </p:spPr>
        <p:txBody>
          <a:bodyPr>
            <a:noAutofit/>
          </a:bodyPr>
          <a:lstStyle/>
          <a:p>
            <a:r>
              <a:rPr lang="vi-VN" sz="3200" dirty="0"/>
              <a:t>u </a:t>
            </a:r>
            <a:r>
              <a:rPr lang="vi-VN" sz="3200" cap="small" dirty="0"/>
              <a:t>Travničkoj hronici</a:t>
            </a:r>
            <a:r>
              <a:rPr lang="vi-VN" sz="3200" dirty="0"/>
              <a:t>, Andrić kao provodni motiv stvara fenomen bosanske tišine</a:t>
            </a:r>
            <a:r>
              <a:rPr lang="hr-HR" sz="3200" dirty="0"/>
              <a:t> </a:t>
            </a:r>
            <a:r>
              <a:rPr lang="hr-HR" sz="3200" dirty="0">
                <a:cs typeface="Times New Roman" panose="02020603050405020304" pitchFamily="18" charset="0"/>
              </a:rPr>
              <a:t>dok</a:t>
            </a:r>
            <a:r>
              <a:rPr lang="vi-VN" sz="3200" dirty="0"/>
              <a:t> u </a:t>
            </a:r>
            <a:r>
              <a:rPr lang="vi-VN" sz="3200" cap="small" dirty="0"/>
              <a:t>Prokletoj avliji </a:t>
            </a:r>
            <a:r>
              <a:rPr lang="vi-VN" sz="3200" dirty="0"/>
              <a:t>čini suprotno jer </a:t>
            </a:r>
            <a:r>
              <a:rPr lang="hr-HR" sz="3200" b="1" dirty="0">
                <a:cs typeface="Times New Roman" panose="02020603050405020304" pitchFamily="18" charset="0"/>
              </a:rPr>
              <a:t>a</a:t>
            </a:r>
            <a:r>
              <a:rPr lang="vi-VN" sz="3200" b="1" dirty="0"/>
              <a:t>vlijina buka </a:t>
            </a:r>
            <a:r>
              <a:rPr lang="vi-VN" sz="3200" dirty="0"/>
              <a:t>zapravo postaje </a:t>
            </a:r>
            <a:r>
              <a:rPr lang="vi-VN" sz="3200" b="1" dirty="0"/>
              <a:t>potrebom za tišinom </a:t>
            </a:r>
            <a:r>
              <a:rPr lang="vi-VN" sz="3200" dirty="0"/>
              <a:t>određena bolesnom nadom i bolnom iznemoglošću bivanja</a:t>
            </a:r>
            <a:endParaRPr lang="hr-HR" sz="3200" dirty="0"/>
          </a:p>
          <a:p>
            <a:pPr marL="0" indent="0">
              <a:buNone/>
            </a:pPr>
            <a:r>
              <a:rPr lang="hr-HR" sz="3200" i="1" dirty="0">
                <a:cs typeface="Times New Roman" panose="02020603050405020304" pitchFamily="18" charset="0"/>
              </a:rPr>
              <a:t>Tada izgleda da sve što u Prokletoj avliji ima glasa urla i viče svom snagom, u bolesnoj nadi da bi, </a:t>
            </a:r>
            <a:r>
              <a:rPr lang="hr-HR" sz="3200" i="1" dirty="0" err="1">
                <a:cs typeface="Times New Roman" panose="02020603050405020304" pitchFamily="18" charset="0"/>
              </a:rPr>
              <a:t>negde</a:t>
            </a:r>
            <a:r>
              <a:rPr lang="hr-HR" sz="3200" i="1" dirty="0">
                <a:cs typeface="Times New Roman" panose="02020603050405020304" pitchFamily="18" charset="0"/>
              </a:rPr>
              <a:t> na vrhuncu ove buke, sve ovo moglo poprskati i raspasti se, i svršiti na neki način, jednom </a:t>
            </a:r>
            <a:r>
              <a:rPr lang="hr-HR" sz="3200" i="1" dirty="0" err="1">
                <a:cs typeface="Times New Roman" panose="02020603050405020304" pitchFamily="18" charset="0"/>
              </a:rPr>
              <a:t>zauvek</a:t>
            </a:r>
            <a:r>
              <a:rPr lang="hr-HR" sz="3200" i="1" dirty="0">
                <a:cs typeface="Times New Roman" panose="02020603050405020304" pitchFamily="18" charset="0"/>
              </a:rPr>
              <a:t> </a:t>
            </a:r>
            <a:r>
              <a:rPr lang="hr-HR" sz="3200" dirty="0">
                <a:cs typeface="Times New Roman" panose="02020603050405020304" pitchFamily="18" charset="0"/>
              </a:rPr>
              <a:t>(</a:t>
            </a:r>
            <a:r>
              <a:rPr lang="hr-HR" sz="3200" cap="small" dirty="0">
                <a:cs typeface="Times New Roman" panose="02020603050405020304" pitchFamily="18" charset="0"/>
              </a:rPr>
              <a:t>Prokleta avlija</a:t>
            </a:r>
            <a:r>
              <a:rPr lang="hr-HR" sz="3200" dirty="0">
                <a:cs typeface="Times New Roman" panose="02020603050405020304" pitchFamily="18" charset="0"/>
              </a:rPr>
              <a:t>, 17). </a:t>
            </a:r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077648C7-CC2B-4D88-875C-9EDFB30FC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21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51303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8650" y="404664"/>
            <a:ext cx="7886700" cy="4351338"/>
          </a:xfrm>
        </p:spPr>
        <p:txBody>
          <a:bodyPr>
            <a:noAutofit/>
          </a:bodyPr>
          <a:lstStyle/>
          <a:p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drugi </a:t>
            </a:r>
            <a:r>
              <a:rPr lang="hr-HR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vetar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avlije</a:t>
            </a:r>
            <a:r>
              <a:rPr kumimoji="0" lang="hr-HR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zdrav </a:t>
            </a:r>
            <a:r>
              <a:rPr lang="hr-HR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severni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vetar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, 17)</a:t>
            </a:r>
            <a:r>
              <a:rPr kumimoji="0" lang="hr-HR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pročišćava zrak </a:t>
            </a:r>
            <a:r>
              <a:rPr lang="hr-HR" sz="3200" dirty="0" err="1">
                <a:latin typeface="Arial" panose="020B0604020202020204" pitchFamily="34" charset="0"/>
                <a:cs typeface="Arial" panose="020B0604020202020204" pitchFamily="34" charset="0"/>
              </a:rPr>
              <a:t>Avlijinog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 prostora, donosi 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zaborav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 prethodnog 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sveopćeg ludila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, a život Avlije i njezinih stanovnika nastavlja se, ciklično, kao i prije, 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osjećaj katarze </a:t>
            </a:r>
          </a:p>
          <a:p>
            <a:pPr marL="0" indent="0">
              <a:buNone/>
            </a:pP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A kad zdravi </a:t>
            </a:r>
            <a:r>
              <a:rPr lang="hr-HR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severni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vetrovi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 zaista nadvladaju jugo i kad se malo razvedri, sunce grane i </a:t>
            </a:r>
            <a:r>
              <a:rPr lang="hr-HR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vazduh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 pročisti, </a:t>
            </a:r>
            <a:r>
              <a:rPr lang="hr-HR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hapsenici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 se u gomilama raspu veselo po dvorištu, sunčaju se i šale i </a:t>
            </a:r>
            <a:r>
              <a:rPr lang="hr-HR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smeju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, a sve što je bilo za ona dva</a:t>
            </a:r>
            <a:r>
              <a:rPr kumimoji="0" lang="hr-HR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tri luda dana predaje se lako zaboravu. Ne može se </a:t>
            </a:r>
            <a:r>
              <a:rPr lang="hr-HR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niko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 ničeg da se </a:t>
            </a:r>
            <a:r>
              <a:rPr lang="hr-HR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seti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, sve i da hoće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, 17). </a:t>
            </a:r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8E6683F4-0F99-4B1E-A389-F4FC6B3AF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22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27035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B3859C-B814-4396-830A-141A522C8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600" dirty="0">
                <a:latin typeface="Arial" panose="020B0604020202020204" pitchFamily="34" charset="0"/>
                <a:cs typeface="Arial" panose="020B0604020202020204" pitchFamily="34" charset="0"/>
              </a:rPr>
              <a:t>4. Analiza identiteta u </a:t>
            </a:r>
            <a:r>
              <a:rPr lang="hr-HR" sz="3600" cap="small" dirty="0">
                <a:latin typeface="Arial" panose="020B0604020202020204" pitchFamily="34" charset="0"/>
                <a:cs typeface="Arial" panose="020B0604020202020204" pitchFamily="34" charset="0"/>
              </a:rPr>
              <a:t>Prokletoj avliji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4C10767-105E-446B-817B-5D8DD6CEB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9804FFC-2F9F-4794-8B34-4B8FB04DF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23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970588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74590" y="25807"/>
            <a:ext cx="5760640" cy="1109539"/>
          </a:xfrm>
        </p:spPr>
        <p:txBody>
          <a:bodyPr>
            <a:normAutofit/>
          </a:bodyPr>
          <a:lstStyle/>
          <a:p>
            <a:pPr algn="ctr"/>
            <a:r>
              <a:rPr lang="hr-HR" sz="3400" dirty="0">
                <a:latin typeface="Arial" panose="020B0604020202020204" pitchFamily="34" charset="0"/>
                <a:cs typeface="Arial" panose="020B0604020202020204" pitchFamily="34" charset="0"/>
              </a:rPr>
              <a:t>zašto identitet?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1560" y="1052736"/>
            <a:ext cx="7886700" cy="5647482"/>
          </a:xfrm>
        </p:spPr>
        <p:txBody>
          <a:bodyPr>
            <a:normAutofit/>
          </a:bodyPr>
          <a:lstStyle/>
          <a:p>
            <a:r>
              <a:rPr lang="vi-VN" sz="3200" dirty="0"/>
              <a:t>problemsko središte Andrićeva romana</a:t>
            </a:r>
            <a:r>
              <a:rPr lang="hr-HR" sz="3200" dirty="0"/>
              <a:t> </a:t>
            </a:r>
            <a:r>
              <a:rPr lang="hr-HR" sz="3200" cap="small" dirty="0">
                <a:cs typeface="Times New Roman" panose="02020603050405020304" pitchFamily="18" charset="0"/>
              </a:rPr>
              <a:t>Prokleta avlija</a:t>
            </a:r>
            <a:r>
              <a:rPr lang="vi-VN" sz="3200" cap="small" dirty="0"/>
              <a:t> </a:t>
            </a:r>
            <a:r>
              <a:rPr lang="vi-VN" sz="3200" dirty="0"/>
              <a:t>u najvećoj</a:t>
            </a:r>
            <a:r>
              <a:rPr lang="hr-HR" sz="3200" dirty="0"/>
              <a:t> </a:t>
            </a:r>
            <a:r>
              <a:rPr lang="hr-HR" sz="3200" dirty="0">
                <a:cs typeface="Times New Roman" panose="02020603050405020304" pitchFamily="18" charset="0"/>
              </a:rPr>
              <a:t>se</a:t>
            </a:r>
            <a:r>
              <a:rPr lang="vi-VN" sz="3200" dirty="0"/>
              <a:t> mjeri odražava u pitanju konstrukcije čovjekova identiteta, u </a:t>
            </a:r>
            <a:r>
              <a:rPr lang="vi-VN" sz="3200" b="1" dirty="0"/>
              <a:t>mogućnosti određenja granica vlastitog</a:t>
            </a:r>
            <a:r>
              <a:rPr lang="hr-HR" sz="3200" b="1" dirty="0"/>
              <a:t> </a:t>
            </a:r>
            <a:r>
              <a:rPr lang="hr-HR" sz="3200" b="1" i="1" dirty="0">
                <a:cs typeface="Times New Roman" panose="02020603050405020304" pitchFamily="18" charset="0"/>
              </a:rPr>
              <a:t>ja</a:t>
            </a:r>
          </a:p>
          <a:p>
            <a:r>
              <a:rPr lang="vi-VN" sz="3200" dirty="0"/>
              <a:t>“</a:t>
            </a:r>
            <a:r>
              <a:rPr lang="vi-VN" sz="3200" b="1" dirty="0"/>
              <a:t>zbir obilježja </a:t>
            </a:r>
            <a:r>
              <a:rPr lang="vi-VN" sz="3200" dirty="0"/>
              <a:t>što privremeno </a:t>
            </a:r>
            <a:r>
              <a:rPr lang="vi-VN" sz="3200" b="1" dirty="0"/>
              <a:t>određuje jedinstvenost subjekta </a:t>
            </a:r>
            <a:r>
              <a:rPr lang="vi-VN" sz="3200" dirty="0"/>
              <a:t>ili grupe na način da se taj pojedinac ili grupa od ostalih razlikuju ili su im slični”</a:t>
            </a:r>
            <a:r>
              <a:rPr lang="hr-HR" sz="3200" dirty="0"/>
              <a:t> </a:t>
            </a:r>
            <a:r>
              <a:rPr lang="hr-HR" sz="3200" dirty="0">
                <a:cs typeface="Times New Roman" panose="02020603050405020304" pitchFamily="18" charset="0"/>
              </a:rPr>
              <a:t>(</a:t>
            </a:r>
            <a:r>
              <a:rPr lang="hr-HR" sz="3200" dirty="0" err="1">
                <a:cs typeface="Times New Roman" panose="02020603050405020304" pitchFamily="18" charset="0"/>
              </a:rPr>
              <a:t>Peternai</a:t>
            </a:r>
            <a:r>
              <a:rPr lang="hr-HR" sz="3200" dirty="0">
                <a:cs typeface="Times New Roman" panose="02020603050405020304" pitchFamily="18" charset="0"/>
              </a:rPr>
              <a:t> Andrić 2012: 10)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4894242-C739-4DC3-AA16-81BAD486C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24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39554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99DE5AB-41BE-4C97-86FB-B192197AD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6DC8737-7DB1-4DFD-B481-C171F29FA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43735"/>
          </a:xfrm>
        </p:spPr>
        <p:txBody>
          <a:bodyPr>
            <a:normAutofit fontScale="92500"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itanje identiteta od iznimne važnosti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pogotovo onda kada se identitet smjesti u 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situaciju nejasnih i prijelomnih odnosa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ali i ako se nađe pri promjenama postojećih i značajnih vlastitih životnih okolnosti</a:t>
            </a:r>
            <a:endParaRPr kumimoji="0" lang="hr-H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pravo u </a:t>
            </a:r>
            <a:r>
              <a:rPr lang="hr-HR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vliju pristižu svi oni koji su upućeni po kazni, kao prognanici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 u </a:t>
            </a:r>
            <a:r>
              <a:rPr lang="hr-HR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vliji se tada </a:t>
            </a:r>
            <a:r>
              <a:rPr kumimoji="0" lang="vi-VN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rešava njihova sudbina</a:t>
            </a:r>
            <a:r>
              <a:rPr kumimoji="0" lang="hr-HR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vi-VN" sz="3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0" lang="hr-HR" sz="3200" b="0" u="none" strike="noStrike" kern="1200" cap="small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kumimoji="0" lang="hr-HR" sz="3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vi-VN" sz="3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10)</a:t>
            </a:r>
            <a:r>
              <a:rPr kumimoji="0" lang="hr-HR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ili se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oslobađaju i vraćaju kući ili bivaju upućeni u m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je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sto svog zatočenja</a:t>
            </a:r>
            <a:endParaRPr kumimoji="0" lang="hr-H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F322B98-7FC4-491F-81B8-CF5B539C8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25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651254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8650" y="1844824"/>
            <a:ext cx="7886700" cy="4351338"/>
          </a:xfrm>
        </p:spPr>
        <p:txBody>
          <a:bodyPr>
            <a:noAutofit/>
          </a:bodyPr>
          <a:lstStyle/>
          <a:p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dentitet je u </a:t>
            </a:r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Andrićevu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1" cap="small" dirty="0">
                <a:latin typeface="Arial" panose="020B0604020202020204" pitchFamily="34" charset="0"/>
                <a:cs typeface="Arial" panose="020B0604020202020204" pitchFamily="34" charset="0"/>
              </a:rPr>
              <a:t>Prokletu avliju</a:t>
            </a:r>
            <a:r>
              <a:rPr lang="hr-HR" sz="3200" b="1" cap="smal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uveden unutartekstno</a:t>
            </a:r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vi-VN" sz="3200" b="1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 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prikazuje razvoj, oblikovanje i preoblikovanje književnog subjekta u određenom izoliranom prostoru</a:t>
            </a:r>
            <a:endParaRPr lang="vi-VN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antiesencijalistički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 pristup</a:t>
            </a:r>
            <a:r>
              <a:rPr kumimoji="0" lang="hr-HR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identitet kao promjenjiva, fluidna, plastična kategorija, ne posjeduje čvrstu jezgru unutar vlastita </a:t>
            </a:r>
            <a:r>
              <a:rPr lang="hr-HR" sz="3200" dirty="0" err="1">
                <a:latin typeface="Arial" panose="020B0604020202020204" pitchFamily="34" charset="0"/>
                <a:cs typeface="Arial" panose="020B0604020202020204" pitchFamily="34" charset="0"/>
              </a:rPr>
              <a:t>sebstva</a:t>
            </a: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FE30593-A6D5-4335-9226-83062447C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26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72023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75245"/>
            <a:ext cx="7886700" cy="1325563"/>
          </a:xfrm>
        </p:spPr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1560" y="2060848"/>
            <a:ext cx="8119814" cy="4843735"/>
          </a:xfrm>
        </p:spPr>
        <p:txBody>
          <a:bodyPr>
            <a:normAutofit/>
          </a:bodyPr>
          <a:lstStyle/>
          <a:p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dentiteti 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vlijinog prostora kreirani su po uzoru na antiesencijalistički pristup </a:t>
            </a:r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– oni su 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kontigentni, u nastajanju, neuravnoteženi su, ali i fragmentirani</a:t>
            </a:r>
            <a:r>
              <a:rPr kumimoji="0" lang="hr-HR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vi-VN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varošica je to od zatvorenika i stražara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, 11)</a:t>
            </a:r>
            <a:r>
              <a:rPr kumimoji="0" lang="hr-HR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sjecište rasa, kultura i naroda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na ist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om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 prostor </a:t>
            </a:r>
          </a:p>
          <a:p>
            <a:pPr marL="114300" indent="0">
              <a:buNone/>
            </a:pPr>
            <a:endParaRPr lang="hr-HR" sz="5100" i="1" dirty="0">
              <a:latin typeface="+mj-lt"/>
            </a:endParaRPr>
          </a:p>
          <a:p>
            <a:endParaRPr lang="hr-HR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0A2D6F0-1A43-47E2-93F7-731C6005E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27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32436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886700" cy="1325563"/>
          </a:xfrm>
        </p:spPr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1560" y="2060848"/>
            <a:ext cx="7886700" cy="4351338"/>
          </a:xfrm>
        </p:spPr>
        <p:txBody>
          <a:bodyPr>
            <a:noAutofit/>
          </a:bodyPr>
          <a:lstStyle/>
          <a:p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deja o poimanju i 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kreiranju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sebstva u obliku neuravnoteženih i fragmentiranih identiteta </a:t>
            </a:r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najčešće je 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usklađena s društvenim kontekstom određenog prostora u kojemu se identitet nalazi</a:t>
            </a: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DF9C863-4536-4172-9DB5-460B37F17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28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26453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02022D-907E-48DE-9254-294005217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116709B-52B4-4D02-BC6A-96C9184DC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rmAutofit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rostor </a:t>
            </a:r>
            <a:r>
              <a:rPr kumimoji="0" lang="vi-VN" sz="3200" b="1" i="0" u="none" strike="noStrike" kern="1200" cap="small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Proklete avlije 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određen je kroz prizmu </a:t>
            </a:r>
            <a:r>
              <a:rPr kumimoji="0" lang="vi-VN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čudne i strašne uprave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0" lang="hr-HR" sz="3200" b="0" i="0" u="none" strike="noStrike" kern="1200" cap="small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34)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koja 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diktira život i određuje ponašanje pojedinca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a i svi se </a:t>
            </a:r>
            <a:r>
              <a:rPr lang="hr-HR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vlijini stanovnici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slažu s činjenicom da </a:t>
            </a:r>
            <a:r>
              <a:rPr kumimoji="0" lang="hr-HR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kumimoji="0" lang="vi-VN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kumimoji="0" lang="hr-HR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r>
              <a:rPr kumimoji="0" lang="vi-VN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ja kao vodeni vrtlog vuče čovjeka na neko tamno dno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0" lang="hr-HR" sz="3200" b="0" i="0" u="none" strike="noStrike" kern="1200" cap="small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88)</a:t>
            </a:r>
            <a:r>
              <a:rPr kumimoji="0" lang="hr-HR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prostor 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vlije utječe na propadanje identiteta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– fra Petrove halucinacije i bolesna </a:t>
            </a:r>
            <a:r>
              <a:rPr kumimoji="0" lang="hr-HR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Haimova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poistovjećenost sa Džem sultanom</a:t>
            </a:r>
          </a:p>
          <a:p>
            <a:endParaRPr lang="hr-HR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0D38BE8-D755-4D17-A892-A21D6B65E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29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11941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3036267-4F84-4F79-9BDB-2488DFA09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600" dirty="0">
                <a:latin typeface="Arial" panose="020B0604020202020204" pitchFamily="34" charset="0"/>
                <a:cs typeface="Arial" panose="020B0604020202020204" pitchFamily="34" charset="0"/>
              </a:rPr>
              <a:t>1. Metodologija istraživanja</a:t>
            </a:r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7D8F24DA-54C7-45B3-95CC-A5CDF6E1B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703528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886700" cy="1325563"/>
          </a:xfrm>
        </p:spPr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1560" y="1253331"/>
            <a:ext cx="7886700" cy="4351338"/>
          </a:xfrm>
        </p:spPr>
        <p:txBody>
          <a:bodyPr>
            <a:noAutofit/>
          </a:bodyPr>
          <a:lstStyle/>
          <a:p>
            <a:r>
              <a:rPr lang="vi-VN" sz="3200" b="1" dirty="0"/>
              <a:t>Ćamil u </a:t>
            </a:r>
            <a:r>
              <a:rPr lang="hr-HR" sz="3200" b="1" dirty="0">
                <a:cs typeface="Times New Roman" panose="02020603050405020304" pitchFamily="18" charset="0"/>
              </a:rPr>
              <a:t>A</a:t>
            </a:r>
            <a:r>
              <a:rPr lang="vi-VN" sz="3200" b="1" dirty="0"/>
              <a:t>vliji priča </a:t>
            </a:r>
            <a:r>
              <a:rPr lang="vi-VN" sz="3200" b="1" i="1" dirty="0"/>
              <a:t>bez vidljive veze</a:t>
            </a:r>
            <a:r>
              <a:rPr lang="vi-VN" sz="3200" i="1" dirty="0"/>
              <a:t>, bez vremenskog reda, ne vodeći mnogo računa da li ga njegov sabesednik sluša i da li ga može pratiti</a:t>
            </a:r>
            <a:r>
              <a:rPr lang="vi-VN" sz="3200" dirty="0"/>
              <a:t> (</a:t>
            </a:r>
            <a:r>
              <a:rPr lang="hr-HR" sz="3200" cap="small" dirty="0"/>
              <a:t>Prokleta avlija</a:t>
            </a:r>
            <a:r>
              <a:rPr lang="hr-HR" sz="3200" dirty="0"/>
              <a:t>, </a:t>
            </a:r>
            <a:r>
              <a:rPr lang="vi-VN" sz="3200" dirty="0"/>
              <a:t>61)</a:t>
            </a:r>
            <a:endParaRPr lang="hr-HR" sz="3200" dirty="0"/>
          </a:p>
          <a:p>
            <a:pPr marL="114300" indent="0">
              <a:buNone/>
            </a:pPr>
            <a:endParaRPr lang="hr-HR" sz="3200" dirty="0"/>
          </a:p>
          <a:p>
            <a:r>
              <a:rPr lang="vi-VN" sz="3200" b="1" dirty="0"/>
              <a:t>fra Petar</a:t>
            </a:r>
            <a:r>
              <a:rPr lang="hr-HR" sz="3200" b="1" dirty="0"/>
              <a:t> </a:t>
            </a:r>
            <a:r>
              <a:rPr lang="vi-VN" sz="3200" b="1" dirty="0"/>
              <a:t>u </a:t>
            </a:r>
            <a:r>
              <a:rPr lang="hr-HR" sz="3200" b="1" dirty="0">
                <a:cs typeface="Times New Roman" panose="02020603050405020304" pitchFamily="18" charset="0"/>
              </a:rPr>
              <a:t>A</a:t>
            </a:r>
            <a:r>
              <a:rPr lang="vi-VN" sz="3200" b="1" dirty="0"/>
              <a:t>vliji doživljava preobrazbu</a:t>
            </a:r>
            <a:r>
              <a:rPr lang="hr-HR" sz="3200" b="1" dirty="0"/>
              <a:t> 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</a:t>
            </a:r>
            <a:r>
              <a:rPr lang="hr-HR" sz="3200" dirty="0">
                <a:cs typeface="Times New Roman" panose="02020603050405020304" pitchFamily="18" charset="0"/>
              </a:rPr>
              <a:t>o</a:t>
            </a:r>
            <a:r>
              <a:rPr lang="vi-VN" sz="3200" dirty="0"/>
              <a:t>d vedrog svećeničkog duha koji je mogao </a:t>
            </a:r>
            <a:r>
              <a:rPr lang="vi-VN" sz="3200" i="1" dirty="0"/>
              <a:t>sve ljude veselo da sasluša</a:t>
            </a:r>
            <a:r>
              <a:rPr lang="vi-VN" sz="3200" dirty="0"/>
              <a:t> (</a:t>
            </a:r>
            <a:r>
              <a:rPr lang="hr-HR" sz="3200" cap="small" dirty="0"/>
              <a:t>Prokleta avlija</a:t>
            </a:r>
            <a:r>
              <a:rPr lang="hr-HR" sz="3200" dirty="0"/>
              <a:t>, </a:t>
            </a:r>
            <a:r>
              <a:rPr lang="vi-VN" sz="3200" dirty="0"/>
              <a:t>7), postaje pojedincem koji iz situacije u kojoj se nalazi </a:t>
            </a:r>
            <a:r>
              <a:rPr lang="hr-HR" sz="3200" dirty="0">
                <a:cs typeface="Times New Roman" panose="02020603050405020304" pitchFamily="18" charset="0"/>
              </a:rPr>
              <a:t>– </a:t>
            </a:r>
            <a:r>
              <a:rPr lang="hr-HR" sz="3200" b="1" dirty="0">
                <a:cs typeface="Times New Roman" panose="02020603050405020304" pitchFamily="18" charset="0"/>
              </a:rPr>
              <a:t>bivanje u </a:t>
            </a:r>
            <a:r>
              <a:rPr lang="hr-HR" sz="3200" b="1" dirty="0" err="1">
                <a:cs typeface="Times New Roman" panose="02020603050405020304" pitchFamily="18" charset="0"/>
              </a:rPr>
              <a:t>Avlijinom</a:t>
            </a:r>
            <a:r>
              <a:rPr lang="hr-HR" sz="3200" b="1" dirty="0">
                <a:cs typeface="Times New Roman" panose="02020603050405020304" pitchFamily="18" charset="0"/>
              </a:rPr>
              <a:t> prostoru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vi-VN" sz="3200" b="1" i="1" dirty="0">
                <a:cs typeface="Times New Roman" panose="02020603050405020304" pitchFamily="18" charset="0"/>
              </a:rPr>
              <a:t>ne uviđa izlaz </a:t>
            </a:r>
            <a:r>
              <a:rPr lang="vi-VN" sz="3200" dirty="0">
                <a:cs typeface="Times New Roman" panose="02020603050405020304" pitchFamily="18" charset="0"/>
              </a:rPr>
              <a:t>(</a:t>
            </a:r>
            <a:r>
              <a:rPr lang="hr-HR" sz="3200" cap="small" dirty="0">
                <a:cs typeface="Times New Roman" panose="02020603050405020304" pitchFamily="18" charset="0"/>
              </a:rPr>
              <a:t>Prokleta avlija</a:t>
            </a:r>
            <a:r>
              <a:rPr lang="hr-HR" sz="3200" dirty="0">
                <a:cs typeface="Times New Roman" panose="02020603050405020304" pitchFamily="18" charset="0"/>
              </a:rPr>
              <a:t>, </a:t>
            </a:r>
            <a:r>
              <a:rPr lang="vi-VN" sz="3200" dirty="0">
                <a:cs typeface="Times New Roman" panose="02020603050405020304" pitchFamily="18" charset="0"/>
              </a:rPr>
              <a:t>88)</a:t>
            </a:r>
            <a:endParaRPr lang="hr-HR" sz="3200" dirty="0">
              <a:cs typeface="Times New Roman" panose="02020603050405020304" pitchFamily="18" charset="0"/>
            </a:endParaRP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AF61808-6C35-4B6B-ACF5-D74D9D1A5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30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80027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8650" y="1916832"/>
            <a:ext cx="7886700" cy="4351338"/>
          </a:xfrm>
        </p:spPr>
        <p:txBody>
          <a:bodyPr>
            <a:normAutofit/>
          </a:bodyPr>
          <a:lstStyle/>
          <a:p>
            <a:r>
              <a:rPr lang="vi-VN" sz="3200" b="1" dirty="0"/>
              <a:t>svaka identitetna kategorija</a:t>
            </a:r>
            <a:r>
              <a:rPr lang="vi-VN" sz="3200" dirty="0"/>
              <a:t> u </a:t>
            </a:r>
            <a:r>
              <a:rPr lang="vi-VN" sz="3200" cap="small" dirty="0"/>
              <a:t>Prokletoj avliji </a:t>
            </a:r>
            <a:r>
              <a:rPr lang="vi-VN" sz="3200" b="1" dirty="0"/>
              <a:t>uvijek kontingentna i nestabilna </a:t>
            </a:r>
            <a:r>
              <a:rPr lang="vi-VN" sz="3200" dirty="0"/>
              <a:t>– baš </a:t>
            </a:r>
            <a:r>
              <a:rPr lang="vi-VN" sz="3200" b="1" dirty="0"/>
              <a:t>kao i prostor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 – </a:t>
            </a:r>
            <a:r>
              <a:rPr lang="vi-VN" sz="3200" i="1" dirty="0"/>
              <a:t>džombasto dvorište</a:t>
            </a:r>
            <a:r>
              <a:rPr lang="vi-VN" sz="3200" dirty="0"/>
              <a:t>, </a:t>
            </a:r>
            <a:r>
              <a:rPr lang="vi-VN" sz="3200" i="1" dirty="0"/>
              <a:t>nepravilna avlija</a:t>
            </a:r>
            <a:r>
              <a:rPr lang="vi-VN" sz="3200" dirty="0"/>
              <a:t>, drugim riječima, </a:t>
            </a:r>
            <a:r>
              <a:rPr lang="vi-VN" sz="3200" b="1" dirty="0"/>
              <a:t>prostor </a:t>
            </a:r>
            <a:r>
              <a:rPr lang="vi-VN" sz="3200" b="1" cap="small" dirty="0"/>
              <a:t>Proklete avlije </a:t>
            </a:r>
            <a:r>
              <a:rPr lang="vi-VN" sz="3200" b="1" dirty="0"/>
              <a:t>u potpunosti se reflektira i postaje temeljnim obilježjem identiteta pojedinca </a:t>
            </a:r>
            <a:r>
              <a:rPr lang="vi-VN" sz="3200" dirty="0"/>
              <a:t>koji se u tom </a:t>
            </a:r>
            <a:r>
              <a:rPr lang="hr-HR" sz="3200" dirty="0">
                <a:cs typeface="Times New Roman" panose="02020603050405020304" pitchFamily="18" charset="0"/>
              </a:rPr>
              <a:t>A</a:t>
            </a:r>
            <a:r>
              <a:rPr lang="vi-VN" sz="3200" dirty="0"/>
              <a:t>vlijinom prostoru</a:t>
            </a:r>
            <a:r>
              <a:rPr lang="hr-HR" sz="3200" dirty="0"/>
              <a:t> </a:t>
            </a:r>
            <a:r>
              <a:rPr lang="hr-HR" sz="3200" dirty="0">
                <a:cs typeface="Times New Roman" panose="02020603050405020304" pitchFamily="18" charset="0"/>
              </a:rPr>
              <a:t>ostvaruje</a:t>
            </a:r>
            <a:r>
              <a:rPr lang="hr-HR" sz="3200" dirty="0"/>
              <a:t> </a:t>
            </a: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DF4B0BA-3BDC-4D8B-B891-300DA9ABB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31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334704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4819D73-CFF6-47B8-A94E-7917FA526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hr-H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5. Prostor u liku – </a:t>
            </a:r>
            <a:r>
              <a:rPr kumimoji="0" lang="hr-HR" sz="3600" b="0" i="0" u="none" strike="noStrike" kern="1200" cap="small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Avlija</a:t>
            </a:r>
            <a:r>
              <a:rPr kumimoji="0" lang="hr-H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u Karađozu</a:t>
            </a: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5EA57B9-DC78-4EF6-B1F4-88BD2CB42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C04C2D9-C486-4C8E-AF9D-464AEB11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32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22799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8650" y="116632"/>
            <a:ext cx="7886700" cy="6840760"/>
          </a:xfrm>
        </p:spPr>
        <p:txBody>
          <a:bodyPr>
            <a:normAutofit lnSpcReduction="10000"/>
          </a:bodyPr>
          <a:lstStyle/>
          <a:p>
            <a:r>
              <a:rPr lang="en-GB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Latifaga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Karađoz</a:t>
            </a:r>
            <a:r>
              <a:rPr kumimoji="0" lang="hr-H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hr-H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–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glavni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upravitelj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zatvora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Proklete avlije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svojim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izgledom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osobinama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preslika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oličenje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 same 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vlije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>
              <a:buNone/>
            </a:pP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Karađoz</a:t>
            </a:r>
            <a:r>
              <a:rPr kumimoji="0" lang="hr-H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–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stup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reda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čuvar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nereda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jednog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potpunosti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izokrenutog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svijeta</a:t>
            </a: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>
              <a:buNone/>
            </a:pP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srodnost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lika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prostora</a:t>
            </a:r>
            <a:r>
              <a:rPr kumimoji="0" lang="hr-H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hr-H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–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način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života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pri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čemu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privatni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život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odvaja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poslovnog</a:t>
            </a:r>
            <a:r>
              <a:rPr kumimoji="0" lang="hr-H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– </a:t>
            </a:r>
            <a:r>
              <a:rPr lang="en-GB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jedinstvo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istosti</a:t>
            </a:r>
            <a:r>
              <a:rPr kumimoji="0" lang="hr-H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–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kuć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nasuprot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vlije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sve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ciljem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bi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lično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bilo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doba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dana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mogao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nadzirati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zatvorenike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njihove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čuvare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20) </a:t>
            </a: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>
              <a:buNone/>
            </a:pPr>
            <a:endParaRPr lang="hr-HR" dirty="0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3F8ED795-C62A-4AA7-8F44-36EE3AE97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33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28225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351338"/>
          </a:xfrm>
        </p:spPr>
        <p:txBody>
          <a:bodyPr>
            <a:noAutofit/>
          </a:bodyPr>
          <a:lstStyle/>
          <a:p>
            <a:r>
              <a:rPr lang="hr-H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fragmentiranost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decentriranost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 i anomalija </a:t>
            </a:r>
            <a:r>
              <a:rPr lang="hr-HR" sz="3200" dirty="0" err="1">
                <a:latin typeface="Arial" panose="020B0604020202020204" pitchFamily="34" charset="0"/>
                <a:cs typeface="Arial" panose="020B0604020202020204" pitchFamily="34" charset="0"/>
              </a:rPr>
              <a:t>Avlijinog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 prostora uočava se i u samome fizičkom izgledu njezina upravitelja </a:t>
            </a:r>
            <a:r>
              <a:rPr lang="hr-HR" sz="3200" dirty="0" err="1">
                <a:latin typeface="Arial" panose="020B0604020202020204" pitchFamily="34" charset="0"/>
                <a:cs typeface="Arial" panose="020B0604020202020204" pitchFamily="34" charset="0"/>
              </a:rPr>
              <a:t>Latifage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14300" indent="0">
              <a:buNone/>
            </a:pP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sto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oka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težine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brz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lasica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pospano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mrtvo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lice,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budna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pažnja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đavolski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nemirna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dovitljiva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misao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iako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nikad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niko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njegovom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licu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videro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osmeh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Latifagino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tijelo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treslo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teškog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unutarnjeg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smeha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22)</a:t>
            </a: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24812F2-5E77-4BA6-A57A-1757E2B33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34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042855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8650" y="1253331"/>
            <a:ext cx="7886700" cy="4351338"/>
          </a:xfrm>
        </p:spPr>
        <p:txBody>
          <a:bodyPr>
            <a:noAutofit/>
          </a:bodyPr>
          <a:lstStyle/>
          <a:p>
            <a:r>
              <a:rPr lang="hr-HR" sz="3200" dirty="0" err="1">
                <a:latin typeface="Arial" panose="020B0604020202020204" pitchFamily="34" charset="0"/>
                <a:cs typeface="Arial" panose="020B0604020202020204" pitchFamily="34" charset="0"/>
              </a:rPr>
              <a:t>Karađozov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 način upravljanja – okrutan i surov – baš kao i prostor 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Proklete avlije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teško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prijetio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tih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prijetnji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svaka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mogla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tog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istog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časa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pretvoriti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strašnu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stvarnost</a:t>
            </a:r>
            <a:r>
              <a:rPr lang="hr-HR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, 23)</a:t>
            </a:r>
          </a:p>
          <a:p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 zatvorenici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grde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grdi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voljeni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život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kleta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sudbina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41)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Karađoz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preslika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vlijine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prostornosti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Avlija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deo </a:t>
            </a:r>
            <a:r>
              <a:rPr lang="en-GB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njihovog</a:t>
            </a:r>
            <a:r>
              <a:rPr lang="en-GB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prokletstva</a:t>
            </a:r>
            <a:r>
              <a:rPr lang="en-GB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, 27)</a:t>
            </a: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6906C8D-D6B3-44CC-890F-6B32E0EE9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35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98559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1560" y="2348880"/>
            <a:ext cx="7886700" cy="4351338"/>
          </a:xfrm>
        </p:spPr>
        <p:txBody>
          <a:bodyPr>
            <a:normAutofit/>
          </a:bodyPr>
          <a:lstStyle/>
          <a:p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Avlija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zajedno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svojim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prostorom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stanovnicima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shvaćena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je i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prihvaćena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GB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celina</a:t>
            </a:r>
            <a:r>
              <a:rPr lang="en-GB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15)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sastavni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deo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života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pojedinca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odnosno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svakog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tko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se u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njoj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nađe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77)</a:t>
            </a: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E99D053-3F1B-4903-ACB0-0AC3A45C3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36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337255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26064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hr-HR" sz="3600" dirty="0">
                <a:latin typeface="Arial" panose="020B0604020202020204" pitchFamily="34" charset="0"/>
                <a:cs typeface="Arial" panose="020B0604020202020204" pitchFamily="34" charset="0"/>
              </a:rPr>
              <a:t>6. Zaključak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8650" y="1700808"/>
            <a:ext cx="7886700" cy="4351338"/>
          </a:xfrm>
        </p:spPr>
        <p:txBody>
          <a:bodyPr>
            <a:noAutofit/>
          </a:bodyPr>
          <a:lstStyle/>
          <a:p>
            <a:r>
              <a:rPr lang="hr-HR" sz="32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vaka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identitetna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kategorija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unutar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prostora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cap="small" dirty="0" err="1">
                <a:latin typeface="Arial" panose="020B0604020202020204" pitchFamily="34" charset="0"/>
                <a:cs typeface="Arial" panose="020B0604020202020204" pitchFamily="34" charset="0"/>
              </a:rPr>
              <a:t>Proklete</a:t>
            </a:r>
            <a:r>
              <a:rPr lang="en-GB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cap="small" dirty="0" err="1">
                <a:latin typeface="Arial" panose="020B0604020202020204" pitchFamily="34" charset="0"/>
                <a:cs typeface="Arial" panose="020B0604020202020204" pitchFamily="34" charset="0"/>
              </a:rPr>
              <a:t>avlije</a:t>
            </a:r>
            <a:r>
              <a:rPr lang="en-GB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uvijek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kontingentna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nestabilna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 i fluidna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baš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prostor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>
              <a:buNone/>
            </a:pP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prostor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cap="small" dirty="0" err="1">
                <a:latin typeface="Arial" panose="020B0604020202020204" pitchFamily="34" charset="0"/>
                <a:cs typeface="Arial" panose="020B0604020202020204" pitchFamily="34" charset="0"/>
              </a:rPr>
              <a:t>Proklete</a:t>
            </a:r>
            <a:r>
              <a:rPr lang="en-GB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cap="small" dirty="0" err="1">
                <a:latin typeface="Arial" panose="020B0604020202020204" pitchFamily="34" charset="0"/>
                <a:cs typeface="Arial" panose="020B0604020202020204" pitchFamily="34" charset="0"/>
              </a:rPr>
              <a:t>avlije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hr-HR" sz="3200" dirty="0" err="1">
                <a:latin typeface="Arial" panose="020B0604020202020204" pitchFamily="34" charset="0"/>
                <a:cs typeface="Arial" panose="020B0604020202020204" pitchFamily="34" charset="0"/>
              </a:rPr>
              <a:t>fragemtiran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, izmješten, marginaliziran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reflektira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postaje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temeljnim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obilježjem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identiteta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pojedinca</a:t>
            </a:r>
            <a:endParaRPr lang="hr-H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>
              <a:buNone/>
            </a:pP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14C9B84-58F7-4ECC-8AFA-37B1E4D06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37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24462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7A49BFD-6C8C-4F43-9578-FC6395C9B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2B995D5-87AA-4479-AB89-3E7ADBF92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hr-HR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vliji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svi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društveni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odnosi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zapravo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odnosi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konstitutivne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tvorbene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moći</a:t>
            </a: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moć se kapilarno širi kroz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prostornost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small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Proklete</a:t>
            </a:r>
            <a:r>
              <a:rPr kumimoji="0" lang="en-GB" sz="3200" i="0" u="none" strike="noStrike" kern="1200" cap="small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small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avlije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a </a:t>
            </a:r>
            <a:r>
              <a:rPr lang="hr-HR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vlijina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moć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 </a:t>
            </a:r>
            <a:r>
              <a:rPr kumimoji="0" lang="en-GB" sz="320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neosetno</a:t>
            </a:r>
            <a:r>
              <a:rPr kumimoji="0" lang="en-GB" sz="32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uvije</a:t>
            </a:r>
            <a:r>
              <a:rPr kumimoji="0" lang="en-GB" sz="32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čoveka</a:t>
            </a:r>
            <a:r>
              <a:rPr kumimoji="0" lang="en-GB" sz="32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32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baci</a:t>
            </a:r>
            <a:r>
              <a:rPr kumimoji="0" lang="en-GB" sz="32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</a:t>
            </a:r>
            <a:r>
              <a:rPr kumimoji="0" lang="en-GB" sz="32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GB" sz="32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neko</a:t>
            </a:r>
            <a:r>
              <a:rPr kumimoji="0" lang="en-GB" sz="32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tamno</a:t>
            </a:r>
            <a:r>
              <a:rPr kumimoji="0" lang="en-GB" sz="32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dno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kumimoji="0" lang="hr-HR" sz="3200" i="0" u="none" strike="noStrike" kern="1200" cap="small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Prokleta avlija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89),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prisutna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je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svim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društvenim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razinama</a:t>
            </a:r>
            <a:endParaRPr kumimoji="0" lang="hr-HR" sz="3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hr-HR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4EFFBA0-E6E5-4104-82FA-9CEF865CE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38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46914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7. Literatura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285750" indent="0" algn="just">
              <a:lnSpc>
                <a:spcPct val="150000"/>
              </a:lnSpc>
              <a:spcAft>
                <a:spcPts val="30"/>
              </a:spcAft>
              <a:buNone/>
            </a:pP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Andrić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2013: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Andrić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Ivo. </a:t>
            </a:r>
            <a:r>
              <a:rPr lang="en-GB" sz="3700" kern="100" cap="small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Prokleta</a:t>
            </a:r>
            <a:r>
              <a:rPr lang="en-GB" sz="3700" kern="100" cap="small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kern="100" cap="small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avlija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Zagreb.</a:t>
            </a:r>
            <a:endParaRPr lang="hr-HR" sz="37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Baumann 2009: Baumann, Zygmunt.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Identitet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razgovori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Benedettom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Vecchijem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Zagreb.</a:t>
            </a:r>
            <a:endParaRPr lang="hr-HR" sz="37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Biti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2000: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Biti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Vladimir.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Pojmovnik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suvremene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književne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teorije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Zagreb.</a:t>
            </a:r>
            <a:endParaRPr lang="hr-HR" sz="37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Brković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2018: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Brković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Ivana.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Političko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sveto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Identitet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prostora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prostor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identiteta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dubrovačkoj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književnosti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17.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stoljeća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Zagreb–Dubrovnik.</a:t>
            </a:r>
            <a:endParaRPr lang="hr-HR" sz="37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Culler 2001: Culler, Jonathan.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Književna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teorija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Vrlo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kratak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uvod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Zagreb.</a:t>
            </a:r>
            <a:endParaRPr lang="hr-HR" sz="37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Ćirilov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1999: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Ćirilov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Jovan. O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Andriću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pomalo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Krleži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In: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JDP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Beograd.</a:t>
            </a:r>
            <a:endParaRPr lang="hr-HR" sz="37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Džafić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2015: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Džafić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Šeherzada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Avlija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topofobija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ili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topofilija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In: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Tošović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Branko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(Hg.).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Andrićeva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hronika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Graz –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Institut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für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Slawistik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der Karl-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Franzens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-Universität Graz.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Graz.Foucault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1994: Foucault, Michel.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Nadzor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kazna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Rađanje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zatvora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Zagreb.</a:t>
            </a:r>
            <a:endParaRPr lang="hr-HR" sz="37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Foucault 1967: Foucault, Michel. 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drugim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prostorima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Zagreb.</a:t>
            </a:r>
            <a:endParaRPr lang="hr-HR" sz="37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Gotovac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1955: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Gotovac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Vlado. </a:t>
            </a:r>
            <a:r>
              <a:rPr lang="en-GB" sz="3700" kern="100" cap="small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Prokleta</a:t>
            </a:r>
            <a:r>
              <a:rPr lang="en-GB" sz="3700" kern="100" cap="small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kern="100" cap="small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avlija</a:t>
            </a:r>
            <a:r>
              <a:rPr lang="en-GB" sz="37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ili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nesigurne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7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granice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In: </a:t>
            </a:r>
            <a:r>
              <a:rPr lang="en-GB" sz="37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Republika</a:t>
            </a:r>
            <a:r>
              <a:rPr lang="en-GB" sz="37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XI. br. 9. S. 723. Zagreb. </a:t>
            </a:r>
            <a:endParaRPr lang="hr-HR" sz="37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5FBDB38-C74F-49A6-B6CB-6AE7946B3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39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3531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1253331"/>
            <a:ext cx="7886700" cy="4351338"/>
          </a:xfrm>
        </p:spPr>
        <p:txBody>
          <a:bodyPr>
            <a:noAutofit/>
          </a:bodyPr>
          <a:lstStyle/>
          <a:p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analiza i 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uloga prostora u oblikovanju identiteta likova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 u romanu </a:t>
            </a:r>
            <a:r>
              <a:rPr lang="hr-HR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  <a:r>
              <a:rPr lang="hr-HR" sz="3200" b="1" cap="smal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autora Ive Andrića</a:t>
            </a:r>
          </a:p>
          <a:p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primjena Sojinog 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koncepta </a:t>
            </a:r>
            <a:r>
              <a:rPr lang="hr-H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sociospacijalne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 dijalektike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i to u načinu poimanja 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prostornih struktura kao konkretnih manifestacija društvenih struktura 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i odnosa</a:t>
            </a:r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EC70B7B2-4513-4DD6-94D1-8A2E34573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5892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95E11AF-1A96-481F-8D75-003046DAE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48680"/>
            <a:ext cx="7886700" cy="6624736"/>
          </a:xfrm>
        </p:spPr>
        <p:txBody>
          <a:bodyPr>
            <a:normAutofit fontScale="47500" lnSpcReduction="20000"/>
          </a:bodyPr>
          <a:lstStyle/>
          <a:p>
            <a:pPr marL="285750" indent="0" algn="just">
              <a:lnSpc>
                <a:spcPct val="150000"/>
              </a:lnSpc>
              <a:buNone/>
            </a:pP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Hall 1996: Hall, Stuart, Paul du Gay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Questions of Cultural Identity. 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London.</a:t>
            </a:r>
            <a:endParaRPr lang="hr-HR" sz="2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Hoffmann 1978: Hoffmann, Gerhard.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Raum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Situation,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erzahlte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Wirklichkeit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Poetologische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und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historische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Studien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zum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englischen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und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amerikanischen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Roman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Stuttgart.</a:t>
            </a:r>
            <a:endParaRPr lang="hr-HR" sz="28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Jandrić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1982: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Jandrić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Ljubo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Sa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Ivom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Andrićem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Beograd.</a:t>
            </a:r>
            <a:endParaRPr lang="hr-HR" sz="28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Joseph 2016: Joseph, John E. 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Language and Identity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London.</a:t>
            </a:r>
            <a:endParaRPr lang="hr-HR" sz="2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Kramarić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Banović-Markovska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2012: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Kramarić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Zlatko, Angelina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Banović-Markovska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Politika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kultura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identitet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Osijek.</a:t>
            </a:r>
            <a:endParaRPr lang="hr-HR" sz="28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Lefebvre 1991: Lefebvre, Henri.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Production of Space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Oxford.</a:t>
            </a:r>
            <a:endParaRPr lang="hr-HR" sz="2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Liović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2015: 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Liović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Marica.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Simbolika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vremena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prostora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romanu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kern="100" cap="small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Prokleta</a:t>
            </a:r>
            <a:r>
              <a:rPr lang="en-GB" sz="2800" kern="100" cap="small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kern="100" cap="small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avlija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In: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Tošović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Branko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(Hg.).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Andrićeva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hronika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Graz –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Institut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für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Slawistik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der Karl-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Franzens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-Universität Graz. Graz.</a:t>
            </a:r>
            <a:endParaRPr lang="hr-HR" sz="2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McIntosh 2018: McIntosh, D. N., Miller, L. J.,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Shyu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V., &amp; Hagerman, R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Sensory-modulation disruption, electrodermal responses, and functional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behaviors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Developmental Medicine and Child Neurology. 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41. S.  608–615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hr-HR" sz="2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07000"/>
              </a:lnSpc>
              <a:buNone/>
            </a:pP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Nemec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2013: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Nemec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Krešimir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Pogovor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In: </a:t>
            </a:r>
            <a:r>
              <a:rPr lang="en-GB" sz="2800" kern="100" cap="small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Prokleta</a:t>
            </a:r>
            <a:r>
              <a:rPr lang="en-GB" sz="2800" kern="100" cap="small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kern="100" cap="small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Avlija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priča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kao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disanje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Zagreb.</a:t>
            </a:r>
            <a:endParaRPr lang="hr-HR" sz="2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Peternai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Andrić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2012: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Peternai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Andrić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Kristina. 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Ime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identitet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književnoj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teoriji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Zagreb.</a:t>
            </a:r>
            <a:endParaRPr lang="hr-HR" sz="2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spcAft>
                <a:spcPts val="30"/>
              </a:spcAft>
              <a:buNone/>
            </a:pP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Soja 1996: Soja, Edward W. </a:t>
            </a:r>
            <a:r>
              <a:rPr lang="en-GB" sz="2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Thirdspace</a:t>
            </a:r>
            <a:r>
              <a:rPr lang="en-GB" sz="2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Journeys to Lost Angeles and Other Real-and-Imagined Places</a:t>
            </a:r>
            <a:r>
              <a:rPr lang="en-GB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Oxford.</a:t>
            </a:r>
            <a:endParaRPr lang="hr-HR" sz="2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F6CB80D8-3BD6-4F47-9829-A47329BDD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40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94618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8F85470-50C4-4949-9482-89035445E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marR="252095" indent="0" algn="just">
              <a:lnSpc>
                <a:spcPct val="150000"/>
              </a:lnSpc>
              <a:buNone/>
            </a:pPr>
            <a:r>
              <a:rPr lang="en-GB" sz="3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Soja 1989: Soja, Edward. </a:t>
            </a:r>
            <a:r>
              <a:rPr lang="en-GB" sz="3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Postmodern Geographies: the Reassertion of Space in Critical Social Theory</a:t>
            </a:r>
            <a:r>
              <a:rPr lang="en-GB" sz="3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London.</a:t>
            </a:r>
            <a:endParaRPr lang="hr-HR" sz="3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3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Stanić</a:t>
            </a:r>
            <a:r>
              <a:rPr lang="en-GB" sz="3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3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Pandžić</a:t>
            </a:r>
            <a:r>
              <a:rPr lang="en-GB" sz="3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2012: </a:t>
            </a:r>
            <a:r>
              <a:rPr lang="en-GB" sz="3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Stanić</a:t>
            </a:r>
            <a:r>
              <a:rPr lang="en-GB" sz="3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S., </a:t>
            </a:r>
            <a:r>
              <a:rPr lang="en-GB" sz="3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Pandžić</a:t>
            </a:r>
            <a:r>
              <a:rPr lang="en-GB" sz="3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J. </a:t>
            </a:r>
            <a:r>
              <a:rPr lang="en-GB" sz="3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Prostor</a:t>
            </a:r>
            <a:r>
              <a:rPr lang="en-GB" sz="3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 </a:t>
            </a:r>
            <a:r>
              <a:rPr lang="en-GB" sz="3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djelu</a:t>
            </a:r>
            <a:r>
              <a:rPr lang="en-GB" sz="3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Michela </a:t>
            </a:r>
            <a:r>
              <a:rPr lang="en-GB" sz="3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Foucaulta</a:t>
            </a:r>
            <a:r>
              <a:rPr lang="en-GB" sz="3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Zagreb.</a:t>
            </a:r>
            <a:endParaRPr lang="hr-HR" sz="3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3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Zlatar</a:t>
            </a:r>
            <a:r>
              <a:rPr lang="en-GB" sz="3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2004: </a:t>
            </a:r>
            <a:r>
              <a:rPr lang="en-GB" sz="3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Zlatar</a:t>
            </a:r>
            <a:r>
              <a:rPr lang="en-GB" sz="3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Andrea. </a:t>
            </a:r>
            <a:r>
              <a:rPr lang="en-GB" sz="3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Tekst</a:t>
            </a:r>
            <a:r>
              <a:rPr lang="en-GB" sz="3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3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tijelo</a:t>
            </a:r>
            <a:r>
              <a:rPr lang="en-GB" sz="3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trauma. In: </a:t>
            </a:r>
            <a:r>
              <a:rPr lang="en-GB" sz="3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Ogledi</a:t>
            </a:r>
            <a:r>
              <a:rPr lang="en-GB" sz="3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 </a:t>
            </a:r>
            <a:r>
              <a:rPr lang="en-GB" sz="3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suvremenoj</a:t>
            </a:r>
            <a:r>
              <a:rPr lang="en-GB" sz="3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ženskoj</a:t>
            </a:r>
            <a:r>
              <a:rPr lang="en-GB" sz="3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800" i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književnosti</a:t>
            </a:r>
            <a:r>
              <a:rPr lang="en-GB" sz="3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Zagreb.</a:t>
            </a:r>
            <a:endParaRPr lang="hr-HR" sz="3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252095" indent="0" algn="just">
              <a:lnSpc>
                <a:spcPct val="150000"/>
              </a:lnSpc>
              <a:buNone/>
            </a:pPr>
            <a:r>
              <a:rPr lang="en-GB" sz="3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Zoran 1984: Zoran, Gabriel. Towards a Theory of Space in Narrative. U: </a:t>
            </a:r>
            <a:r>
              <a:rPr lang="en-GB" sz="3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Poetics Today</a:t>
            </a:r>
            <a:r>
              <a:rPr lang="en-GB" sz="3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5/2. S. 309–335.  </a:t>
            </a:r>
            <a:endParaRPr lang="hr-HR" sz="3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A9EA4EE-FE97-490D-9607-716543183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41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60246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5C6F5EB-0F41-4AD3-8D2E-B691DF12C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B914686-D764-439C-9615-793FA43F2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primjena </a:t>
            </a:r>
            <a:r>
              <a:rPr kumimoji="0" lang="hr-HR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antiesencijalističkog</a:t>
            </a:r>
            <a:r>
              <a:rPr kumimoji="0" lang="hr-H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pristupa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za </a:t>
            </a:r>
            <a:r>
              <a:rPr kumimoji="0" lang="hr-H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analizu identiteta </a:t>
            </a:r>
            <a:r>
              <a:rPr kumimoji="0" lang="hr-HR" sz="3200" u="none" strike="noStrike" kern="1200" cap="small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Proklete avlije 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 čemu je </a:t>
            </a:r>
            <a:r>
              <a:rPr kumimoji="0" lang="vi-V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identite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 </a:t>
            </a:r>
            <a:r>
              <a:rPr kumimoji="0" lang="vi-V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oblikovana društvena temporalnost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vi-V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svaki je identitet 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fragmentiran</a:t>
            </a:r>
            <a:r>
              <a:rPr kumimoji="0" lang="vi-V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razlomljen</a:t>
            </a:r>
            <a:r>
              <a:rPr kumimoji="0" lang="vi-V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 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višestruk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a </a:t>
            </a:r>
            <a:r>
              <a:rPr kumimoji="0" lang="vi-V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međusobni 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 </a:t>
            </a:r>
            <a:r>
              <a:rPr kumimoji="0" lang="vi-V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odnos</a:t>
            </a:r>
            <a:r>
              <a:rPr kumimoji="0" lang="hr-HR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vi-V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tih kategorija neprestano mijenjaju ili tvore 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nove kategorije</a:t>
            </a:r>
            <a:endParaRPr kumimoji="0" lang="hr-HR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B2166A6-F04C-4537-9E92-818411C5D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59319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3CA4EC-C245-417A-9CC6-2EF4687C9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600" dirty="0">
                <a:latin typeface="Arial" panose="020B0604020202020204" pitchFamily="34" charset="0"/>
                <a:cs typeface="Arial" panose="020B0604020202020204" pitchFamily="34" charset="0"/>
              </a:rPr>
              <a:t>2. Ciljevi istraživanja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CD26092-8E66-433F-94CD-9BF3AF5AB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4947578-EB80-477E-AB2F-C9D04AB1E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62538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3186" y="1556792"/>
            <a:ext cx="7886700" cy="4943708"/>
          </a:xfrm>
        </p:spPr>
        <p:txBody>
          <a:bodyPr>
            <a:normAutofit fontScale="92500" lnSpcReduction="20000"/>
          </a:bodyPr>
          <a:lstStyle/>
          <a:p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prostor</a:t>
            </a:r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500" cap="small" dirty="0">
                <a:latin typeface="Arial" panose="020B0604020202020204" pitchFamily="34" charset="0"/>
                <a:cs typeface="Arial" panose="020B0604020202020204" pitchFamily="34" charset="0"/>
              </a:rPr>
              <a:t>Proklete avlije </a:t>
            </a:r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razmatrati kao 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društveni konstrukt </a:t>
            </a:r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– konstrukt koji svoj utjecaj ostvaruje i na pitanje identiteta samog pojedinca</a:t>
            </a:r>
          </a:p>
          <a:p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prikazati 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identitet</a:t>
            </a:r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 kao rubnu, veznu i 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polifoničnu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 kategoriju </a:t>
            </a:r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– identiteti </a:t>
            </a:r>
            <a:r>
              <a:rPr lang="hr-HR" sz="3500" cap="small" dirty="0">
                <a:latin typeface="Arial" panose="020B0604020202020204" pitchFamily="34" charset="0"/>
                <a:cs typeface="Arial" panose="020B0604020202020204" pitchFamily="34" charset="0"/>
              </a:rPr>
              <a:t>Proklete avlije – </a:t>
            </a:r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stupovi reda i čuvari nereda jednog u potpunosti izokrenutog, </a:t>
            </a:r>
            <a:r>
              <a:rPr lang="hr-HR" sz="3500" dirty="0" err="1">
                <a:latin typeface="Arial" panose="020B0604020202020204" pitchFamily="34" charset="0"/>
                <a:cs typeface="Arial" panose="020B0604020202020204" pitchFamily="34" charset="0"/>
              </a:rPr>
              <a:t>Avlijinog</a:t>
            </a:r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 svijeta </a:t>
            </a:r>
          </a:p>
          <a:p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uloga prostora ukorijenjena u oblikovanje identiteta</a:t>
            </a:r>
            <a:r>
              <a:rPr lang="hr-HR" sz="3500" dirty="0">
                <a:latin typeface="Arial" panose="020B0604020202020204" pitchFamily="34" charset="0"/>
                <a:cs typeface="Arial" panose="020B0604020202020204" pitchFamily="34" charset="0"/>
              </a:rPr>
              <a:t> u romanu </a:t>
            </a:r>
            <a:r>
              <a:rPr lang="hr-HR" sz="3500" cap="small" dirty="0">
                <a:latin typeface="Arial" panose="020B0604020202020204" pitchFamily="34" charset="0"/>
                <a:cs typeface="Arial" panose="020B0604020202020204" pitchFamily="34" charset="0"/>
              </a:rPr>
              <a:t>Prokleta avlija</a:t>
            </a:r>
          </a:p>
          <a:p>
            <a:pPr marL="114300" indent="0">
              <a:buNone/>
            </a:pP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Naslov 4">
            <a:extLst>
              <a:ext uri="{FF2B5EF4-FFF2-40B4-BE49-F238E27FC236}">
                <a16:creationId xmlns:a16="http://schemas.microsoft.com/office/drawing/2014/main" id="{2B7CDDAF-80AF-4849-A362-F37985E73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C73E097-30CC-46CE-BBC4-EE1002F41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2567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738352-23B2-4E1A-9470-29AB809EF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4000" dirty="0">
                <a:latin typeface="Arial" panose="020B0604020202020204" pitchFamily="34" charset="0"/>
                <a:cs typeface="Arial" panose="020B0604020202020204" pitchFamily="34" charset="0"/>
              </a:rPr>
              <a:t>3. Koncept </a:t>
            </a:r>
            <a:r>
              <a:rPr lang="hr-HR" sz="4000" dirty="0" err="1">
                <a:latin typeface="Arial" panose="020B0604020202020204" pitchFamily="34" charset="0"/>
                <a:cs typeface="Arial" panose="020B0604020202020204" pitchFamily="34" charset="0"/>
              </a:rPr>
              <a:t>sociospacijalne</a:t>
            </a:r>
            <a:r>
              <a:rPr lang="hr-HR" sz="4000" dirty="0">
                <a:latin typeface="Arial" panose="020B0604020202020204" pitchFamily="34" charset="0"/>
                <a:cs typeface="Arial" panose="020B0604020202020204" pitchFamily="34" charset="0"/>
              </a:rPr>
              <a:t> dijalektike u </a:t>
            </a:r>
            <a:r>
              <a:rPr lang="hr-HR" sz="4000" cap="small" dirty="0">
                <a:latin typeface="Arial" panose="020B0604020202020204" pitchFamily="34" charset="0"/>
                <a:cs typeface="Arial" panose="020B0604020202020204" pitchFamily="34" charset="0"/>
              </a:rPr>
              <a:t>Prokletoj avliji 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126E614-911D-42AE-93E2-7563425D63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8E657F5-C0C8-473F-9BFE-BCED15F88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2292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627784" y="365594"/>
            <a:ext cx="3888432" cy="1152128"/>
          </a:xfrm>
        </p:spPr>
        <p:txBody>
          <a:bodyPr>
            <a:normAutofit/>
          </a:bodyPr>
          <a:lstStyle/>
          <a:p>
            <a:pPr algn="ctr"/>
            <a:r>
              <a:rPr lang="hr-HR" sz="3400" dirty="0">
                <a:latin typeface="Arial" panose="020B0604020202020204" pitchFamily="34" charset="0"/>
                <a:cs typeface="Arial" panose="020B0604020202020204" pitchFamily="34" charset="0"/>
              </a:rPr>
              <a:t>zašto prostor?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1560" y="1988840"/>
            <a:ext cx="8064896" cy="4639370"/>
          </a:xfrm>
        </p:spPr>
        <p:txBody>
          <a:bodyPr>
            <a:normAutofit fontScale="25000" lnSpcReduction="20000"/>
          </a:bodyPr>
          <a:lstStyle/>
          <a:p>
            <a:r>
              <a:rPr lang="hr-HR" sz="12800" dirty="0">
                <a:latin typeface="Arial" panose="020B0604020202020204" pitchFamily="34" charset="0"/>
                <a:cs typeface="Arial" panose="020B0604020202020204" pitchFamily="34" charset="0"/>
              </a:rPr>
              <a:t>fenomen prostornosti sve se više razumijeva kao socijalni i/ili kulturni konstrukt te on postaje konstrukcijsko načelo društvenih odnosa i reprezentacijska strategija</a:t>
            </a:r>
          </a:p>
          <a:p>
            <a:pPr marL="0" indent="0">
              <a:buNone/>
            </a:pPr>
            <a:endParaRPr lang="hr-HR" sz="1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128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vi-VN" sz="12800" dirty="0">
                <a:latin typeface="Arial" panose="020B0604020202020204" pitchFamily="34" charset="0"/>
                <a:cs typeface="Arial" panose="020B0604020202020204" pitchFamily="34" charset="0"/>
              </a:rPr>
              <a:t>aslovna sintagma određuje </a:t>
            </a:r>
            <a:r>
              <a:rPr lang="vi-VN" sz="12800" cap="small" dirty="0">
                <a:latin typeface="Arial" panose="020B0604020202020204" pitchFamily="34" charset="0"/>
                <a:cs typeface="Arial" panose="020B0604020202020204" pitchFamily="34" charset="0"/>
              </a:rPr>
              <a:t>Prokletu avliju </a:t>
            </a:r>
            <a:r>
              <a:rPr lang="vi-VN" sz="12800" dirty="0">
                <a:latin typeface="Arial" panose="020B0604020202020204" pitchFamily="34" charset="0"/>
                <a:cs typeface="Arial" panose="020B0604020202020204" pitchFamily="34" charset="0"/>
              </a:rPr>
              <a:t>kao </a:t>
            </a:r>
            <a:r>
              <a:rPr lang="vi-VN" sz="12800" b="1" dirty="0">
                <a:latin typeface="Arial" panose="020B0604020202020204" pitchFamily="34" charset="0"/>
                <a:cs typeface="Arial" panose="020B0604020202020204" pitchFamily="34" charset="0"/>
              </a:rPr>
              <a:t>roman prostora</a:t>
            </a:r>
            <a:r>
              <a:rPr lang="hr-HR" sz="1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2800" dirty="0">
                <a:latin typeface="Arial" panose="020B0604020202020204" pitchFamily="34" charset="0"/>
                <a:cs typeface="Arial" panose="020B0604020202020204" pitchFamily="34" charset="0"/>
              </a:rPr>
              <a:t>– nepostojanje jednog i jedinstvenog protagonista, </a:t>
            </a:r>
            <a:r>
              <a:rPr lang="vi-VN" sz="12800" dirty="0">
                <a:latin typeface="Arial" panose="020B0604020202020204" pitchFamily="34" charset="0"/>
                <a:cs typeface="Arial" panose="020B0604020202020204" pitchFamily="34" charset="0"/>
              </a:rPr>
              <a:t>prostor</a:t>
            </a:r>
            <a:r>
              <a:rPr lang="hr-HR" sz="1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12800" dirty="0">
                <a:latin typeface="Arial" panose="020B0604020202020204" pitchFamily="34" charset="0"/>
                <a:cs typeface="Arial" panose="020B0604020202020204" pitchFamily="34" charset="0"/>
              </a:rPr>
              <a:t>jedan od glavnih protagonista</a:t>
            </a:r>
            <a:endParaRPr lang="hr-HR" sz="1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475F4C3-D278-4DEB-9E59-11AD45547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117AB-556D-4274-91AD-47EFF901FCB8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32022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1449</TotalTime>
  <Words>2592</Words>
  <Application>Microsoft Office PowerPoint</Application>
  <PresentationFormat>Prikaz na zaslonu (4:3)</PresentationFormat>
  <Paragraphs>177</Paragraphs>
  <Slides>41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41</vt:i4>
      </vt:variant>
    </vt:vector>
  </HeadingPairs>
  <TitlesOfParts>
    <vt:vector size="46" baseType="lpstr">
      <vt:lpstr>Arial</vt:lpstr>
      <vt:lpstr>Calibri</vt:lpstr>
      <vt:lpstr>Calibri Light</vt:lpstr>
      <vt:lpstr>Times New Roman</vt:lpstr>
      <vt:lpstr>Tema sustava Office</vt:lpstr>
      <vt:lpstr>PowerPoint prezentacija</vt:lpstr>
      <vt:lpstr>Sadržaj</vt:lpstr>
      <vt:lpstr>1. Metodologija istraživanja</vt:lpstr>
      <vt:lpstr>PowerPoint prezentacija</vt:lpstr>
      <vt:lpstr>PowerPoint prezentacija</vt:lpstr>
      <vt:lpstr>2. Ciljevi istraživanja </vt:lpstr>
      <vt:lpstr>PowerPoint prezentacija</vt:lpstr>
      <vt:lpstr>3. Koncept sociospacijalne dijalektike u Prokletoj avliji  </vt:lpstr>
      <vt:lpstr>zašto prostor?</vt:lpstr>
      <vt:lpstr>PowerPoint prezentacija</vt:lpstr>
      <vt:lpstr>PowerPoint prezentacija</vt:lpstr>
      <vt:lpstr>koncept sociospacijalne dijalektike</vt:lpstr>
      <vt:lpstr>PowerPoint prezentacija</vt:lpstr>
      <vt:lpstr>Prvoprostor Proklete avlije </vt:lpstr>
      <vt:lpstr>Drugoprostor Proklete avlije</vt:lpstr>
      <vt:lpstr>PowerPoint prezentacija</vt:lpstr>
      <vt:lpstr>PowerPoint prezentacija</vt:lpstr>
      <vt:lpstr>PowerPoint prezentacija</vt:lpstr>
      <vt:lpstr>Trećeprostor Proklete avlije</vt:lpstr>
      <vt:lpstr>PowerPoint prezentacija</vt:lpstr>
      <vt:lpstr>PowerPoint prezentacija</vt:lpstr>
      <vt:lpstr>PowerPoint prezentacija</vt:lpstr>
      <vt:lpstr>4. Analiza identiteta u Prokletoj avliji </vt:lpstr>
      <vt:lpstr>zašto identitet?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5. Prostor u liku – Avlija u Karađozu</vt:lpstr>
      <vt:lpstr>PowerPoint prezentacija</vt:lpstr>
      <vt:lpstr>PowerPoint prezentacija</vt:lpstr>
      <vt:lpstr>PowerPoint prezentacija</vt:lpstr>
      <vt:lpstr>PowerPoint prezentacija</vt:lpstr>
      <vt:lpstr>6. Zaključak</vt:lpstr>
      <vt:lpstr>PowerPoint prezentacija</vt:lpstr>
      <vt:lpstr>7. Literatura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Uloga prostora u oblikovanju identiteta u Andrićevoj Prokletoj avliji</dc:title>
  <dc:creator>Korisnik</dc:creator>
  <cp:lastModifiedBy>Sandra Kraljik</cp:lastModifiedBy>
  <cp:revision>56</cp:revision>
  <dcterms:created xsi:type="dcterms:W3CDTF">2024-04-11T05:54:57Z</dcterms:created>
  <dcterms:modified xsi:type="dcterms:W3CDTF">2025-07-07T17:17:56Z</dcterms:modified>
</cp:coreProperties>
</file>