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7" r:id="rId10"/>
    <p:sldId id="266" r:id="rId11"/>
    <p:sldId id="262" r:id="rId12"/>
    <p:sldId id="263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B7C11-89E7-473A-9226-F648681EBCA7}" type="datetimeFigureOut">
              <a:rPr lang="bg-BG" smtClean="0"/>
              <a:t>30.7.2025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FEE62-FFB6-4925-AFE7-8E8EE0B62FC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67399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B7C11-89E7-473A-9226-F648681EBCA7}" type="datetimeFigureOut">
              <a:rPr lang="bg-BG" smtClean="0"/>
              <a:t>30.7.2025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FEE62-FFB6-4925-AFE7-8E8EE0B62FC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420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B7C11-89E7-473A-9226-F648681EBCA7}" type="datetimeFigureOut">
              <a:rPr lang="bg-BG" smtClean="0"/>
              <a:t>30.7.2025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FEE62-FFB6-4925-AFE7-8E8EE0B62FC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3681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B7C11-89E7-473A-9226-F648681EBCA7}" type="datetimeFigureOut">
              <a:rPr lang="bg-BG" smtClean="0"/>
              <a:t>30.7.2025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FEE62-FFB6-4925-AFE7-8E8EE0B62FC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1721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B7C11-89E7-473A-9226-F648681EBCA7}" type="datetimeFigureOut">
              <a:rPr lang="bg-BG" smtClean="0"/>
              <a:t>30.7.2025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FEE62-FFB6-4925-AFE7-8E8EE0B62FC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38148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B7C11-89E7-473A-9226-F648681EBCA7}" type="datetimeFigureOut">
              <a:rPr lang="bg-BG" smtClean="0"/>
              <a:t>30.7.2025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FEE62-FFB6-4925-AFE7-8E8EE0B62FC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19239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Текстов контейне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B7C11-89E7-473A-9226-F648681EBCA7}" type="datetimeFigureOut">
              <a:rPr lang="bg-BG" smtClean="0"/>
              <a:t>30.7.2025 г.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FEE62-FFB6-4925-AFE7-8E8EE0B62FC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07272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B7C11-89E7-473A-9226-F648681EBCA7}" type="datetimeFigureOut">
              <a:rPr lang="bg-BG" smtClean="0"/>
              <a:t>30.7.2025 г.</a:t>
            </a:fld>
            <a:endParaRPr lang="bg-BG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FEE62-FFB6-4925-AFE7-8E8EE0B62FC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66190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B7C11-89E7-473A-9226-F648681EBCA7}" type="datetimeFigureOut">
              <a:rPr lang="bg-BG" smtClean="0"/>
              <a:t>30.7.2025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FEE62-FFB6-4925-AFE7-8E8EE0B62FC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75679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B7C11-89E7-473A-9226-F648681EBCA7}" type="datetimeFigureOut">
              <a:rPr lang="bg-BG" smtClean="0"/>
              <a:t>30.7.2025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FEE62-FFB6-4925-AFE7-8E8EE0B62FC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19233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B7C11-89E7-473A-9226-F648681EBCA7}" type="datetimeFigureOut">
              <a:rPr lang="bg-BG" smtClean="0"/>
              <a:t>30.7.2025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FEE62-FFB6-4925-AFE7-8E8EE0B62FC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7429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B7C11-89E7-473A-9226-F648681EBCA7}" type="datetimeFigureOut">
              <a:rPr lang="bg-BG" smtClean="0"/>
              <a:t>30.7.2025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FEE62-FFB6-4925-AFE7-8E8EE0B62FC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68096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2420888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bg-BG" sz="3200" b="1" dirty="0">
                <a:latin typeface="Times New Roman"/>
                <a:ea typeface="Calibri"/>
                <a:cs typeface="Times New Roman"/>
              </a:rPr>
              <a:t>„Сънят на разума ражда чудовища“. Гоя и Андрич в сянката на Просвещението</a:t>
            </a:r>
            <a:endParaRPr lang="bg-BG" sz="3200" b="1" dirty="0">
              <a:ea typeface="Calibri"/>
              <a:cs typeface="Times New Roman"/>
            </a:endParaRPr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312368"/>
          </a:xfrm>
        </p:spPr>
        <p:txBody>
          <a:bodyPr/>
          <a:lstStyle/>
          <a:p>
            <a:r>
              <a:rPr lang="ru-RU" b="1" dirty="0"/>
              <a:t>„Сан разума </a:t>
            </a:r>
            <a:r>
              <a:rPr lang="ru-RU" b="1" dirty="0" err="1"/>
              <a:t>рађа</a:t>
            </a:r>
            <a:r>
              <a:rPr lang="ru-RU" b="1" dirty="0"/>
              <a:t> </a:t>
            </a:r>
            <a:r>
              <a:rPr lang="ru-RU" b="1" dirty="0" err="1"/>
              <a:t>чудовишта</a:t>
            </a:r>
            <a:r>
              <a:rPr lang="ru-RU" b="1" dirty="0"/>
              <a:t>.“ </a:t>
            </a:r>
            <a:r>
              <a:rPr lang="ru-RU" b="1" dirty="0" err="1"/>
              <a:t>Гоја</a:t>
            </a:r>
            <a:r>
              <a:rPr lang="ru-RU" b="1" dirty="0"/>
              <a:t> и </a:t>
            </a:r>
            <a:r>
              <a:rPr lang="ru-RU" b="1" dirty="0" err="1"/>
              <a:t>Андрић</a:t>
            </a:r>
            <a:r>
              <a:rPr lang="ru-RU" b="1" dirty="0"/>
              <a:t> у </a:t>
            </a:r>
            <a:r>
              <a:rPr lang="ru-RU" b="1" dirty="0" err="1"/>
              <a:t>сенци</a:t>
            </a:r>
            <a:r>
              <a:rPr lang="ru-RU" b="1" dirty="0"/>
              <a:t> </a:t>
            </a:r>
            <a:r>
              <a:rPr lang="ru-RU" b="1" dirty="0" err="1"/>
              <a:t>просветитељства</a:t>
            </a:r>
            <a:endParaRPr lang="bg-BG" b="1" dirty="0"/>
          </a:p>
        </p:txBody>
      </p:sp>
    </p:spTree>
    <p:extLst>
      <p:ext uri="{BB962C8B-B14F-4D97-AF65-F5344CB8AC3E}">
        <p14:creationId xmlns:p14="http://schemas.microsoft.com/office/powerpoint/2010/main" val="20700820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>
            <a:normAutofit/>
          </a:bodyPr>
          <a:lstStyle/>
          <a:p>
            <a:r>
              <a:rPr lang="bg-BG" sz="2000" dirty="0" smtClean="0"/>
              <a:t>Гоя – автопортрет от 1815</a:t>
            </a:r>
            <a:endParaRPr lang="bg-BG" sz="2000" dirty="0"/>
          </a:p>
        </p:txBody>
      </p:sp>
      <p:pic>
        <p:nvPicPr>
          <p:cNvPr id="4" name="Контейнер за съдържание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9518" y="548680"/>
            <a:ext cx="4622722" cy="6222184"/>
          </a:xfrm>
        </p:spPr>
      </p:pic>
    </p:spTree>
    <p:extLst>
      <p:ext uri="{BB962C8B-B14F-4D97-AF65-F5344CB8AC3E}">
        <p14:creationId xmlns:p14="http://schemas.microsoft.com/office/powerpoint/2010/main" val="2946505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212976"/>
          </a:xfrm>
        </p:spPr>
        <p:txBody>
          <a:bodyPr>
            <a:normAutofit fontScale="90000"/>
          </a:bodyPr>
          <a:lstStyle/>
          <a:p>
            <a:r>
              <a:rPr lang="ru-RU" sz="2000" dirty="0"/>
              <a:t>В „</a:t>
            </a:r>
            <a:r>
              <a:rPr lang="ru-RU" sz="2000" dirty="0" err="1"/>
              <a:t>Ръкопис</a:t>
            </a:r>
            <a:r>
              <a:rPr lang="ru-RU" sz="2000" dirty="0"/>
              <a:t> от Прадо и </a:t>
            </a:r>
            <a:r>
              <a:rPr lang="ru-RU" sz="2000" dirty="0" err="1"/>
              <a:t>Ръкопис</a:t>
            </a:r>
            <a:r>
              <a:rPr lang="ru-RU" sz="2000" dirty="0"/>
              <a:t> от </a:t>
            </a:r>
            <a:r>
              <a:rPr lang="ru-RU" sz="2000" dirty="0" err="1"/>
              <a:t>Националната</a:t>
            </a:r>
            <a:r>
              <a:rPr lang="ru-RU" sz="2000" dirty="0"/>
              <a:t> библиотека в Мадрид“ </a:t>
            </a:r>
            <a:r>
              <a:rPr lang="ru-RU" sz="2000" b="1" dirty="0"/>
              <a:t>Г</a:t>
            </a:r>
            <a:r>
              <a:rPr lang="ru-RU" sz="2000" b="1" dirty="0" smtClean="0"/>
              <a:t>оя </a:t>
            </a:r>
            <a:r>
              <a:rPr lang="ru-RU" sz="2000" b="1" dirty="0" err="1"/>
              <a:t>ще</a:t>
            </a:r>
            <a:r>
              <a:rPr lang="ru-RU" sz="2000" b="1" dirty="0"/>
              <a:t> </a:t>
            </a:r>
            <a:r>
              <a:rPr lang="ru-RU" sz="2000" b="1" dirty="0" err="1"/>
              <a:t>напише</a:t>
            </a:r>
            <a:r>
              <a:rPr lang="ru-RU" sz="2000" b="1" dirty="0"/>
              <a:t> </a:t>
            </a:r>
            <a:r>
              <a:rPr lang="ru-RU" sz="2000" b="1" dirty="0" err="1"/>
              <a:t>следното</a:t>
            </a:r>
            <a:r>
              <a:rPr lang="ru-RU" sz="2000" dirty="0"/>
              <a:t>: „</a:t>
            </a:r>
            <a:r>
              <a:rPr lang="ru-RU" sz="2000" dirty="0" err="1"/>
              <a:t>Фантазията</a:t>
            </a:r>
            <a:r>
              <a:rPr lang="ru-RU" sz="2000" dirty="0"/>
              <a:t>, лишена от разум, </a:t>
            </a:r>
            <a:r>
              <a:rPr lang="ru-RU" sz="2000" dirty="0" err="1"/>
              <a:t>ражда</a:t>
            </a:r>
            <a:r>
              <a:rPr lang="ru-RU" sz="2000" dirty="0"/>
              <a:t> </a:t>
            </a:r>
            <a:r>
              <a:rPr lang="ru-RU" sz="2000" dirty="0" err="1"/>
              <a:t>невероятни</a:t>
            </a:r>
            <a:r>
              <a:rPr lang="ru-RU" sz="2000" dirty="0"/>
              <a:t> чудовища, </a:t>
            </a:r>
            <a:r>
              <a:rPr lang="ru-RU" sz="2000" dirty="0" err="1"/>
              <a:t>съюзена</a:t>
            </a:r>
            <a:r>
              <a:rPr lang="ru-RU" sz="2000" dirty="0"/>
              <a:t> с него, </a:t>
            </a:r>
            <a:r>
              <a:rPr lang="ru-RU" sz="2000" dirty="0" err="1"/>
              <a:t>тя</a:t>
            </a:r>
            <a:r>
              <a:rPr lang="ru-RU" sz="2000" dirty="0"/>
              <a:t> става майка на </a:t>
            </a:r>
            <a:r>
              <a:rPr lang="ru-RU" sz="2000" dirty="0" err="1"/>
              <a:t>изкуството</a:t>
            </a:r>
            <a:r>
              <a:rPr lang="ru-RU" sz="2000" dirty="0"/>
              <a:t> и </a:t>
            </a:r>
            <a:r>
              <a:rPr lang="ru-RU" sz="2000" dirty="0" err="1"/>
              <a:t>извор</a:t>
            </a:r>
            <a:r>
              <a:rPr lang="ru-RU" sz="2000" dirty="0"/>
              <a:t> на </a:t>
            </a:r>
            <a:r>
              <a:rPr lang="ru-RU" sz="2000" dirty="0" err="1"/>
              <a:t>неговите</a:t>
            </a:r>
            <a:r>
              <a:rPr lang="ru-RU" sz="2000" dirty="0"/>
              <a:t> чудеса“.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>В </a:t>
            </a:r>
            <a:r>
              <a:rPr lang="ru-RU" sz="2000" dirty="0"/>
              <a:t>50-то </a:t>
            </a:r>
            <a:r>
              <a:rPr lang="ru-RU" sz="2000" dirty="0" err="1" smtClean="0"/>
              <a:t>капричио</a:t>
            </a:r>
            <a:r>
              <a:rPr lang="ru-RU" sz="2000" dirty="0"/>
              <a:t> </a:t>
            </a:r>
            <a:r>
              <a:rPr lang="ru-RU" sz="2000" dirty="0" smtClean="0"/>
              <a:t>„</a:t>
            </a:r>
            <a:r>
              <a:rPr lang="ru-RU" sz="2000" dirty="0" err="1" smtClean="0"/>
              <a:t>Болестта</a:t>
            </a:r>
            <a:r>
              <a:rPr lang="ru-RU" sz="2000" dirty="0" smtClean="0"/>
              <a:t> </a:t>
            </a:r>
            <a:r>
              <a:rPr lang="ru-RU" sz="2000" dirty="0"/>
              <a:t>на разума“, той </a:t>
            </a:r>
            <a:r>
              <a:rPr lang="ru-RU" sz="2000" dirty="0" err="1"/>
              <a:t>ще</a:t>
            </a:r>
            <a:r>
              <a:rPr lang="ru-RU" sz="2000" dirty="0"/>
              <a:t> </a:t>
            </a:r>
            <a:r>
              <a:rPr lang="ru-RU" sz="2000" dirty="0" err="1"/>
              <a:t>констатира</a:t>
            </a:r>
            <a:r>
              <a:rPr lang="ru-RU" sz="2000" dirty="0"/>
              <a:t>: </a:t>
            </a:r>
            <a:r>
              <a:rPr lang="ru-RU" sz="2000" dirty="0" smtClean="0"/>
              <a:t>„</a:t>
            </a:r>
            <a:r>
              <a:rPr lang="ru-RU" sz="2000" dirty="0" err="1" smtClean="0"/>
              <a:t>Болният</a:t>
            </a:r>
            <a:r>
              <a:rPr lang="ru-RU" sz="2000" dirty="0" smtClean="0"/>
              <a:t> </a:t>
            </a:r>
            <a:r>
              <a:rPr lang="ru-RU" sz="2000" dirty="0"/>
              <a:t>разум все </a:t>
            </a:r>
            <a:r>
              <a:rPr lang="ru-RU" sz="2000" dirty="0" err="1"/>
              <a:t>още</a:t>
            </a:r>
            <a:r>
              <a:rPr lang="ru-RU" sz="2000" dirty="0"/>
              <a:t> е разум“.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«Гоя </a:t>
            </a:r>
            <a:r>
              <a:rPr lang="ru-RU" sz="2000" dirty="0" err="1" smtClean="0"/>
              <a:t>обединява</a:t>
            </a:r>
            <a:r>
              <a:rPr lang="ru-RU" sz="2000" dirty="0" smtClean="0"/>
              <a:t> </a:t>
            </a:r>
            <a:r>
              <a:rPr lang="ru-RU" sz="2000" dirty="0"/>
              <a:t>разума и </a:t>
            </a:r>
            <a:r>
              <a:rPr lang="ru-RU" sz="2000" dirty="0" err="1"/>
              <a:t>въображението</a:t>
            </a:r>
            <a:r>
              <a:rPr lang="ru-RU" sz="2000" dirty="0"/>
              <a:t>, </a:t>
            </a:r>
            <a:r>
              <a:rPr lang="ru-RU" sz="2000" dirty="0" err="1"/>
              <a:t>мисълта</a:t>
            </a:r>
            <a:r>
              <a:rPr lang="ru-RU" sz="2000" dirty="0"/>
              <a:t> и </a:t>
            </a:r>
            <a:r>
              <a:rPr lang="ru-RU" sz="2000" dirty="0" err="1" smtClean="0"/>
              <a:t>несъзнателното</a:t>
            </a:r>
            <a:r>
              <a:rPr lang="ru-RU" sz="2000" dirty="0" smtClean="0"/>
              <a:t>, </a:t>
            </a:r>
            <a:r>
              <a:rPr lang="ru-RU" sz="2000" dirty="0"/>
              <a:t>той е </a:t>
            </a:r>
            <a:r>
              <a:rPr lang="ru-RU" sz="2000" dirty="0" err="1"/>
              <a:t>самото</a:t>
            </a:r>
            <a:r>
              <a:rPr lang="ru-RU" sz="2000" dirty="0"/>
              <a:t> </a:t>
            </a:r>
            <a:r>
              <a:rPr lang="ru-RU" sz="2000" dirty="0" err="1"/>
              <a:t>потвърждение</a:t>
            </a:r>
            <a:r>
              <a:rPr lang="ru-RU" sz="2000" dirty="0"/>
              <a:t> на </a:t>
            </a:r>
            <a:r>
              <a:rPr lang="ru-RU" sz="2000" dirty="0" err="1"/>
              <a:t>това</a:t>
            </a:r>
            <a:r>
              <a:rPr lang="ru-RU" sz="2000" dirty="0"/>
              <a:t>, че те не </a:t>
            </a:r>
            <a:r>
              <a:rPr lang="ru-RU" sz="2000" dirty="0" err="1"/>
              <a:t>са</a:t>
            </a:r>
            <a:r>
              <a:rPr lang="ru-RU" sz="2000" dirty="0"/>
              <a:t> </a:t>
            </a:r>
            <a:r>
              <a:rPr lang="ru-RU" sz="2000" dirty="0" err="1"/>
              <a:t>несъвместими</a:t>
            </a:r>
            <a:r>
              <a:rPr lang="ru-RU" sz="2000" dirty="0"/>
              <a:t>. </a:t>
            </a:r>
            <a:r>
              <a:rPr lang="ru-RU" sz="2000" dirty="0" err="1"/>
              <a:t>Капричии</a:t>
            </a:r>
            <a:r>
              <a:rPr lang="ru-RU" sz="2000" dirty="0"/>
              <a:t> </a:t>
            </a:r>
            <a:r>
              <a:rPr lang="ru-RU" sz="2000" dirty="0" err="1"/>
              <a:t>обогатяват</a:t>
            </a:r>
            <a:r>
              <a:rPr lang="ru-RU" sz="2000" dirty="0"/>
              <a:t> </a:t>
            </a:r>
            <a:r>
              <a:rPr lang="ru-RU" sz="2000" dirty="0" err="1"/>
              <a:t>просвещенската</a:t>
            </a:r>
            <a:r>
              <a:rPr lang="ru-RU" sz="2000" dirty="0"/>
              <a:t> доктрина без да я </a:t>
            </a:r>
            <a:r>
              <a:rPr lang="ru-RU" sz="2000" dirty="0" err="1"/>
              <a:t>отхвърлят</a:t>
            </a:r>
            <a:r>
              <a:rPr lang="ru-RU" sz="2000" dirty="0"/>
              <a:t>“, </a:t>
            </a:r>
            <a:r>
              <a:rPr lang="ru-RU" sz="2000" b="1" dirty="0" err="1"/>
              <a:t>заключава</a:t>
            </a:r>
            <a:r>
              <a:rPr lang="ru-RU" sz="2000" b="1" dirty="0"/>
              <a:t> </a:t>
            </a:r>
            <a:r>
              <a:rPr lang="ru-RU" sz="2000" b="1" dirty="0" err="1" smtClean="0"/>
              <a:t>Цв</a:t>
            </a:r>
            <a:r>
              <a:rPr lang="ru-RU" sz="2000" b="1" dirty="0" smtClean="0"/>
              <a:t>. Тодоров</a:t>
            </a:r>
            <a:endParaRPr lang="bg-BG" sz="2000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3429000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У „</a:t>
            </a:r>
            <a:r>
              <a:rPr lang="ru-RU" dirty="0" err="1"/>
              <a:t>Рукопису</a:t>
            </a:r>
            <a:r>
              <a:rPr lang="ru-RU" dirty="0"/>
              <a:t> из </a:t>
            </a:r>
            <a:r>
              <a:rPr lang="ru-RU" dirty="0" err="1"/>
              <a:t>Прада</a:t>
            </a:r>
            <a:r>
              <a:rPr lang="ru-RU" dirty="0"/>
              <a:t> и </a:t>
            </a:r>
            <a:r>
              <a:rPr lang="ru-RU" dirty="0" err="1"/>
              <a:t>Рукопису</a:t>
            </a:r>
            <a:r>
              <a:rPr lang="ru-RU" dirty="0"/>
              <a:t> из </a:t>
            </a:r>
            <a:r>
              <a:rPr lang="ru-RU" dirty="0" err="1"/>
              <a:t>Националне</a:t>
            </a:r>
            <a:r>
              <a:rPr lang="ru-RU" dirty="0"/>
              <a:t> библиотеке у Мадриду“, </a:t>
            </a:r>
            <a:r>
              <a:rPr lang="ru-RU" b="1" dirty="0" err="1"/>
              <a:t>Гоја</a:t>
            </a:r>
            <a:r>
              <a:rPr lang="ru-RU" b="1" dirty="0"/>
              <a:t> </a:t>
            </a:r>
            <a:r>
              <a:rPr lang="ru-RU" b="1" dirty="0" err="1"/>
              <a:t>ће</a:t>
            </a:r>
            <a:r>
              <a:rPr lang="ru-RU" b="1" dirty="0"/>
              <a:t> </a:t>
            </a:r>
            <a:r>
              <a:rPr lang="ru-RU" b="1" dirty="0" err="1"/>
              <a:t>написати</a:t>
            </a:r>
            <a:r>
              <a:rPr lang="ru-RU" b="1" dirty="0"/>
              <a:t> </a:t>
            </a:r>
            <a:r>
              <a:rPr lang="ru-RU" b="1" dirty="0" err="1"/>
              <a:t>следеће</a:t>
            </a:r>
            <a:r>
              <a:rPr lang="ru-RU" b="1" dirty="0"/>
              <a:t>: </a:t>
            </a:r>
            <a:r>
              <a:rPr lang="ru-RU" dirty="0"/>
              <a:t>„</a:t>
            </a:r>
            <a:r>
              <a:rPr lang="ru-RU" dirty="0" err="1"/>
              <a:t>Фантазија</a:t>
            </a:r>
            <a:r>
              <a:rPr lang="ru-RU" dirty="0"/>
              <a:t>, лишена разума, </a:t>
            </a:r>
            <a:r>
              <a:rPr lang="ru-RU" dirty="0" err="1"/>
              <a:t>рађа</a:t>
            </a:r>
            <a:r>
              <a:rPr lang="ru-RU" dirty="0"/>
              <a:t> </a:t>
            </a:r>
            <a:r>
              <a:rPr lang="ru-RU" dirty="0" err="1"/>
              <a:t>невероватна</a:t>
            </a:r>
            <a:r>
              <a:rPr lang="ru-RU" dirty="0"/>
              <a:t> </a:t>
            </a:r>
            <a:r>
              <a:rPr lang="ru-RU" dirty="0" err="1"/>
              <a:t>чудовишта</a:t>
            </a:r>
            <a:r>
              <a:rPr lang="ru-RU" dirty="0"/>
              <a:t>; у </a:t>
            </a:r>
            <a:r>
              <a:rPr lang="ru-RU" dirty="0" err="1"/>
              <a:t>савезу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њом</a:t>
            </a:r>
            <a:r>
              <a:rPr lang="ru-RU" dirty="0"/>
              <a:t>, она </a:t>
            </a:r>
            <a:r>
              <a:rPr lang="ru-RU" dirty="0" err="1"/>
              <a:t>постаје</a:t>
            </a:r>
            <a:r>
              <a:rPr lang="ru-RU" dirty="0"/>
              <a:t> </a:t>
            </a:r>
            <a:r>
              <a:rPr lang="ru-RU" dirty="0" err="1"/>
              <a:t>мајка</a:t>
            </a:r>
            <a:r>
              <a:rPr lang="ru-RU" dirty="0"/>
              <a:t> </a:t>
            </a:r>
            <a:r>
              <a:rPr lang="ru-RU" dirty="0" err="1"/>
              <a:t>уметности</a:t>
            </a:r>
            <a:r>
              <a:rPr lang="ru-RU" dirty="0"/>
              <a:t> и </a:t>
            </a:r>
            <a:r>
              <a:rPr lang="ru-RU" dirty="0" err="1"/>
              <a:t>извор</a:t>
            </a:r>
            <a:r>
              <a:rPr lang="ru-RU" dirty="0"/>
              <a:t> </a:t>
            </a:r>
            <a:r>
              <a:rPr lang="ru-RU" dirty="0" err="1"/>
              <a:t>њених</a:t>
            </a:r>
            <a:r>
              <a:rPr lang="ru-RU" dirty="0"/>
              <a:t> чуда.“ У 50. </a:t>
            </a:r>
            <a:r>
              <a:rPr lang="ru-RU" dirty="0" err="1"/>
              <a:t>капричу</a:t>
            </a:r>
            <a:r>
              <a:rPr lang="ru-RU" dirty="0"/>
              <a:t>, „</a:t>
            </a:r>
            <a:r>
              <a:rPr lang="ru-RU" dirty="0" err="1"/>
              <a:t>Болест</a:t>
            </a:r>
            <a:r>
              <a:rPr lang="ru-RU" dirty="0"/>
              <a:t> разума“, </a:t>
            </a:r>
            <a:r>
              <a:rPr lang="ru-RU" dirty="0" err="1"/>
              <a:t>изјавио</a:t>
            </a:r>
            <a:r>
              <a:rPr lang="ru-RU" dirty="0"/>
              <a:t> би: „</a:t>
            </a:r>
            <a:r>
              <a:rPr lang="ru-RU" dirty="0" err="1"/>
              <a:t>Болестан</a:t>
            </a:r>
            <a:r>
              <a:rPr lang="ru-RU" dirty="0"/>
              <a:t> ум </a:t>
            </a:r>
            <a:r>
              <a:rPr lang="ru-RU" dirty="0" err="1"/>
              <a:t>је</a:t>
            </a:r>
            <a:r>
              <a:rPr lang="ru-RU" dirty="0"/>
              <a:t> и </a:t>
            </a:r>
            <a:r>
              <a:rPr lang="ru-RU" dirty="0" err="1"/>
              <a:t>даље</a:t>
            </a:r>
            <a:r>
              <a:rPr lang="ru-RU" dirty="0"/>
              <a:t> разум.“ </a:t>
            </a:r>
            <a:endParaRPr lang="ru-RU" dirty="0" smtClean="0"/>
          </a:p>
          <a:p>
            <a:r>
              <a:rPr lang="ru-RU" dirty="0" smtClean="0"/>
              <a:t>„</a:t>
            </a:r>
            <a:r>
              <a:rPr lang="ru-RU" dirty="0" err="1"/>
              <a:t>Гоја</a:t>
            </a:r>
            <a:r>
              <a:rPr lang="ru-RU" dirty="0"/>
              <a:t> </a:t>
            </a:r>
            <a:r>
              <a:rPr lang="ru-RU" dirty="0" err="1"/>
              <a:t>уједињује</a:t>
            </a:r>
            <a:r>
              <a:rPr lang="ru-RU" dirty="0"/>
              <a:t> разум и </a:t>
            </a:r>
            <a:r>
              <a:rPr lang="ru-RU" dirty="0" err="1"/>
              <a:t>машту</a:t>
            </a:r>
            <a:r>
              <a:rPr lang="ru-RU" dirty="0"/>
              <a:t>, </a:t>
            </a:r>
            <a:r>
              <a:rPr lang="ru-RU" dirty="0" err="1"/>
              <a:t>мисао</a:t>
            </a:r>
            <a:r>
              <a:rPr lang="ru-RU" dirty="0"/>
              <a:t> и </a:t>
            </a:r>
            <a:r>
              <a:rPr lang="ru-RU" dirty="0" err="1"/>
              <a:t>несвесно</a:t>
            </a:r>
            <a:r>
              <a:rPr lang="ru-RU" dirty="0"/>
              <a:t>, он </a:t>
            </a:r>
            <a:r>
              <a:rPr lang="ru-RU" dirty="0" err="1"/>
              <a:t>је</a:t>
            </a:r>
            <a:r>
              <a:rPr lang="ru-RU" dirty="0"/>
              <a:t> сама </a:t>
            </a:r>
            <a:r>
              <a:rPr lang="ru-RU" dirty="0" err="1"/>
              <a:t>потврда</a:t>
            </a:r>
            <a:r>
              <a:rPr lang="ru-RU" dirty="0"/>
              <a:t> да </a:t>
            </a:r>
            <a:r>
              <a:rPr lang="ru-RU" dirty="0" err="1"/>
              <a:t>нису</a:t>
            </a:r>
            <a:r>
              <a:rPr lang="ru-RU" dirty="0"/>
              <a:t> </a:t>
            </a:r>
            <a:r>
              <a:rPr lang="ru-RU" dirty="0" err="1"/>
              <a:t>неспојиви</a:t>
            </a:r>
            <a:r>
              <a:rPr lang="ru-RU" dirty="0"/>
              <a:t>. </a:t>
            </a:r>
            <a:r>
              <a:rPr lang="ru-RU" dirty="0" err="1"/>
              <a:t>Каприси</a:t>
            </a:r>
            <a:r>
              <a:rPr lang="ru-RU" dirty="0"/>
              <a:t> </a:t>
            </a:r>
            <a:r>
              <a:rPr lang="ru-RU" dirty="0" err="1"/>
              <a:t>обогаћују</a:t>
            </a:r>
            <a:r>
              <a:rPr lang="ru-RU" dirty="0"/>
              <a:t> </a:t>
            </a:r>
            <a:r>
              <a:rPr lang="ru-RU" dirty="0" err="1"/>
              <a:t>просветитељску</a:t>
            </a:r>
            <a:r>
              <a:rPr lang="ru-RU" dirty="0"/>
              <a:t> доктрину, а да </a:t>
            </a:r>
            <a:r>
              <a:rPr lang="ru-RU" dirty="0" err="1"/>
              <a:t>је</a:t>
            </a:r>
            <a:r>
              <a:rPr lang="ru-RU" dirty="0"/>
              <a:t> не </a:t>
            </a:r>
            <a:r>
              <a:rPr lang="ru-RU" dirty="0" err="1"/>
              <a:t>одбацују</a:t>
            </a:r>
            <a:r>
              <a:rPr lang="ru-RU" dirty="0"/>
              <a:t>“, </a:t>
            </a:r>
            <a:r>
              <a:rPr lang="ru-RU" dirty="0" err="1"/>
              <a:t>закључује</a:t>
            </a:r>
            <a:r>
              <a:rPr lang="ru-RU" dirty="0"/>
              <a:t> </a:t>
            </a:r>
            <a:r>
              <a:rPr lang="ru-RU" b="1" dirty="0" err="1"/>
              <a:t>Цв</a:t>
            </a:r>
            <a:r>
              <a:rPr lang="ru-RU" b="1" dirty="0"/>
              <a:t>. Тодоров.</a:t>
            </a:r>
            <a:endParaRPr lang="bg-BG" b="1" dirty="0"/>
          </a:p>
        </p:txBody>
      </p:sp>
    </p:spTree>
    <p:extLst>
      <p:ext uri="{BB962C8B-B14F-4D97-AF65-F5344CB8AC3E}">
        <p14:creationId xmlns:p14="http://schemas.microsoft.com/office/powerpoint/2010/main" val="4128011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2592288"/>
          </a:xfrm>
        </p:spPr>
        <p:txBody>
          <a:bodyPr>
            <a:normAutofit fontScale="90000"/>
          </a:bodyPr>
          <a:lstStyle/>
          <a:p>
            <a:r>
              <a:rPr lang="bg-BG" sz="2000" b="1" dirty="0" smtClean="0"/>
              <a:t>„Сънят на разума ражда чудовища“ – две възможни интерпретации по </a:t>
            </a:r>
            <a:r>
              <a:rPr lang="bg-BG" sz="2000" b="1" dirty="0" err="1" smtClean="0"/>
              <a:t>Цв</a:t>
            </a:r>
            <a:r>
              <a:rPr lang="bg-BG" sz="2000" b="1" dirty="0" smtClean="0"/>
              <a:t>.Тодоров:</a:t>
            </a:r>
            <a:br>
              <a:rPr lang="bg-BG" sz="2000" b="1" dirty="0" smtClean="0"/>
            </a:br>
            <a:r>
              <a:rPr lang="bg-BG" sz="2000" b="1" dirty="0" smtClean="0"/>
              <a:t>1</a:t>
            </a:r>
            <a:r>
              <a:rPr lang="bg-BG" sz="2000" dirty="0" smtClean="0"/>
              <a:t>.</a:t>
            </a:r>
            <a:r>
              <a:rPr lang="ru-RU" sz="2000" dirty="0"/>
              <a:t> </a:t>
            </a:r>
            <a:r>
              <a:rPr lang="ru-RU" sz="2000" dirty="0" err="1"/>
              <a:t>Когато</a:t>
            </a:r>
            <a:r>
              <a:rPr lang="ru-RU" sz="2000" dirty="0"/>
              <a:t> </a:t>
            </a:r>
            <a:r>
              <a:rPr lang="ru-RU" sz="2000" dirty="0" err="1"/>
              <a:t>разумът</a:t>
            </a:r>
            <a:r>
              <a:rPr lang="ru-RU" sz="2000" dirty="0"/>
              <a:t> заспи, </a:t>
            </a:r>
            <a:r>
              <a:rPr lang="ru-RU" sz="2000" dirty="0" err="1"/>
              <a:t>чудовищата</a:t>
            </a:r>
            <a:r>
              <a:rPr lang="ru-RU" sz="2000" dirty="0"/>
              <a:t> </a:t>
            </a:r>
            <a:r>
              <a:rPr lang="ru-RU" sz="2000" dirty="0" err="1"/>
              <a:t>надигат</a:t>
            </a:r>
            <a:r>
              <a:rPr lang="ru-RU" sz="2000" dirty="0"/>
              <a:t> </a:t>
            </a:r>
            <a:r>
              <a:rPr lang="ru-RU" sz="2000" dirty="0" err="1"/>
              <a:t>глави</a:t>
            </a:r>
            <a:r>
              <a:rPr lang="ru-RU" sz="2000" dirty="0"/>
              <a:t> и той, </a:t>
            </a:r>
            <a:r>
              <a:rPr lang="ru-RU" sz="2000" dirty="0" err="1"/>
              <a:t>разумът</a:t>
            </a:r>
            <a:r>
              <a:rPr lang="ru-RU" sz="2000" dirty="0"/>
              <a:t>, </a:t>
            </a:r>
            <a:r>
              <a:rPr lang="ru-RU" sz="2000" dirty="0" err="1"/>
              <a:t>трябва</a:t>
            </a:r>
            <a:r>
              <a:rPr lang="ru-RU" sz="2000" dirty="0"/>
              <a:t> да се </a:t>
            </a:r>
            <a:r>
              <a:rPr lang="ru-RU" sz="2000" dirty="0" err="1"/>
              <a:t>събуди</a:t>
            </a:r>
            <a:r>
              <a:rPr lang="ru-RU" sz="2000" dirty="0"/>
              <a:t> и да </a:t>
            </a:r>
            <a:r>
              <a:rPr lang="ru-RU" sz="2000" dirty="0" err="1"/>
              <a:t>ги</a:t>
            </a:r>
            <a:r>
              <a:rPr lang="ru-RU" sz="2000" dirty="0"/>
              <a:t> прогони. </a:t>
            </a:r>
            <a:r>
              <a:rPr lang="ru-RU" sz="2000" dirty="0" err="1"/>
              <a:t>Чудовищата</a:t>
            </a:r>
            <a:r>
              <a:rPr lang="ru-RU" sz="2000" dirty="0"/>
              <a:t> </a:t>
            </a:r>
            <a:r>
              <a:rPr lang="ru-RU" sz="2000" dirty="0" err="1"/>
              <a:t>са</a:t>
            </a:r>
            <a:r>
              <a:rPr lang="ru-RU" sz="2000" dirty="0"/>
              <a:t> </a:t>
            </a:r>
            <a:r>
              <a:rPr lang="ru-RU" sz="2000" dirty="0" err="1"/>
              <a:t>извън</a:t>
            </a:r>
            <a:r>
              <a:rPr lang="ru-RU" sz="2000" dirty="0"/>
              <a:t> разума</a:t>
            </a:r>
            <a:r>
              <a:rPr lang="ru-RU" sz="2000" dirty="0" smtClean="0"/>
              <a:t>.</a:t>
            </a:r>
            <a:br>
              <a:rPr lang="ru-RU" sz="2000" dirty="0" smtClean="0"/>
            </a:br>
            <a:r>
              <a:rPr lang="ru-RU" sz="2000" b="1" dirty="0"/>
              <a:t>2.</a:t>
            </a:r>
            <a:r>
              <a:rPr lang="ru-RU" sz="2000" dirty="0"/>
              <a:t> </a:t>
            </a:r>
            <a:r>
              <a:rPr lang="ru-RU" sz="2000" dirty="0" err="1"/>
              <a:t>Съновидението</a:t>
            </a:r>
            <a:r>
              <a:rPr lang="ru-RU" sz="2000" dirty="0"/>
              <a:t> </a:t>
            </a:r>
            <a:r>
              <a:rPr lang="ru-RU" sz="2000" dirty="0" err="1"/>
              <a:t>иманентно</a:t>
            </a:r>
            <a:r>
              <a:rPr lang="ru-RU" sz="2000" dirty="0"/>
              <a:t> </a:t>
            </a:r>
            <a:r>
              <a:rPr lang="ru-RU" sz="2000" dirty="0" err="1"/>
              <a:t>произвежда</a:t>
            </a:r>
            <a:r>
              <a:rPr lang="ru-RU" sz="2000" dirty="0"/>
              <a:t> чудовища, а </a:t>
            </a:r>
            <a:r>
              <a:rPr lang="ru-RU" sz="2000" dirty="0" err="1"/>
              <a:t>това</a:t>
            </a:r>
            <a:r>
              <a:rPr lang="ru-RU" sz="2000" dirty="0"/>
              <a:t> </a:t>
            </a:r>
            <a:r>
              <a:rPr lang="ru-RU" sz="2000" dirty="0" err="1"/>
              <a:t>значи</a:t>
            </a:r>
            <a:r>
              <a:rPr lang="ru-RU" sz="2000" dirty="0"/>
              <a:t>, че те </a:t>
            </a:r>
            <a:r>
              <a:rPr lang="ru-RU" sz="2000" dirty="0" err="1"/>
              <a:t>са</a:t>
            </a:r>
            <a:r>
              <a:rPr lang="ru-RU" sz="2000" dirty="0"/>
              <a:t> функция на </a:t>
            </a:r>
            <a:r>
              <a:rPr lang="ru-RU" sz="2000" dirty="0" err="1"/>
              <a:t>самия</a:t>
            </a:r>
            <a:r>
              <a:rPr lang="ru-RU" sz="2000" dirty="0"/>
              <a:t> разум, </a:t>
            </a:r>
            <a:r>
              <a:rPr lang="ru-RU" sz="2000" dirty="0" err="1"/>
              <a:t>когато</a:t>
            </a:r>
            <a:r>
              <a:rPr lang="ru-RU" sz="2000" dirty="0"/>
              <a:t> </a:t>
            </a:r>
            <a:r>
              <a:rPr lang="ru-RU" sz="2000" dirty="0" err="1"/>
              <a:t>работи</a:t>
            </a:r>
            <a:r>
              <a:rPr lang="ru-RU" sz="2000" dirty="0"/>
              <a:t> на </a:t>
            </a:r>
            <a:r>
              <a:rPr lang="ru-RU" sz="2000" dirty="0" err="1"/>
              <a:t>нощен</a:t>
            </a:r>
            <a:r>
              <a:rPr lang="ru-RU" sz="2000" dirty="0"/>
              <a:t> режим. </a:t>
            </a:r>
            <a:r>
              <a:rPr lang="ru-RU" sz="2000" dirty="0" err="1"/>
              <a:t>Разумът</a:t>
            </a:r>
            <a:r>
              <a:rPr lang="ru-RU" sz="2000" dirty="0"/>
              <a:t> </a:t>
            </a:r>
            <a:r>
              <a:rPr lang="ru-RU" sz="2000" dirty="0" err="1"/>
              <a:t>ражда</a:t>
            </a:r>
            <a:r>
              <a:rPr lang="ru-RU" sz="2000" dirty="0"/>
              <a:t> </a:t>
            </a:r>
            <a:r>
              <a:rPr lang="ru-RU" sz="2000" dirty="0" err="1"/>
              <a:t>ясни</a:t>
            </a:r>
            <a:r>
              <a:rPr lang="ru-RU" sz="2000" dirty="0"/>
              <a:t> идеи и светли </a:t>
            </a:r>
            <a:r>
              <a:rPr lang="ru-RU" sz="2000" dirty="0" err="1"/>
              <a:t>перспективи</a:t>
            </a:r>
            <a:r>
              <a:rPr lang="ru-RU" sz="2000" dirty="0"/>
              <a:t>, но и </a:t>
            </a:r>
            <a:r>
              <a:rPr lang="ru-RU" sz="2000" dirty="0" err="1"/>
              <a:t>кошмари</a:t>
            </a:r>
            <a:r>
              <a:rPr lang="ru-RU" sz="2000" dirty="0"/>
              <a:t>, той е адекватен на </a:t>
            </a:r>
            <a:r>
              <a:rPr lang="ru-RU" sz="2000" dirty="0" err="1"/>
              <a:t>човешката</a:t>
            </a:r>
            <a:r>
              <a:rPr lang="ru-RU" sz="2000" dirty="0"/>
              <a:t> душа, </a:t>
            </a:r>
            <a:r>
              <a:rPr lang="ru-RU" sz="2000" dirty="0" err="1"/>
              <a:t>изтъкана</a:t>
            </a:r>
            <a:r>
              <a:rPr lang="ru-RU" sz="2000" dirty="0"/>
              <a:t> от добродетели, но и подвластна на </a:t>
            </a:r>
            <a:r>
              <a:rPr lang="ru-RU" sz="2000" dirty="0" err="1"/>
              <a:t>пороци</a:t>
            </a:r>
            <a:r>
              <a:rPr lang="ru-RU" sz="2000" dirty="0"/>
              <a:t>. </a:t>
            </a:r>
            <a:r>
              <a:rPr lang="ru-RU" sz="2000" dirty="0" err="1"/>
              <a:t>Разумът</a:t>
            </a:r>
            <a:r>
              <a:rPr lang="ru-RU" sz="2000" dirty="0"/>
              <a:t> в </a:t>
            </a:r>
            <a:r>
              <a:rPr lang="ru-RU" sz="2000" dirty="0" err="1"/>
              <a:t>съня</a:t>
            </a:r>
            <a:r>
              <a:rPr lang="ru-RU" sz="2000" dirty="0"/>
              <a:t> си </a:t>
            </a:r>
            <a:r>
              <a:rPr lang="ru-RU" sz="2000" dirty="0" err="1"/>
              <a:t>ражда</a:t>
            </a:r>
            <a:r>
              <a:rPr lang="ru-RU" sz="2000" dirty="0"/>
              <a:t> </a:t>
            </a:r>
            <a:r>
              <a:rPr lang="ru-RU" sz="2000" dirty="0" err="1" smtClean="0"/>
              <a:t>кошмари</a:t>
            </a:r>
            <a:r>
              <a:rPr lang="ru-RU" sz="2000" dirty="0" smtClean="0"/>
              <a:t> и заблуди, но именно </a:t>
            </a:r>
            <a:r>
              <a:rPr lang="ru-RU" sz="2000" dirty="0" err="1"/>
              <a:t>будният</a:t>
            </a:r>
            <a:r>
              <a:rPr lang="ru-RU" sz="2000" dirty="0"/>
              <a:t> разум </a:t>
            </a:r>
            <a:r>
              <a:rPr lang="ru-RU" sz="2000" dirty="0" err="1"/>
              <a:t>ще</a:t>
            </a:r>
            <a:r>
              <a:rPr lang="ru-RU" sz="2000" dirty="0"/>
              <a:t> </a:t>
            </a:r>
            <a:r>
              <a:rPr lang="ru-RU" sz="2000" dirty="0" err="1" smtClean="0"/>
              <a:t>ги</a:t>
            </a:r>
            <a:r>
              <a:rPr lang="ru-RU" sz="2000" dirty="0" smtClean="0"/>
              <a:t> прогони. </a:t>
            </a:r>
            <a:endParaRPr lang="bg-BG" sz="20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57200" y="3140968"/>
            <a:ext cx="8229600" cy="3600400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„Сан разума </a:t>
            </a:r>
            <a:r>
              <a:rPr lang="ru-RU" b="1" dirty="0" err="1"/>
              <a:t>рађа</a:t>
            </a:r>
            <a:r>
              <a:rPr lang="ru-RU" b="1" dirty="0"/>
              <a:t> </a:t>
            </a:r>
            <a:r>
              <a:rPr lang="ru-RU" b="1" dirty="0" err="1"/>
              <a:t>чудовишта</a:t>
            </a:r>
            <a:r>
              <a:rPr lang="ru-RU" b="1" dirty="0"/>
              <a:t>“ – два </a:t>
            </a:r>
            <a:r>
              <a:rPr lang="ru-RU" b="1" dirty="0" err="1"/>
              <a:t>могућа</a:t>
            </a:r>
            <a:r>
              <a:rPr lang="ru-RU" b="1" dirty="0"/>
              <a:t> </a:t>
            </a:r>
            <a:r>
              <a:rPr lang="ru-RU" b="1" dirty="0" err="1"/>
              <a:t>тумачења</a:t>
            </a:r>
            <a:r>
              <a:rPr lang="ru-RU" b="1" dirty="0"/>
              <a:t> </a:t>
            </a:r>
            <a:r>
              <a:rPr lang="ru-RU" b="1" dirty="0" err="1"/>
              <a:t>према</a:t>
            </a:r>
            <a:r>
              <a:rPr lang="ru-RU" b="1" dirty="0"/>
              <a:t> </a:t>
            </a:r>
            <a:r>
              <a:rPr lang="ru-RU" b="1" dirty="0" err="1"/>
              <a:t>Цв</a:t>
            </a:r>
            <a:r>
              <a:rPr lang="ru-RU" b="1" dirty="0"/>
              <a:t>. Тодорову</a:t>
            </a:r>
            <a:r>
              <a:rPr lang="ru-RU" b="1" dirty="0" smtClean="0"/>
              <a:t>:</a:t>
            </a:r>
          </a:p>
          <a:p>
            <a:r>
              <a:rPr lang="ru-RU" dirty="0" smtClean="0"/>
              <a:t> </a:t>
            </a:r>
            <a:r>
              <a:rPr lang="ru-RU" b="1" dirty="0"/>
              <a:t>1. </a:t>
            </a:r>
            <a:r>
              <a:rPr lang="ru-RU" dirty="0" err="1"/>
              <a:t>Када</a:t>
            </a:r>
            <a:r>
              <a:rPr lang="ru-RU" dirty="0"/>
              <a:t> разум заспи, </a:t>
            </a:r>
            <a:r>
              <a:rPr lang="ru-RU" dirty="0" err="1"/>
              <a:t>чудовишта</a:t>
            </a:r>
            <a:r>
              <a:rPr lang="ru-RU" dirty="0"/>
              <a:t> </a:t>
            </a:r>
            <a:r>
              <a:rPr lang="ru-RU" dirty="0" err="1"/>
              <a:t>дижу</a:t>
            </a:r>
            <a:r>
              <a:rPr lang="ru-RU" dirty="0"/>
              <a:t> главе и оно, разум, мора да се пробуди и да их </a:t>
            </a:r>
            <a:r>
              <a:rPr lang="ru-RU" dirty="0" err="1"/>
              <a:t>отера</a:t>
            </a:r>
            <a:r>
              <a:rPr lang="ru-RU" dirty="0"/>
              <a:t>. </a:t>
            </a:r>
            <a:r>
              <a:rPr lang="ru-RU" dirty="0" err="1"/>
              <a:t>Чудовишта</a:t>
            </a:r>
            <a:r>
              <a:rPr lang="ru-RU" dirty="0"/>
              <a:t> су </a:t>
            </a:r>
            <a:r>
              <a:rPr lang="ru-RU" dirty="0" err="1"/>
              <a:t>изван</a:t>
            </a:r>
            <a:r>
              <a:rPr lang="ru-RU" dirty="0"/>
              <a:t> разума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 </a:t>
            </a:r>
            <a:r>
              <a:rPr lang="ru-RU" b="1" dirty="0"/>
              <a:t>2.</a:t>
            </a:r>
            <a:r>
              <a:rPr lang="ru-RU" dirty="0"/>
              <a:t> </a:t>
            </a:r>
            <a:r>
              <a:rPr lang="ru-RU" dirty="0" err="1"/>
              <a:t>Сањање</a:t>
            </a:r>
            <a:r>
              <a:rPr lang="ru-RU" dirty="0"/>
              <a:t> </a:t>
            </a:r>
            <a:r>
              <a:rPr lang="ru-RU" dirty="0" err="1"/>
              <a:t>иманентно</a:t>
            </a:r>
            <a:r>
              <a:rPr lang="ru-RU" dirty="0"/>
              <a:t> производи </a:t>
            </a:r>
            <a:r>
              <a:rPr lang="ru-RU" dirty="0" err="1"/>
              <a:t>чудовишта</a:t>
            </a:r>
            <a:r>
              <a:rPr lang="ru-RU" dirty="0"/>
              <a:t>, а то </a:t>
            </a:r>
            <a:r>
              <a:rPr lang="ru-RU" dirty="0" err="1"/>
              <a:t>значи</a:t>
            </a:r>
            <a:r>
              <a:rPr lang="ru-RU" dirty="0"/>
              <a:t> да су она </a:t>
            </a:r>
            <a:r>
              <a:rPr lang="ru-RU" dirty="0" err="1"/>
              <a:t>функција</a:t>
            </a:r>
            <a:r>
              <a:rPr lang="ru-RU" dirty="0"/>
              <a:t> </a:t>
            </a:r>
            <a:r>
              <a:rPr lang="ru-RU" dirty="0" err="1"/>
              <a:t>самог</a:t>
            </a:r>
            <a:r>
              <a:rPr lang="ru-RU" dirty="0"/>
              <a:t> разума </a:t>
            </a:r>
            <a:r>
              <a:rPr lang="ru-RU" dirty="0" err="1"/>
              <a:t>када</a:t>
            </a:r>
            <a:r>
              <a:rPr lang="ru-RU" dirty="0"/>
              <a:t> ради на </a:t>
            </a:r>
            <a:r>
              <a:rPr lang="ru-RU" dirty="0" err="1"/>
              <a:t>ноћном</a:t>
            </a:r>
            <a:r>
              <a:rPr lang="ru-RU" dirty="0"/>
              <a:t> режиму. Разум </a:t>
            </a:r>
            <a:r>
              <a:rPr lang="ru-RU" dirty="0" err="1"/>
              <a:t>рађа</a:t>
            </a:r>
            <a:r>
              <a:rPr lang="ru-RU" dirty="0"/>
              <a:t> </a:t>
            </a:r>
            <a:r>
              <a:rPr lang="ru-RU" dirty="0" err="1"/>
              <a:t>јасне</a:t>
            </a:r>
            <a:r>
              <a:rPr lang="ru-RU" dirty="0"/>
              <a:t> </a:t>
            </a:r>
            <a:r>
              <a:rPr lang="ru-RU" dirty="0" err="1"/>
              <a:t>идеје</a:t>
            </a:r>
            <a:r>
              <a:rPr lang="ru-RU" dirty="0"/>
              <a:t> и </a:t>
            </a:r>
            <a:r>
              <a:rPr lang="ru-RU" dirty="0" err="1"/>
              <a:t>светле</a:t>
            </a:r>
            <a:r>
              <a:rPr lang="ru-RU" dirty="0"/>
              <a:t> перспективе, али и </a:t>
            </a:r>
            <a:r>
              <a:rPr lang="ru-RU" dirty="0" err="1"/>
              <a:t>ноћне</a:t>
            </a:r>
            <a:r>
              <a:rPr lang="ru-RU" dirty="0"/>
              <a:t> море, </a:t>
            </a:r>
            <a:r>
              <a:rPr lang="ru-RU" dirty="0" err="1"/>
              <a:t>адекватан</a:t>
            </a:r>
            <a:r>
              <a:rPr lang="ru-RU" dirty="0"/>
              <a:t> </a:t>
            </a:r>
            <a:r>
              <a:rPr lang="ru-RU" dirty="0" err="1"/>
              <a:t>је</a:t>
            </a:r>
            <a:r>
              <a:rPr lang="ru-RU" dirty="0"/>
              <a:t> </a:t>
            </a:r>
            <a:r>
              <a:rPr lang="ru-RU" dirty="0" err="1"/>
              <a:t>људској</a:t>
            </a:r>
            <a:r>
              <a:rPr lang="ru-RU" dirty="0"/>
              <a:t> души, </a:t>
            </a:r>
            <a:r>
              <a:rPr lang="ru-RU" dirty="0" err="1"/>
              <a:t>сатканој</a:t>
            </a:r>
            <a:r>
              <a:rPr lang="ru-RU" dirty="0"/>
              <a:t> од </a:t>
            </a:r>
            <a:r>
              <a:rPr lang="ru-RU" dirty="0" err="1"/>
              <a:t>врлина</a:t>
            </a:r>
            <a:r>
              <a:rPr lang="ru-RU" dirty="0"/>
              <a:t>, али и </a:t>
            </a:r>
            <a:r>
              <a:rPr lang="ru-RU" dirty="0" err="1"/>
              <a:t>подложној</a:t>
            </a:r>
            <a:r>
              <a:rPr lang="ru-RU" dirty="0"/>
              <a:t> </a:t>
            </a:r>
            <a:r>
              <a:rPr lang="ru-RU" dirty="0" err="1"/>
              <a:t>пороцима</a:t>
            </a:r>
            <a:r>
              <a:rPr lang="ru-RU" dirty="0"/>
              <a:t>. Разум у </a:t>
            </a:r>
            <a:r>
              <a:rPr lang="ru-RU" dirty="0" err="1"/>
              <a:t>свом</a:t>
            </a:r>
            <a:r>
              <a:rPr lang="ru-RU" dirty="0"/>
              <a:t> сну </a:t>
            </a:r>
            <a:r>
              <a:rPr lang="ru-RU" dirty="0" err="1"/>
              <a:t>рађа</a:t>
            </a:r>
            <a:r>
              <a:rPr lang="ru-RU" dirty="0"/>
              <a:t> </a:t>
            </a:r>
            <a:r>
              <a:rPr lang="ru-RU" dirty="0" err="1"/>
              <a:t>ноћне</a:t>
            </a:r>
            <a:r>
              <a:rPr lang="ru-RU" dirty="0"/>
              <a:t> море и </a:t>
            </a:r>
            <a:r>
              <a:rPr lang="ru-RU" dirty="0" err="1"/>
              <a:t>заблуде</a:t>
            </a:r>
            <a:r>
              <a:rPr lang="ru-RU" dirty="0"/>
              <a:t>, али </a:t>
            </a:r>
            <a:r>
              <a:rPr lang="ru-RU" dirty="0" err="1"/>
              <a:t>је</a:t>
            </a:r>
            <a:r>
              <a:rPr lang="ru-RU" dirty="0"/>
              <a:t> будни разум </a:t>
            </a:r>
            <a:r>
              <a:rPr lang="ru-RU" dirty="0" err="1"/>
              <a:t>тај</a:t>
            </a:r>
            <a:r>
              <a:rPr lang="ru-RU" dirty="0"/>
              <a:t> </a:t>
            </a:r>
            <a:r>
              <a:rPr lang="ru-RU" dirty="0" err="1"/>
              <a:t>који</a:t>
            </a:r>
            <a:r>
              <a:rPr lang="ru-RU" dirty="0"/>
              <a:t> </a:t>
            </a:r>
            <a:r>
              <a:rPr lang="ru-RU" dirty="0" err="1"/>
              <a:t>ће</a:t>
            </a:r>
            <a:r>
              <a:rPr lang="ru-RU" dirty="0"/>
              <a:t> их </a:t>
            </a:r>
            <a:r>
              <a:rPr lang="ru-RU" dirty="0" err="1"/>
              <a:t>отерати</a:t>
            </a:r>
            <a:r>
              <a:rPr lang="ru-RU" dirty="0"/>
              <a:t>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6481189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2232248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/>
              <a:t>„Разговор </a:t>
            </a:r>
            <a:r>
              <a:rPr lang="ru-RU" sz="2000" b="1" dirty="0"/>
              <a:t>с </a:t>
            </a:r>
            <a:r>
              <a:rPr lang="ru-RU" sz="2000" b="1" dirty="0" smtClean="0"/>
              <a:t>Гойя“,1934 </a:t>
            </a:r>
            <a:r>
              <a:rPr lang="ru-RU" sz="2000" b="1" dirty="0"/>
              <a:t>г. ,</a:t>
            </a:r>
            <a:r>
              <a:rPr lang="ru-RU" sz="2000" b="1" dirty="0" smtClean="0"/>
              <a:t> </a:t>
            </a:r>
            <a:r>
              <a:rPr lang="ru-RU" sz="2000" dirty="0"/>
              <a:t>логично </a:t>
            </a:r>
            <a:r>
              <a:rPr lang="ru-RU" sz="2000" dirty="0" err="1" smtClean="0"/>
              <a:t>обвързан</a:t>
            </a:r>
            <a:r>
              <a:rPr lang="ru-RU" sz="2000" dirty="0" smtClean="0"/>
              <a:t> </a:t>
            </a:r>
            <a:r>
              <a:rPr lang="ru-RU" sz="2000" dirty="0"/>
              <a:t>с </a:t>
            </a:r>
            <a:r>
              <a:rPr lang="ru-RU" sz="2000" dirty="0" err="1"/>
              <a:t>тревожните</a:t>
            </a:r>
            <a:r>
              <a:rPr lang="ru-RU" sz="2000" dirty="0"/>
              <a:t> времена, </a:t>
            </a:r>
            <a:r>
              <a:rPr lang="ru-RU" sz="2000" dirty="0" err="1"/>
              <a:t>които</a:t>
            </a:r>
            <a:r>
              <a:rPr lang="ru-RU" sz="2000" dirty="0"/>
              <a:t> предстоят на Европа </a:t>
            </a:r>
            <a:r>
              <a:rPr lang="ru-RU" sz="2000" dirty="0" smtClean="0"/>
              <a:t>(</a:t>
            </a:r>
            <a:r>
              <a:rPr lang="ru-RU" sz="2000" dirty="0" err="1" smtClean="0"/>
              <a:t>националсоциализма</a:t>
            </a:r>
            <a:r>
              <a:rPr lang="ru-RU" sz="2000" dirty="0" smtClean="0"/>
              <a:t> </a:t>
            </a:r>
            <a:r>
              <a:rPr lang="ru-RU" sz="2000" dirty="0"/>
              <a:t>и фашизма), а </a:t>
            </a:r>
            <a:r>
              <a:rPr lang="ru-RU" sz="2000" dirty="0" err="1"/>
              <a:t>Андрич</a:t>
            </a:r>
            <a:r>
              <a:rPr lang="ru-RU" sz="2000" dirty="0"/>
              <a:t> </a:t>
            </a:r>
            <a:r>
              <a:rPr lang="ru-RU" sz="2000" dirty="0" err="1"/>
              <a:t>като</a:t>
            </a:r>
            <a:r>
              <a:rPr lang="ru-RU" sz="2000" dirty="0"/>
              <a:t> дипломат от </a:t>
            </a:r>
            <a:r>
              <a:rPr lang="ru-RU" sz="2000" dirty="0" err="1"/>
              <a:t>кариерата</a:t>
            </a:r>
            <a:r>
              <a:rPr lang="ru-RU" sz="2000" dirty="0"/>
              <a:t> </a:t>
            </a:r>
            <a:r>
              <a:rPr lang="ru-RU" sz="2000" dirty="0" err="1"/>
              <a:t>осезателно</a:t>
            </a:r>
            <a:r>
              <a:rPr lang="ru-RU" sz="2000" dirty="0"/>
              <a:t> чувства </a:t>
            </a:r>
            <a:r>
              <a:rPr lang="ru-RU" sz="2000" dirty="0" err="1"/>
              <a:t>това</a:t>
            </a:r>
            <a:r>
              <a:rPr lang="ru-RU" sz="2000" dirty="0"/>
              <a:t>. </a:t>
            </a:r>
            <a:br>
              <a:rPr lang="ru-RU" sz="2000" dirty="0"/>
            </a:br>
            <a:r>
              <a:rPr lang="ru-RU" sz="2000" dirty="0" err="1" smtClean="0"/>
              <a:t>Това</a:t>
            </a:r>
            <a:r>
              <a:rPr lang="ru-RU" sz="2000" dirty="0" smtClean="0"/>
              <a:t> е </a:t>
            </a:r>
            <a:r>
              <a:rPr lang="ru-RU" sz="2000" dirty="0"/>
              <a:t>„разговор“, но „</a:t>
            </a:r>
            <a:r>
              <a:rPr lang="ru-RU" sz="2000" dirty="0" err="1"/>
              <a:t>всъщност</a:t>
            </a:r>
            <a:r>
              <a:rPr lang="ru-RU" sz="2000" dirty="0"/>
              <a:t> монолог на Гойя </a:t>
            </a:r>
            <a:r>
              <a:rPr lang="ru-RU" sz="2000" dirty="0" err="1"/>
              <a:t>със</a:t>
            </a:r>
            <a:r>
              <a:rPr lang="ru-RU" sz="2000" dirty="0"/>
              <a:t> себе си, за </a:t>
            </a:r>
            <a:r>
              <a:rPr lang="ru-RU" sz="2000" dirty="0" err="1"/>
              <a:t>изкуството</a:t>
            </a:r>
            <a:r>
              <a:rPr lang="ru-RU" sz="2000" dirty="0"/>
              <a:t>, за </a:t>
            </a:r>
            <a:r>
              <a:rPr lang="ru-RU" sz="2000" dirty="0" err="1"/>
              <a:t>общите</a:t>
            </a:r>
            <a:r>
              <a:rPr lang="ru-RU" sz="2000" dirty="0"/>
              <a:t> </a:t>
            </a:r>
            <a:r>
              <a:rPr lang="ru-RU" sz="2000" dirty="0" err="1"/>
              <a:t>неща</a:t>
            </a:r>
            <a:r>
              <a:rPr lang="ru-RU" sz="2000" dirty="0"/>
              <a:t> в </a:t>
            </a:r>
            <a:r>
              <a:rPr lang="ru-RU" sz="2000" dirty="0" err="1"/>
              <a:t>човешката</a:t>
            </a:r>
            <a:r>
              <a:rPr lang="ru-RU" sz="2000" dirty="0"/>
              <a:t> </a:t>
            </a:r>
            <a:r>
              <a:rPr lang="ru-RU" sz="2000" dirty="0" err="1"/>
              <a:t>съдба</a:t>
            </a:r>
            <a:r>
              <a:rPr lang="ru-RU" sz="2000" dirty="0" smtClean="0"/>
              <a:t>“ (</a:t>
            </a:r>
            <a:r>
              <a:rPr lang="ru-RU" sz="2000" dirty="0" err="1" smtClean="0"/>
              <a:t>Цв</a:t>
            </a:r>
            <a:r>
              <a:rPr lang="ru-RU" sz="2000" dirty="0" smtClean="0"/>
              <a:t>. Тодоров). 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Монолог на </a:t>
            </a:r>
            <a:r>
              <a:rPr lang="ru-RU" sz="2000" dirty="0" err="1" smtClean="0"/>
              <a:t>Андрич</a:t>
            </a:r>
            <a:r>
              <a:rPr lang="ru-RU" sz="2000" dirty="0" smtClean="0"/>
              <a:t> </a:t>
            </a:r>
            <a:r>
              <a:rPr lang="ru-RU" sz="2000" dirty="0" err="1" smtClean="0"/>
              <a:t>със</a:t>
            </a:r>
            <a:r>
              <a:rPr lang="ru-RU" sz="2000" dirty="0" smtClean="0"/>
              <a:t> себе си!</a:t>
            </a:r>
            <a:br>
              <a:rPr lang="ru-RU" sz="2000" dirty="0" smtClean="0"/>
            </a:br>
            <a:r>
              <a:rPr lang="ru-RU" sz="2000" dirty="0" err="1" smtClean="0"/>
              <a:t>Художникът</a:t>
            </a:r>
            <a:r>
              <a:rPr lang="ru-RU" sz="2000" dirty="0" smtClean="0"/>
              <a:t> се </a:t>
            </a:r>
            <a:r>
              <a:rPr lang="ru-RU" sz="2000" dirty="0" err="1" smtClean="0"/>
              <a:t>появява</a:t>
            </a:r>
            <a:r>
              <a:rPr lang="ru-RU" sz="2000" dirty="0" smtClean="0"/>
              <a:t> </a:t>
            </a:r>
            <a:r>
              <a:rPr lang="ru-RU" sz="2000" dirty="0" err="1" smtClean="0"/>
              <a:t>изведнъж</a:t>
            </a:r>
            <a:r>
              <a:rPr lang="ru-RU" sz="2000" dirty="0" smtClean="0"/>
              <a:t>, </a:t>
            </a:r>
            <a:r>
              <a:rPr lang="ru-RU" sz="2000" dirty="0" err="1" smtClean="0"/>
              <a:t>като</a:t>
            </a:r>
            <a:r>
              <a:rPr lang="ru-RU" sz="2000" dirty="0" smtClean="0"/>
              <a:t> че ли се </a:t>
            </a:r>
            <a:r>
              <a:rPr lang="ru-RU" sz="2000" dirty="0" err="1" smtClean="0"/>
              <a:t>материализира</a:t>
            </a:r>
            <a:r>
              <a:rPr lang="ru-RU" sz="2000" dirty="0" smtClean="0"/>
              <a:t> от </a:t>
            </a:r>
            <a:r>
              <a:rPr lang="ru-RU" sz="2000" dirty="0" err="1" smtClean="0"/>
              <a:t>нищото</a:t>
            </a:r>
            <a:r>
              <a:rPr lang="ru-RU" sz="2000" dirty="0" smtClean="0"/>
              <a:t>?</a:t>
            </a:r>
            <a:endParaRPr lang="bg-BG" sz="20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4293096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„Разговор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Гојом</a:t>
            </a:r>
            <a:r>
              <a:rPr lang="ru-RU" dirty="0"/>
              <a:t>“, 1934, логично </a:t>
            </a:r>
            <a:r>
              <a:rPr lang="ru-RU" dirty="0" err="1"/>
              <a:t>повезан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немирним</a:t>
            </a:r>
            <a:r>
              <a:rPr lang="ru-RU" dirty="0"/>
              <a:t> </a:t>
            </a:r>
            <a:r>
              <a:rPr lang="ru-RU" dirty="0" err="1"/>
              <a:t>временима</a:t>
            </a:r>
            <a:r>
              <a:rPr lang="ru-RU" dirty="0"/>
              <a:t> </a:t>
            </a:r>
            <a:r>
              <a:rPr lang="ru-RU" dirty="0" err="1"/>
              <a:t>која</a:t>
            </a:r>
            <a:r>
              <a:rPr lang="ru-RU" dirty="0"/>
              <a:t> </a:t>
            </a:r>
            <a:r>
              <a:rPr lang="ru-RU" dirty="0" err="1"/>
              <a:t>предстоје</a:t>
            </a:r>
            <a:r>
              <a:rPr lang="ru-RU" dirty="0"/>
              <a:t> </a:t>
            </a:r>
            <a:r>
              <a:rPr lang="ru-RU" dirty="0" err="1"/>
              <a:t>Европи</a:t>
            </a:r>
            <a:r>
              <a:rPr lang="ru-RU" dirty="0"/>
              <a:t> (</a:t>
            </a:r>
            <a:r>
              <a:rPr lang="ru-RU" dirty="0" err="1"/>
              <a:t>националсоцијализам</a:t>
            </a:r>
            <a:r>
              <a:rPr lang="ru-RU" dirty="0"/>
              <a:t> и </a:t>
            </a:r>
            <a:r>
              <a:rPr lang="ru-RU" dirty="0" err="1"/>
              <a:t>фашизам</a:t>
            </a:r>
            <a:r>
              <a:rPr lang="ru-RU" dirty="0"/>
              <a:t>), а </a:t>
            </a:r>
            <a:r>
              <a:rPr lang="ru-RU" dirty="0" err="1"/>
              <a:t>Андрић</a:t>
            </a:r>
            <a:r>
              <a:rPr lang="ru-RU" dirty="0"/>
              <a:t> </a:t>
            </a:r>
            <a:r>
              <a:rPr lang="ru-RU" dirty="0" err="1"/>
              <a:t>је</a:t>
            </a:r>
            <a:r>
              <a:rPr lang="ru-RU" dirty="0"/>
              <a:t>, </a:t>
            </a:r>
            <a:r>
              <a:rPr lang="ru-RU" dirty="0" err="1"/>
              <a:t>као</a:t>
            </a:r>
            <a:r>
              <a:rPr lang="ru-RU" dirty="0"/>
              <a:t> </a:t>
            </a:r>
            <a:r>
              <a:rPr lang="ru-RU" dirty="0" err="1"/>
              <a:t>каријерни</a:t>
            </a:r>
            <a:r>
              <a:rPr lang="ru-RU" dirty="0"/>
              <a:t> дипломата, то живо </a:t>
            </a:r>
            <a:r>
              <a:rPr lang="ru-RU" dirty="0" err="1"/>
              <a:t>осетио</a:t>
            </a:r>
            <a:r>
              <a:rPr lang="ru-RU" dirty="0"/>
              <a:t>. </a:t>
            </a:r>
            <a:r>
              <a:rPr lang="ru-RU" dirty="0" err="1"/>
              <a:t>Ово</a:t>
            </a:r>
            <a:r>
              <a:rPr lang="ru-RU" dirty="0"/>
              <a:t> </a:t>
            </a:r>
            <a:r>
              <a:rPr lang="ru-RU" dirty="0" err="1"/>
              <a:t>јесте</a:t>
            </a:r>
            <a:r>
              <a:rPr lang="ru-RU" dirty="0"/>
              <a:t> „разговор“, али „</a:t>
            </a:r>
            <a:r>
              <a:rPr lang="ru-RU" dirty="0" err="1"/>
              <a:t>заправо</a:t>
            </a:r>
            <a:r>
              <a:rPr lang="ru-RU" dirty="0"/>
              <a:t> монолог </a:t>
            </a:r>
            <a:r>
              <a:rPr lang="ru-RU" dirty="0" err="1"/>
              <a:t>Гоје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самим </a:t>
            </a:r>
            <a:r>
              <a:rPr lang="ru-RU" dirty="0" err="1"/>
              <a:t>собом</a:t>
            </a:r>
            <a:r>
              <a:rPr lang="ru-RU" dirty="0"/>
              <a:t>, о </a:t>
            </a:r>
            <a:r>
              <a:rPr lang="ru-RU" dirty="0" err="1"/>
              <a:t>уметности</a:t>
            </a:r>
            <a:r>
              <a:rPr lang="ru-RU" dirty="0"/>
              <a:t>, о </a:t>
            </a:r>
            <a:r>
              <a:rPr lang="ru-RU" dirty="0" err="1"/>
              <a:t>заједничким</a:t>
            </a:r>
            <a:r>
              <a:rPr lang="ru-RU" dirty="0"/>
              <a:t> </a:t>
            </a:r>
            <a:r>
              <a:rPr lang="ru-RU" dirty="0" err="1"/>
              <a:t>стварима</a:t>
            </a:r>
            <a:r>
              <a:rPr lang="ru-RU" dirty="0"/>
              <a:t> у </a:t>
            </a:r>
            <a:r>
              <a:rPr lang="ru-RU" dirty="0" err="1"/>
              <a:t>људској</a:t>
            </a:r>
            <a:r>
              <a:rPr lang="ru-RU" dirty="0"/>
              <a:t> </a:t>
            </a:r>
            <a:r>
              <a:rPr lang="ru-RU" dirty="0" err="1"/>
              <a:t>судбини</a:t>
            </a:r>
            <a:r>
              <a:rPr lang="ru-RU" dirty="0"/>
              <a:t>“ (</a:t>
            </a:r>
            <a:r>
              <a:rPr lang="ru-RU" dirty="0" err="1"/>
              <a:t>Цв</a:t>
            </a:r>
            <a:r>
              <a:rPr lang="ru-RU" dirty="0"/>
              <a:t>. Тодоров). </a:t>
            </a:r>
            <a:endParaRPr lang="ru-RU" dirty="0" smtClean="0"/>
          </a:p>
          <a:p>
            <a:r>
              <a:rPr lang="ru-RU" dirty="0" err="1" smtClean="0"/>
              <a:t>Андрићев</a:t>
            </a:r>
            <a:r>
              <a:rPr lang="ru-RU" dirty="0" smtClean="0"/>
              <a:t> </a:t>
            </a:r>
            <a:r>
              <a:rPr lang="ru-RU" dirty="0"/>
              <a:t>монолог </a:t>
            </a:r>
            <a:r>
              <a:rPr lang="ru-RU" dirty="0" err="1"/>
              <a:t>са</a:t>
            </a:r>
            <a:r>
              <a:rPr lang="ru-RU" dirty="0"/>
              <a:t> самим </a:t>
            </a:r>
            <a:r>
              <a:rPr lang="ru-RU" dirty="0" err="1"/>
              <a:t>собом</a:t>
            </a:r>
            <a:r>
              <a:rPr lang="ru-RU" dirty="0"/>
              <a:t>! </a:t>
            </a:r>
            <a:r>
              <a:rPr lang="ru-RU" dirty="0" err="1"/>
              <a:t>Уметник</a:t>
            </a:r>
            <a:r>
              <a:rPr lang="ru-RU" dirty="0"/>
              <a:t> се </a:t>
            </a:r>
            <a:r>
              <a:rPr lang="ru-RU" dirty="0" err="1"/>
              <a:t>појављује</a:t>
            </a:r>
            <a:r>
              <a:rPr lang="ru-RU" dirty="0"/>
              <a:t> </a:t>
            </a:r>
            <a:r>
              <a:rPr lang="ru-RU" dirty="0" err="1"/>
              <a:t>изненада</a:t>
            </a:r>
            <a:r>
              <a:rPr lang="ru-RU" dirty="0"/>
              <a:t>, </a:t>
            </a:r>
            <a:r>
              <a:rPr lang="ru-RU" dirty="0" err="1"/>
              <a:t>као</a:t>
            </a:r>
            <a:r>
              <a:rPr lang="ru-RU" dirty="0"/>
              <a:t> да се </a:t>
            </a:r>
            <a:r>
              <a:rPr lang="ru-RU" dirty="0" err="1"/>
              <a:t>материјализује</a:t>
            </a:r>
            <a:r>
              <a:rPr lang="ru-RU" dirty="0"/>
              <a:t> ниоткуда?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036854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708920"/>
          </a:xfrm>
        </p:spPr>
        <p:txBody>
          <a:bodyPr>
            <a:normAutofit fontScale="90000"/>
          </a:bodyPr>
          <a:lstStyle/>
          <a:p>
            <a:r>
              <a:rPr lang="bg-BG" sz="2000" b="1" dirty="0" err="1" smtClean="0"/>
              <a:t>Необароковост</a:t>
            </a:r>
            <a:r>
              <a:rPr lang="bg-BG" sz="2000" b="1" dirty="0" smtClean="0"/>
              <a:t>, неоготика, романтизъм, </a:t>
            </a:r>
            <a:r>
              <a:rPr lang="bg-BG" sz="2000" b="1" dirty="0" err="1" smtClean="0"/>
              <a:t>постпросвещенско</a:t>
            </a:r>
            <a:r>
              <a:rPr lang="bg-BG" sz="2000" b="1" dirty="0" smtClean="0"/>
              <a:t> светоусещане</a:t>
            </a:r>
            <a:r>
              <a:rPr lang="bg-BG" sz="2000" dirty="0" smtClean="0"/>
              <a:t>:</a:t>
            </a:r>
            <a:br>
              <a:rPr lang="bg-BG" sz="2000" dirty="0" smtClean="0"/>
            </a:br>
            <a:r>
              <a:rPr lang="ru-RU" sz="2000" dirty="0" err="1"/>
              <a:t>Погледът</a:t>
            </a:r>
            <a:r>
              <a:rPr lang="ru-RU" sz="2000" dirty="0"/>
              <a:t> </a:t>
            </a:r>
            <a:r>
              <a:rPr lang="ru-RU" sz="2000" dirty="0" smtClean="0"/>
              <a:t>на </a:t>
            </a:r>
            <a:r>
              <a:rPr lang="ru-RU" sz="2000" dirty="0" err="1" smtClean="0"/>
              <a:t>Андрич</a:t>
            </a:r>
            <a:r>
              <a:rPr lang="ru-RU" sz="2000" dirty="0" smtClean="0"/>
              <a:t> </a:t>
            </a:r>
            <a:r>
              <a:rPr lang="ru-RU" sz="2000" dirty="0"/>
              <a:t>се </a:t>
            </a:r>
            <a:r>
              <a:rPr lang="ru-RU" sz="2000" dirty="0" err="1"/>
              <a:t>заковава</a:t>
            </a:r>
            <a:r>
              <a:rPr lang="ru-RU" sz="2000" dirty="0"/>
              <a:t> </a:t>
            </a:r>
            <a:r>
              <a:rPr lang="ru-RU" sz="2000" dirty="0" err="1"/>
              <a:t>върху</a:t>
            </a:r>
            <a:r>
              <a:rPr lang="ru-RU" sz="2000" dirty="0"/>
              <a:t> </a:t>
            </a:r>
            <a:r>
              <a:rPr lang="ru-RU" sz="2000" dirty="0" err="1"/>
              <a:t>съсухрената</a:t>
            </a:r>
            <a:r>
              <a:rPr lang="ru-RU" sz="2000" dirty="0"/>
              <a:t> и черна, подобно на „</a:t>
            </a:r>
            <a:r>
              <a:rPr lang="ru-RU" sz="2000" dirty="0" err="1"/>
              <a:t>някакъв</a:t>
            </a:r>
            <a:r>
              <a:rPr lang="ru-RU" sz="2000" dirty="0"/>
              <a:t> </a:t>
            </a:r>
            <a:r>
              <a:rPr lang="ru-RU" sz="2000" dirty="0" err="1"/>
              <a:t>вълшебен</a:t>
            </a:r>
            <a:r>
              <a:rPr lang="ru-RU" sz="2000" dirty="0"/>
              <a:t> </a:t>
            </a:r>
            <a:r>
              <a:rPr lang="ru-RU" sz="2000" dirty="0" err="1"/>
              <a:t>корен-муска</a:t>
            </a:r>
            <a:r>
              <a:rPr lang="ru-RU" sz="2000" dirty="0"/>
              <a:t>, </a:t>
            </a:r>
            <a:r>
              <a:rPr lang="ru-RU" sz="2000" dirty="0" err="1"/>
              <a:t>чвореста</a:t>
            </a:r>
            <a:r>
              <a:rPr lang="ru-RU" sz="2000" dirty="0"/>
              <a:t> страшна </a:t>
            </a:r>
            <a:r>
              <a:rPr lang="ru-RU" sz="2000" dirty="0" err="1"/>
              <a:t>ръка</a:t>
            </a:r>
            <a:r>
              <a:rPr lang="ru-RU" sz="2000" dirty="0"/>
              <a:t>“ на художника, </a:t>
            </a:r>
            <a:r>
              <a:rPr lang="ru-RU" sz="2000" dirty="0" err="1"/>
              <a:t>едновременно</a:t>
            </a:r>
            <a:r>
              <a:rPr lang="ru-RU" sz="2000" dirty="0"/>
              <a:t> </a:t>
            </a:r>
            <a:r>
              <a:rPr lang="ru-RU" sz="2000" dirty="0" err="1"/>
              <a:t>следейки</a:t>
            </a:r>
            <a:r>
              <a:rPr lang="ru-RU" sz="2000" dirty="0"/>
              <a:t> </a:t>
            </a:r>
            <a:r>
              <a:rPr lang="ru-RU" sz="2000" dirty="0" err="1"/>
              <a:t>погледа</a:t>
            </a:r>
            <a:r>
              <a:rPr lang="ru-RU" sz="2000" dirty="0"/>
              <a:t> </a:t>
            </a:r>
            <a:r>
              <a:rPr lang="ru-RU" sz="2000" dirty="0" err="1"/>
              <a:t>му</a:t>
            </a:r>
            <a:r>
              <a:rPr lang="ru-RU" sz="2000" dirty="0"/>
              <a:t> и „</a:t>
            </a:r>
            <a:r>
              <a:rPr lang="ru-RU" sz="2000" dirty="0" err="1"/>
              <a:t>страхувайки</a:t>
            </a:r>
            <a:r>
              <a:rPr lang="ru-RU" sz="2000" dirty="0"/>
              <a:t> се </a:t>
            </a:r>
            <a:r>
              <a:rPr lang="ru-RU" sz="2000" dirty="0" err="1"/>
              <a:t>непрекъснато</a:t>
            </a:r>
            <a:r>
              <a:rPr lang="ru-RU" sz="2000" dirty="0"/>
              <a:t> да не би </a:t>
            </a:r>
            <a:r>
              <a:rPr lang="ru-RU" sz="2000" dirty="0" err="1"/>
              <a:t>старецът</a:t>
            </a:r>
            <a:r>
              <a:rPr lang="ru-RU" sz="2000" dirty="0"/>
              <a:t> да се </a:t>
            </a:r>
            <a:r>
              <a:rPr lang="ru-RU" sz="2000" dirty="0" err="1"/>
              <a:t>изпари</a:t>
            </a:r>
            <a:r>
              <a:rPr lang="ru-RU" sz="2000" dirty="0"/>
              <a:t> и </a:t>
            </a:r>
            <a:r>
              <a:rPr lang="ru-RU" sz="2000" dirty="0" err="1"/>
              <a:t>изчезне</a:t>
            </a:r>
            <a:r>
              <a:rPr lang="ru-RU" sz="2000" dirty="0"/>
              <a:t> </a:t>
            </a:r>
            <a:r>
              <a:rPr lang="ru-RU" sz="2000" dirty="0" err="1"/>
              <a:t>изведнъж</a:t>
            </a:r>
            <a:r>
              <a:rPr lang="ru-RU" sz="2000" dirty="0"/>
              <a:t> и странно, </a:t>
            </a:r>
            <a:r>
              <a:rPr lang="ru-RU" sz="2000" dirty="0" err="1"/>
              <a:t>както</a:t>
            </a:r>
            <a:r>
              <a:rPr lang="ru-RU" sz="2000" dirty="0"/>
              <a:t> </a:t>
            </a:r>
            <a:r>
              <a:rPr lang="ru-RU" sz="2000" dirty="0" err="1"/>
              <a:t>изчезват</a:t>
            </a:r>
            <a:r>
              <a:rPr lang="ru-RU" sz="2000" dirty="0"/>
              <a:t> видения</a:t>
            </a:r>
            <a:r>
              <a:rPr lang="ru-RU" sz="2000" dirty="0" smtClean="0"/>
              <a:t>“.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„Около </a:t>
            </a:r>
            <a:r>
              <a:rPr lang="ru-RU" sz="2000" dirty="0" err="1"/>
              <a:t>красотата</a:t>
            </a:r>
            <a:r>
              <a:rPr lang="ru-RU" sz="2000" dirty="0"/>
              <a:t> </a:t>
            </a:r>
            <a:r>
              <a:rPr lang="ru-RU" sz="2000" dirty="0" err="1"/>
              <a:t>винаги</a:t>
            </a:r>
            <a:r>
              <a:rPr lang="ru-RU" sz="2000" dirty="0"/>
              <a:t> </a:t>
            </a:r>
            <a:r>
              <a:rPr lang="ru-RU" sz="2000" dirty="0" err="1"/>
              <a:t>има</a:t>
            </a:r>
            <a:r>
              <a:rPr lang="ru-RU" sz="2000" dirty="0"/>
              <a:t> или мрак на </a:t>
            </a:r>
            <a:r>
              <a:rPr lang="ru-RU" sz="2000" dirty="0" err="1"/>
              <a:t>човешка</a:t>
            </a:r>
            <a:r>
              <a:rPr lang="ru-RU" sz="2000" dirty="0"/>
              <a:t> </a:t>
            </a:r>
            <a:r>
              <a:rPr lang="ru-RU" sz="2000" dirty="0" err="1"/>
              <a:t>съдба</a:t>
            </a:r>
            <a:r>
              <a:rPr lang="ru-RU" sz="2000" dirty="0"/>
              <a:t>, или </a:t>
            </a:r>
            <a:r>
              <a:rPr lang="ru-RU" sz="2000" dirty="0" err="1"/>
              <a:t>блясък</a:t>
            </a:r>
            <a:r>
              <a:rPr lang="ru-RU" sz="2000" dirty="0"/>
              <a:t> на </a:t>
            </a:r>
            <a:r>
              <a:rPr lang="ru-RU" sz="2000" dirty="0" err="1"/>
              <a:t>човешка</a:t>
            </a:r>
            <a:r>
              <a:rPr lang="ru-RU" sz="2000" dirty="0"/>
              <a:t> </a:t>
            </a:r>
            <a:r>
              <a:rPr lang="ru-RU" sz="2000" dirty="0" err="1"/>
              <a:t>кръв</a:t>
            </a:r>
            <a:r>
              <a:rPr lang="ru-RU" sz="2000" dirty="0"/>
              <a:t>“, а „всяка крачка води до гроба“, </a:t>
            </a:r>
            <a:r>
              <a:rPr lang="ru-RU" sz="2000" dirty="0" err="1"/>
              <a:t>продължава</a:t>
            </a:r>
            <a:r>
              <a:rPr lang="ru-RU" sz="2000" dirty="0"/>
              <a:t> </a:t>
            </a:r>
            <a:r>
              <a:rPr lang="ru-RU" sz="2000" dirty="0" err="1"/>
              <a:t>Андричевият</a:t>
            </a:r>
            <a:r>
              <a:rPr lang="ru-RU" sz="2000" dirty="0"/>
              <a:t> Гоя. </a:t>
            </a:r>
            <a:r>
              <a:rPr lang="ru-RU" sz="2000" dirty="0" err="1"/>
              <a:t>Рисуването</a:t>
            </a:r>
            <a:r>
              <a:rPr lang="ru-RU" sz="2000" dirty="0"/>
              <a:t> на портрет е подобно на </a:t>
            </a:r>
            <a:r>
              <a:rPr lang="ru-RU" sz="2000" dirty="0" err="1"/>
              <a:t>снемане</a:t>
            </a:r>
            <a:r>
              <a:rPr lang="ru-RU" sz="2000" dirty="0"/>
              <a:t> на </a:t>
            </a:r>
            <a:r>
              <a:rPr lang="ru-RU" sz="2000" dirty="0" err="1"/>
              <a:t>посмъртна</a:t>
            </a:r>
            <a:r>
              <a:rPr lang="ru-RU" sz="2000" dirty="0"/>
              <a:t> маска, на </a:t>
            </a:r>
            <a:r>
              <a:rPr lang="ru-RU" sz="2000" dirty="0" err="1"/>
              <a:t>отделяне</a:t>
            </a:r>
            <a:r>
              <a:rPr lang="ru-RU" sz="2000" dirty="0"/>
              <a:t> на </a:t>
            </a:r>
            <a:r>
              <a:rPr lang="ru-RU" sz="2000" dirty="0" err="1"/>
              <a:t>живото</a:t>
            </a:r>
            <a:r>
              <a:rPr lang="ru-RU" sz="2000" dirty="0"/>
              <a:t> от </a:t>
            </a:r>
            <a:r>
              <a:rPr lang="ru-RU" sz="2000" dirty="0" err="1"/>
              <a:t>околния</a:t>
            </a:r>
            <a:r>
              <a:rPr lang="ru-RU" sz="2000" dirty="0"/>
              <a:t> свят и </a:t>
            </a:r>
            <a:r>
              <a:rPr lang="ru-RU" sz="2000" dirty="0" err="1"/>
              <a:t>усмъртяването</a:t>
            </a:r>
            <a:r>
              <a:rPr lang="ru-RU" sz="2000" dirty="0"/>
              <a:t> на </a:t>
            </a:r>
            <a:r>
              <a:rPr lang="ru-RU" sz="2000" dirty="0" err="1"/>
              <a:t>човешкото</a:t>
            </a:r>
            <a:r>
              <a:rPr lang="ru-RU" sz="2000" dirty="0"/>
              <a:t> </a:t>
            </a:r>
            <a:r>
              <a:rPr lang="ru-RU" sz="2000" dirty="0" smtClean="0"/>
              <a:t>лице. </a:t>
            </a:r>
            <a:r>
              <a:rPr lang="ru-RU" sz="2000" dirty="0" err="1" smtClean="0"/>
              <a:t>Затова</a:t>
            </a:r>
            <a:r>
              <a:rPr lang="ru-RU" sz="2000" dirty="0" smtClean="0"/>
              <a:t> </a:t>
            </a:r>
            <a:r>
              <a:rPr lang="ru-RU" sz="2000" dirty="0" err="1" smtClean="0"/>
              <a:t>човекът</a:t>
            </a:r>
            <a:r>
              <a:rPr lang="ru-RU" sz="2000" dirty="0" smtClean="0"/>
              <a:t> е </a:t>
            </a:r>
            <a:r>
              <a:rPr lang="ru-RU" sz="2000" dirty="0" err="1" smtClean="0"/>
              <a:t>скрил</a:t>
            </a:r>
            <a:r>
              <a:rPr lang="ru-RU" sz="2000" dirty="0" smtClean="0"/>
              <a:t> </a:t>
            </a:r>
            <a:r>
              <a:rPr lang="ru-RU" sz="2000" dirty="0" err="1" smtClean="0"/>
              <a:t>лицето</a:t>
            </a:r>
            <a:r>
              <a:rPr lang="ru-RU" sz="2000" dirty="0" smtClean="0"/>
              <a:t> си в </a:t>
            </a:r>
            <a:r>
              <a:rPr lang="ru-RU" sz="2000" dirty="0" err="1" smtClean="0"/>
              <a:t>картината</a:t>
            </a:r>
            <a:r>
              <a:rPr lang="ru-RU" sz="2000" dirty="0" smtClean="0"/>
              <a:t> на Гоя.</a:t>
            </a:r>
            <a:endParaRPr lang="bg-BG" sz="20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3744416"/>
          </a:xfrm>
        </p:spPr>
        <p:txBody>
          <a:bodyPr>
            <a:normAutofit fontScale="85000" lnSpcReduction="20000"/>
          </a:bodyPr>
          <a:lstStyle/>
          <a:p>
            <a:r>
              <a:rPr lang="ru-RU" sz="2800" b="1" dirty="0" err="1"/>
              <a:t>Необарок</a:t>
            </a:r>
            <a:r>
              <a:rPr lang="ru-RU" sz="2800" b="1" dirty="0"/>
              <a:t>, неоготика, </a:t>
            </a:r>
            <a:r>
              <a:rPr lang="ru-RU" sz="2800" b="1" dirty="0" err="1"/>
              <a:t>романтизам</a:t>
            </a:r>
            <a:r>
              <a:rPr lang="ru-RU" sz="2800" b="1" dirty="0"/>
              <a:t>, </a:t>
            </a:r>
            <a:r>
              <a:rPr lang="ru-RU" sz="2800" b="1" dirty="0" err="1"/>
              <a:t>постпросветитељски</a:t>
            </a:r>
            <a:r>
              <a:rPr lang="ru-RU" sz="2800" b="1" dirty="0"/>
              <a:t> </a:t>
            </a:r>
            <a:r>
              <a:rPr lang="ru-RU" sz="2800" b="1" dirty="0" err="1"/>
              <a:t>поглед</a:t>
            </a:r>
            <a:r>
              <a:rPr lang="ru-RU" sz="2800" b="1" dirty="0"/>
              <a:t> на свет:</a:t>
            </a:r>
            <a:r>
              <a:rPr lang="ru-RU" sz="2800" dirty="0"/>
              <a:t> </a:t>
            </a:r>
            <a:r>
              <a:rPr lang="ru-RU" sz="2800" dirty="0" err="1"/>
              <a:t>Андрићев</a:t>
            </a:r>
            <a:r>
              <a:rPr lang="ru-RU" sz="2800" dirty="0"/>
              <a:t> </a:t>
            </a:r>
            <a:r>
              <a:rPr lang="ru-RU" sz="2800" dirty="0" err="1"/>
              <a:t>поглед</a:t>
            </a:r>
            <a:r>
              <a:rPr lang="ru-RU" sz="2800" dirty="0"/>
              <a:t> </a:t>
            </a:r>
            <a:r>
              <a:rPr lang="ru-RU" sz="2800" dirty="0" err="1"/>
              <a:t>је</a:t>
            </a:r>
            <a:r>
              <a:rPr lang="ru-RU" sz="2800" dirty="0"/>
              <a:t> </a:t>
            </a:r>
            <a:r>
              <a:rPr lang="ru-RU" sz="2800" dirty="0" err="1"/>
              <a:t>упрт</a:t>
            </a:r>
            <a:r>
              <a:rPr lang="ru-RU" sz="2800" dirty="0"/>
              <a:t> у увело и </a:t>
            </a:r>
            <a:r>
              <a:rPr lang="ru-RU" sz="2800" dirty="0" err="1"/>
              <a:t>црно</a:t>
            </a:r>
            <a:r>
              <a:rPr lang="ru-RU" sz="2800" dirty="0"/>
              <a:t>, </a:t>
            </a:r>
            <a:r>
              <a:rPr lang="ru-RU" sz="2800" dirty="0" err="1"/>
              <a:t>попут</a:t>
            </a:r>
            <a:r>
              <a:rPr lang="ru-RU" sz="2800" dirty="0"/>
              <a:t> „</a:t>
            </a:r>
            <a:r>
              <a:rPr lang="ru-RU" sz="2800" dirty="0" err="1"/>
              <a:t>неког</a:t>
            </a:r>
            <a:r>
              <a:rPr lang="ru-RU" sz="2800" dirty="0"/>
              <a:t> </a:t>
            </a:r>
            <a:r>
              <a:rPr lang="ru-RU" sz="2800" dirty="0" err="1"/>
              <a:t>магичног</a:t>
            </a:r>
            <a:r>
              <a:rPr lang="ru-RU" sz="2800" dirty="0"/>
              <a:t> </a:t>
            </a:r>
            <a:r>
              <a:rPr lang="ru-RU" sz="2800" dirty="0" err="1"/>
              <a:t>корена-мошуса</a:t>
            </a:r>
            <a:r>
              <a:rPr lang="ru-RU" sz="2800" dirty="0"/>
              <a:t>, </a:t>
            </a:r>
            <a:r>
              <a:rPr lang="ru-RU" sz="2800" dirty="0" err="1"/>
              <a:t>чворовате</a:t>
            </a:r>
            <a:r>
              <a:rPr lang="ru-RU" sz="2800" dirty="0"/>
              <a:t>, </a:t>
            </a:r>
            <a:r>
              <a:rPr lang="ru-RU" sz="2800" dirty="0" err="1"/>
              <a:t>страшне</a:t>
            </a:r>
            <a:r>
              <a:rPr lang="ru-RU" sz="2800" dirty="0"/>
              <a:t> руке“ </a:t>
            </a:r>
            <a:r>
              <a:rPr lang="ru-RU" sz="2800" dirty="0" err="1"/>
              <a:t>уметника</a:t>
            </a:r>
            <a:r>
              <a:rPr lang="ru-RU" sz="2800" dirty="0"/>
              <a:t>, </a:t>
            </a:r>
            <a:r>
              <a:rPr lang="ru-RU" sz="2800" dirty="0" err="1"/>
              <a:t>истовремено</a:t>
            </a:r>
            <a:r>
              <a:rPr lang="ru-RU" sz="2800" dirty="0"/>
              <a:t> </a:t>
            </a:r>
            <a:r>
              <a:rPr lang="ru-RU" sz="2800" dirty="0" err="1"/>
              <a:t>пратећи</a:t>
            </a:r>
            <a:r>
              <a:rPr lang="ru-RU" sz="2800" dirty="0"/>
              <a:t> </a:t>
            </a:r>
            <a:r>
              <a:rPr lang="ru-RU" sz="2800" dirty="0" err="1"/>
              <a:t>његов</a:t>
            </a:r>
            <a:r>
              <a:rPr lang="ru-RU" sz="2800" dirty="0"/>
              <a:t> </a:t>
            </a:r>
            <a:r>
              <a:rPr lang="ru-RU" sz="2800" dirty="0" err="1"/>
              <a:t>поглед</a:t>
            </a:r>
            <a:r>
              <a:rPr lang="ru-RU" sz="2800" dirty="0"/>
              <a:t> и „</a:t>
            </a:r>
            <a:r>
              <a:rPr lang="ru-RU" sz="2800" dirty="0" err="1"/>
              <a:t>стално</a:t>
            </a:r>
            <a:r>
              <a:rPr lang="ru-RU" sz="2800" dirty="0"/>
              <a:t> се </a:t>
            </a:r>
            <a:r>
              <a:rPr lang="ru-RU" sz="2800" dirty="0" err="1"/>
              <a:t>плашећи</a:t>
            </a:r>
            <a:r>
              <a:rPr lang="ru-RU" sz="2800" dirty="0"/>
              <a:t> да би </a:t>
            </a:r>
            <a:r>
              <a:rPr lang="ru-RU" sz="2800" dirty="0" err="1"/>
              <a:t>старац</a:t>
            </a:r>
            <a:r>
              <a:rPr lang="ru-RU" sz="2800" dirty="0"/>
              <a:t> </a:t>
            </a:r>
            <a:r>
              <a:rPr lang="ru-RU" sz="2800" dirty="0" err="1"/>
              <a:t>могао</a:t>
            </a:r>
            <a:r>
              <a:rPr lang="ru-RU" sz="2800" dirty="0"/>
              <a:t> да испари и </a:t>
            </a:r>
            <a:r>
              <a:rPr lang="ru-RU" sz="2800" dirty="0" err="1"/>
              <a:t>нестане</a:t>
            </a:r>
            <a:r>
              <a:rPr lang="ru-RU" sz="2800" dirty="0"/>
              <a:t> </a:t>
            </a:r>
            <a:r>
              <a:rPr lang="ru-RU" sz="2800" dirty="0" err="1"/>
              <a:t>изненада</a:t>
            </a:r>
            <a:r>
              <a:rPr lang="ru-RU" sz="2800" dirty="0"/>
              <a:t> и чудно, </a:t>
            </a:r>
            <a:r>
              <a:rPr lang="ru-RU" sz="2800" dirty="0" err="1"/>
              <a:t>као</a:t>
            </a:r>
            <a:r>
              <a:rPr lang="ru-RU" sz="2800" dirty="0"/>
              <a:t> </a:t>
            </a:r>
            <a:r>
              <a:rPr lang="ru-RU" sz="2800" dirty="0" err="1"/>
              <a:t>што</a:t>
            </a:r>
            <a:r>
              <a:rPr lang="ru-RU" sz="2800" dirty="0"/>
              <a:t> </a:t>
            </a:r>
            <a:r>
              <a:rPr lang="ru-RU" sz="2800" dirty="0" err="1"/>
              <a:t>нестају</a:t>
            </a:r>
            <a:r>
              <a:rPr lang="ru-RU" sz="2800" dirty="0"/>
              <a:t> </a:t>
            </a:r>
            <a:r>
              <a:rPr lang="ru-RU" sz="2800" dirty="0" err="1"/>
              <a:t>визије</a:t>
            </a:r>
            <a:r>
              <a:rPr lang="ru-RU" sz="2800" dirty="0"/>
              <a:t>“. </a:t>
            </a:r>
            <a:endParaRPr lang="ru-RU" sz="2800" dirty="0" smtClean="0"/>
          </a:p>
          <a:p>
            <a:r>
              <a:rPr lang="ru-RU" sz="2800" dirty="0" smtClean="0"/>
              <a:t>„</a:t>
            </a:r>
            <a:r>
              <a:rPr lang="ru-RU" sz="2800" dirty="0"/>
              <a:t>Око лепоте </a:t>
            </a:r>
            <a:r>
              <a:rPr lang="ru-RU" sz="2800" dirty="0" err="1"/>
              <a:t>увек</a:t>
            </a:r>
            <a:r>
              <a:rPr lang="ru-RU" sz="2800" dirty="0"/>
              <a:t> </a:t>
            </a:r>
            <a:r>
              <a:rPr lang="ru-RU" sz="2800" dirty="0" err="1"/>
              <a:t>постоји</a:t>
            </a:r>
            <a:r>
              <a:rPr lang="ru-RU" sz="2800" dirty="0"/>
              <a:t> или </a:t>
            </a:r>
            <a:r>
              <a:rPr lang="ru-RU" sz="2800" dirty="0" err="1"/>
              <a:t>тама</a:t>
            </a:r>
            <a:r>
              <a:rPr lang="ru-RU" sz="2800" dirty="0"/>
              <a:t> </a:t>
            </a:r>
            <a:r>
              <a:rPr lang="ru-RU" sz="2800" dirty="0" err="1"/>
              <a:t>људске</a:t>
            </a:r>
            <a:r>
              <a:rPr lang="ru-RU" sz="2800" dirty="0"/>
              <a:t> </a:t>
            </a:r>
            <a:r>
              <a:rPr lang="ru-RU" sz="2800" dirty="0" err="1"/>
              <a:t>судбине</a:t>
            </a:r>
            <a:r>
              <a:rPr lang="ru-RU" sz="2800" dirty="0"/>
              <a:t> или </a:t>
            </a:r>
            <a:r>
              <a:rPr lang="ru-RU" sz="2800" dirty="0" err="1"/>
              <a:t>сјај</a:t>
            </a:r>
            <a:r>
              <a:rPr lang="ru-RU" sz="2800" dirty="0"/>
              <a:t> </a:t>
            </a:r>
            <a:r>
              <a:rPr lang="ru-RU" sz="2800" dirty="0" err="1"/>
              <a:t>људске</a:t>
            </a:r>
            <a:r>
              <a:rPr lang="ru-RU" sz="2800" dirty="0"/>
              <a:t> </a:t>
            </a:r>
            <a:r>
              <a:rPr lang="ru-RU" sz="2800" dirty="0" err="1"/>
              <a:t>крви</a:t>
            </a:r>
            <a:r>
              <a:rPr lang="ru-RU" sz="2800" dirty="0"/>
              <a:t>“, и „</a:t>
            </a:r>
            <a:r>
              <a:rPr lang="ru-RU" sz="2800" dirty="0" err="1"/>
              <a:t>сваки</a:t>
            </a:r>
            <a:r>
              <a:rPr lang="ru-RU" sz="2800" dirty="0"/>
              <a:t> </a:t>
            </a:r>
            <a:r>
              <a:rPr lang="ru-RU" sz="2800" dirty="0" err="1"/>
              <a:t>корак</a:t>
            </a:r>
            <a:r>
              <a:rPr lang="ru-RU" sz="2800" dirty="0"/>
              <a:t> води у гроб“, </a:t>
            </a:r>
            <a:r>
              <a:rPr lang="ru-RU" sz="2800" dirty="0" err="1"/>
              <a:t>наставља</a:t>
            </a:r>
            <a:r>
              <a:rPr lang="ru-RU" sz="2800" dirty="0"/>
              <a:t> </a:t>
            </a:r>
            <a:r>
              <a:rPr lang="ru-RU" sz="2800" dirty="0" err="1"/>
              <a:t>Андрићев</a:t>
            </a:r>
            <a:r>
              <a:rPr lang="ru-RU" sz="2800" dirty="0"/>
              <a:t> </a:t>
            </a:r>
            <a:r>
              <a:rPr lang="ru-RU" sz="2800" dirty="0" err="1"/>
              <a:t>Гоја</a:t>
            </a:r>
            <a:r>
              <a:rPr lang="ru-RU" sz="2800" dirty="0"/>
              <a:t>. </a:t>
            </a:r>
            <a:r>
              <a:rPr lang="ru-RU" sz="2800" dirty="0" err="1"/>
              <a:t>Сликање</a:t>
            </a:r>
            <a:r>
              <a:rPr lang="ru-RU" sz="2800" dirty="0"/>
              <a:t> портрета </a:t>
            </a:r>
            <a:r>
              <a:rPr lang="ru-RU" sz="2800" dirty="0" err="1"/>
              <a:t>је</a:t>
            </a:r>
            <a:r>
              <a:rPr lang="ru-RU" sz="2800" dirty="0"/>
              <a:t> </a:t>
            </a:r>
            <a:r>
              <a:rPr lang="ru-RU" sz="2800" dirty="0" err="1"/>
              <a:t>као</a:t>
            </a:r>
            <a:r>
              <a:rPr lang="ru-RU" sz="2800" dirty="0"/>
              <a:t> </a:t>
            </a:r>
            <a:r>
              <a:rPr lang="ru-RU" sz="2800" dirty="0" err="1"/>
              <a:t>скидање</a:t>
            </a:r>
            <a:r>
              <a:rPr lang="ru-RU" sz="2800" dirty="0"/>
              <a:t> </a:t>
            </a:r>
            <a:r>
              <a:rPr lang="ru-RU" sz="2800" dirty="0" err="1"/>
              <a:t>посмртне</a:t>
            </a:r>
            <a:r>
              <a:rPr lang="ru-RU" sz="2800" dirty="0"/>
              <a:t> маске, </a:t>
            </a:r>
            <a:r>
              <a:rPr lang="ru-RU" sz="2800" dirty="0" err="1"/>
              <a:t>одвајање</a:t>
            </a:r>
            <a:r>
              <a:rPr lang="ru-RU" sz="2800" dirty="0"/>
              <a:t> </a:t>
            </a:r>
            <a:r>
              <a:rPr lang="ru-RU" sz="2800" dirty="0" err="1"/>
              <a:t>живог</a:t>
            </a:r>
            <a:r>
              <a:rPr lang="ru-RU" sz="2800" dirty="0"/>
              <a:t> од </a:t>
            </a:r>
            <a:r>
              <a:rPr lang="ru-RU" sz="2800" dirty="0" err="1"/>
              <a:t>околног</a:t>
            </a:r>
            <a:r>
              <a:rPr lang="ru-RU" sz="2800" dirty="0"/>
              <a:t> света и </a:t>
            </a:r>
            <a:r>
              <a:rPr lang="ru-RU" sz="2800" dirty="0" err="1"/>
              <a:t>унижавање</a:t>
            </a:r>
            <a:r>
              <a:rPr lang="ru-RU" sz="2800" dirty="0"/>
              <a:t> </a:t>
            </a:r>
            <a:r>
              <a:rPr lang="ru-RU" sz="2800" dirty="0" err="1"/>
              <a:t>људског</a:t>
            </a:r>
            <a:r>
              <a:rPr lang="ru-RU" sz="2800" dirty="0"/>
              <a:t> лица. Зато </a:t>
            </a:r>
            <a:r>
              <a:rPr lang="ru-RU" sz="2800" dirty="0" err="1"/>
              <a:t>је</a:t>
            </a:r>
            <a:r>
              <a:rPr lang="ru-RU" sz="2800" dirty="0"/>
              <a:t> </a:t>
            </a:r>
            <a:r>
              <a:rPr lang="ru-RU" sz="2800" dirty="0" err="1"/>
              <a:t>човек</a:t>
            </a:r>
            <a:r>
              <a:rPr lang="ru-RU" sz="2800" dirty="0"/>
              <a:t> </a:t>
            </a:r>
            <a:r>
              <a:rPr lang="ru-RU" sz="2800" dirty="0" err="1"/>
              <a:t>сакрио</a:t>
            </a:r>
            <a:r>
              <a:rPr lang="ru-RU" sz="2800" dirty="0"/>
              <a:t> </a:t>
            </a:r>
            <a:r>
              <a:rPr lang="ru-RU" sz="2800" dirty="0" err="1"/>
              <a:t>своје</a:t>
            </a:r>
            <a:r>
              <a:rPr lang="ru-RU" sz="2800" dirty="0"/>
              <a:t> лице на </a:t>
            </a:r>
            <a:r>
              <a:rPr lang="ru-RU" sz="2800" dirty="0" err="1"/>
              <a:t>Гојиној</a:t>
            </a:r>
            <a:r>
              <a:rPr lang="ru-RU" sz="2800" dirty="0"/>
              <a:t> </a:t>
            </a:r>
            <a:r>
              <a:rPr lang="ru-RU" sz="2800" dirty="0" err="1"/>
              <a:t>слици</a:t>
            </a:r>
            <a:r>
              <a:rPr lang="ru-RU" sz="2800" dirty="0"/>
              <a:t>.</a:t>
            </a:r>
            <a:endParaRPr lang="bg-BG" sz="2800" dirty="0"/>
          </a:p>
        </p:txBody>
      </p:sp>
    </p:spTree>
    <p:extLst>
      <p:ext uri="{BB962C8B-B14F-4D97-AF65-F5344CB8AC3E}">
        <p14:creationId xmlns:p14="http://schemas.microsoft.com/office/powerpoint/2010/main" val="36051057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000" b="1" dirty="0" err="1" smtClean="0"/>
              <a:t>Просвещенски</a:t>
            </a:r>
            <a:r>
              <a:rPr lang="bg-BG" sz="2000" b="1" dirty="0" smtClean="0"/>
              <a:t> откровения на </a:t>
            </a:r>
            <a:r>
              <a:rPr lang="bg-BG" sz="2000" b="1" dirty="0" err="1" smtClean="0"/>
              <a:t>Андричевият</a:t>
            </a:r>
            <a:r>
              <a:rPr lang="bg-BG" sz="2000" b="1" dirty="0" smtClean="0"/>
              <a:t> Гоя. </a:t>
            </a:r>
            <a:r>
              <a:rPr lang="bg-BG" sz="2000" b="1" dirty="0" err="1" smtClean="0"/>
              <a:t>Контаминации</a:t>
            </a:r>
            <a:r>
              <a:rPr lang="bg-BG" sz="2000" b="1" dirty="0" smtClean="0"/>
              <a:t> </a:t>
            </a:r>
            <a:r>
              <a:rPr lang="bg-BG" sz="2000" b="1" dirty="0" err="1" smtClean="0"/>
              <a:t>Андри-Гоя</a:t>
            </a:r>
            <a:r>
              <a:rPr lang="bg-BG" sz="2000" b="1" dirty="0" smtClean="0"/>
              <a:t>. </a:t>
            </a:r>
            <a:r>
              <a:rPr lang="bg-BG" sz="2000" b="1" dirty="0" err="1" smtClean="0"/>
              <a:t>Автомистификации</a:t>
            </a:r>
            <a:r>
              <a:rPr lang="bg-BG" sz="2000" b="1" dirty="0" smtClean="0"/>
              <a:t>:</a:t>
            </a:r>
            <a:endParaRPr lang="bg-BG" sz="2000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1800" dirty="0" smtClean="0"/>
          </a:p>
          <a:p>
            <a:r>
              <a:rPr lang="ru-RU" sz="2000" dirty="0"/>
              <a:t>„- Аз </a:t>
            </a:r>
            <a:r>
              <a:rPr lang="ru-RU" sz="2000" dirty="0" err="1"/>
              <a:t>винаги</a:t>
            </a:r>
            <a:r>
              <a:rPr lang="ru-RU" sz="2000" dirty="0"/>
              <a:t> се </a:t>
            </a:r>
            <a:r>
              <a:rPr lang="ru-RU" sz="2000" dirty="0" err="1"/>
              <a:t>смайвам</a:t>
            </a:r>
            <a:r>
              <a:rPr lang="ru-RU" sz="2000" dirty="0"/>
              <a:t> и ми става жал за </a:t>
            </a:r>
            <a:r>
              <a:rPr lang="ru-RU" sz="2000" dirty="0" err="1"/>
              <a:t>самия</a:t>
            </a:r>
            <a:r>
              <a:rPr lang="ru-RU" sz="2000" dirty="0"/>
              <a:t> себе си, </a:t>
            </a:r>
            <a:r>
              <a:rPr lang="ru-RU" sz="2000" dirty="0" err="1"/>
              <a:t>като</a:t>
            </a:r>
            <a:r>
              <a:rPr lang="ru-RU" sz="2000" dirty="0"/>
              <a:t> си </a:t>
            </a:r>
            <a:r>
              <a:rPr lang="ru-RU" sz="2000" dirty="0" err="1"/>
              <a:t>помисля</a:t>
            </a:r>
            <a:r>
              <a:rPr lang="ru-RU" sz="2000" dirty="0"/>
              <a:t> с колко </a:t>
            </a:r>
            <a:r>
              <a:rPr lang="ru-RU" sz="2000" dirty="0" err="1"/>
              <a:t>малко</a:t>
            </a:r>
            <a:r>
              <a:rPr lang="ru-RU" sz="2000" dirty="0"/>
              <a:t> знание и с колко много </a:t>
            </a:r>
            <a:r>
              <a:rPr lang="ru-RU" sz="2000" dirty="0" err="1"/>
              <a:t>предразсъдъци</a:t>
            </a:r>
            <a:r>
              <a:rPr lang="ru-RU" sz="2000" dirty="0"/>
              <a:t> и </a:t>
            </a:r>
            <a:r>
              <a:rPr lang="ru-RU" sz="2000" dirty="0" err="1"/>
              <a:t>опасни</a:t>
            </a:r>
            <a:r>
              <a:rPr lang="ru-RU" sz="2000" dirty="0"/>
              <a:t> </a:t>
            </a:r>
            <a:r>
              <a:rPr lang="ru-RU" sz="2000" dirty="0" err="1"/>
              <a:t>прищевки</a:t>
            </a:r>
            <a:r>
              <a:rPr lang="ru-RU" sz="2000" dirty="0"/>
              <a:t> </a:t>
            </a:r>
            <a:r>
              <a:rPr lang="ru-RU" sz="2000" dirty="0" err="1"/>
              <a:t>съм</a:t>
            </a:r>
            <a:r>
              <a:rPr lang="ru-RU" sz="2000" dirty="0"/>
              <a:t> </a:t>
            </a:r>
            <a:r>
              <a:rPr lang="ru-RU" sz="2000" dirty="0" err="1"/>
              <a:t>навлизал</a:t>
            </a:r>
            <a:r>
              <a:rPr lang="ru-RU" sz="2000" dirty="0"/>
              <a:t> </a:t>
            </a:r>
            <a:r>
              <a:rPr lang="ru-RU" sz="2000" dirty="0" err="1"/>
              <a:t>някога</a:t>
            </a:r>
            <a:r>
              <a:rPr lang="ru-RU" sz="2000" dirty="0"/>
              <a:t> в живота. (…) В </a:t>
            </a:r>
            <a:r>
              <a:rPr lang="ru-RU" sz="2000" dirty="0" err="1"/>
              <a:t>трудни</a:t>
            </a:r>
            <a:r>
              <a:rPr lang="ru-RU" sz="2000" dirty="0"/>
              <a:t> </a:t>
            </a:r>
            <a:r>
              <a:rPr lang="ru-RU" sz="2000" dirty="0" err="1"/>
              <a:t>мигове</a:t>
            </a:r>
            <a:r>
              <a:rPr lang="ru-RU" sz="2000" dirty="0"/>
              <a:t> </a:t>
            </a:r>
            <a:r>
              <a:rPr lang="ru-RU" sz="2000" dirty="0" err="1"/>
              <a:t>съм</a:t>
            </a:r>
            <a:r>
              <a:rPr lang="ru-RU" sz="2000" dirty="0"/>
              <a:t> </a:t>
            </a:r>
            <a:r>
              <a:rPr lang="ru-RU" sz="2000" dirty="0" err="1"/>
              <a:t>виждал</a:t>
            </a:r>
            <a:r>
              <a:rPr lang="ru-RU" sz="2000" dirty="0"/>
              <a:t> </a:t>
            </a:r>
            <a:r>
              <a:rPr lang="ru-RU" sz="2000" dirty="0" err="1"/>
              <a:t>цялата</a:t>
            </a:r>
            <a:r>
              <a:rPr lang="ru-RU" sz="2000" dirty="0"/>
              <a:t> нищета на неуки </a:t>
            </a:r>
            <a:r>
              <a:rPr lang="ru-RU" sz="2000" dirty="0" err="1"/>
              <a:t>властници</a:t>
            </a:r>
            <a:r>
              <a:rPr lang="ru-RU" sz="2000" dirty="0"/>
              <a:t> (…) </a:t>
            </a:r>
            <a:r>
              <a:rPr lang="ru-RU" sz="2000" dirty="0" err="1"/>
              <a:t>слабостта</a:t>
            </a:r>
            <a:r>
              <a:rPr lang="ru-RU" sz="2000" dirty="0"/>
              <a:t> и </a:t>
            </a:r>
            <a:r>
              <a:rPr lang="ru-RU" sz="2000" dirty="0" err="1"/>
              <a:t>смутеността</a:t>
            </a:r>
            <a:r>
              <a:rPr lang="ru-RU" sz="2000" dirty="0"/>
              <a:t> на хора на </a:t>
            </a:r>
            <a:r>
              <a:rPr lang="ru-RU" sz="2000" dirty="0" err="1"/>
              <a:t>перото</a:t>
            </a:r>
            <a:r>
              <a:rPr lang="ru-RU" sz="2000" dirty="0"/>
              <a:t> и </a:t>
            </a:r>
            <a:r>
              <a:rPr lang="ru-RU" sz="2000" dirty="0" err="1"/>
              <a:t>науката</a:t>
            </a:r>
            <a:r>
              <a:rPr lang="ru-RU" sz="2000" dirty="0"/>
              <a:t>. (…) А </a:t>
            </a:r>
            <a:r>
              <a:rPr lang="ru-RU" sz="2000" dirty="0" err="1"/>
              <a:t>виждал</a:t>
            </a:r>
            <a:r>
              <a:rPr lang="ru-RU" sz="2000" dirty="0"/>
              <a:t> </a:t>
            </a:r>
            <a:r>
              <a:rPr lang="ru-RU" sz="2000" dirty="0" err="1"/>
              <a:t>съм</a:t>
            </a:r>
            <a:r>
              <a:rPr lang="ru-RU" sz="2000" dirty="0"/>
              <a:t> и </a:t>
            </a:r>
            <a:r>
              <a:rPr lang="ru-RU" sz="2000" dirty="0" err="1"/>
              <a:t>смърт</a:t>
            </a:r>
            <a:r>
              <a:rPr lang="ru-RU" sz="2000" dirty="0"/>
              <a:t>, и </a:t>
            </a:r>
            <a:r>
              <a:rPr lang="ru-RU" sz="2000" dirty="0" err="1"/>
              <a:t>болест</a:t>
            </a:r>
            <a:r>
              <a:rPr lang="ru-RU" sz="2000" dirty="0"/>
              <a:t>, и </a:t>
            </a:r>
            <a:r>
              <a:rPr lang="ru-RU" sz="2000" dirty="0" err="1"/>
              <a:t>войни</a:t>
            </a:r>
            <a:r>
              <a:rPr lang="ru-RU" sz="2000" dirty="0"/>
              <a:t>, и </a:t>
            </a:r>
            <a:r>
              <a:rPr lang="ru-RU" sz="2000" dirty="0" err="1" smtClean="0"/>
              <a:t>бунтове</a:t>
            </a:r>
            <a:r>
              <a:rPr lang="ru-RU" sz="2000" dirty="0" smtClean="0"/>
              <a:t>»</a:t>
            </a:r>
          </a:p>
          <a:p>
            <a:r>
              <a:rPr lang="ru-RU" sz="2000" dirty="0"/>
              <a:t>„(…) </a:t>
            </a:r>
            <a:r>
              <a:rPr lang="ru-RU" sz="2000" dirty="0" err="1"/>
              <a:t>трябва</a:t>
            </a:r>
            <a:r>
              <a:rPr lang="ru-RU" sz="2000" dirty="0"/>
              <a:t> да се </a:t>
            </a:r>
            <a:r>
              <a:rPr lang="ru-RU" sz="2000" dirty="0" err="1"/>
              <a:t>вслушваме</a:t>
            </a:r>
            <a:r>
              <a:rPr lang="ru-RU" sz="2000" dirty="0"/>
              <a:t> в </a:t>
            </a:r>
            <a:r>
              <a:rPr lang="ru-RU" sz="2000" dirty="0" err="1"/>
              <a:t>легендите</a:t>
            </a:r>
            <a:r>
              <a:rPr lang="ru-RU" sz="2000" dirty="0"/>
              <a:t>, в </a:t>
            </a:r>
            <a:r>
              <a:rPr lang="ru-RU" sz="2000" dirty="0" err="1"/>
              <a:t>тези</a:t>
            </a:r>
            <a:r>
              <a:rPr lang="ru-RU" sz="2000" dirty="0"/>
              <a:t> следи на </a:t>
            </a:r>
            <a:r>
              <a:rPr lang="ru-RU" sz="2000" dirty="0" err="1"/>
              <a:t>колективни</a:t>
            </a:r>
            <a:r>
              <a:rPr lang="ru-RU" sz="2000" dirty="0"/>
              <a:t> </a:t>
            </a:r>
            <a:r>
              <a:rPr lang="ru-RU" sz="2000" dirty="0" err="1"/>
              <a:t>човешки</a:t>
            </a:r>
            <a:r>
              <a:rPr lang="ru-RU" sz="2000" dirty="0"/>
              <a:t> усилия </a:t>
            </a:r>
            <a:r>
              <a:rPr lang="ru-RU" sz="2000" dirty="0" err="1"/>
              <a:t>през</a:t>
            </a:r>
            <a:r>
              <a:rPr lang="ru-RU" sz="2000" dirty="0"/>
              <a:t> </a:t>
            </a:r>
            <a:r>
              <a:rPr lang="ru-RU" sz="2000" dirty="0" err="1"/>
              <a:t>столетията</a:t>
            </a:r>
            <a:r>
              <a:rPr lang="ru-RU" sz="2000" dirty="0"/>
              <a:t> и чрез </a:t>
            </a:r>
            <a:r>
              <a:rPr lang="ru-RU" sz="2000" dirty="0" err="1"/>
              <a:t>тях</a:t>
            </a:r>
            <a:r>
              <a:rPr lang="ru-RU" sz="2000" dirty="0"/>
              <a:t> да </a:t>
            </a:r>
            <a:r>
              <a:rPr lang="ru-RU" sz="2000" dirty="0" err="1"/>
              <a:t>отгатваме</a:t>
            </a:r>
            <a:r>
              <a:rPr lang="ru-RU" sz="2000" dirty="0"/>
              <a:t> </a:t>
            </a:r>
            <a:r>
              <a:rPr lang="ru-RU" sz="2000" dirty="0" err="1"/>
              <a:t>доколкото</a:t>
            </a:r>
            <a:r>
              <a:rPr lang="ru-RU" sz="2000" dirty="0"/>
              <a:t> е </a:t>
            </a:r>
            <a:r>
              <a:rPr lang="ru-RU" sz="2000" dirty="0" err="1"/>
              <a:t>възможно</a:t>
            </a:r>
            <a:r>
              <a:rPr lang="ru-RU" sz="2000" dirty="0"/>
              <a:t> </a:t>
            </a:r>
            <a:r>
              <a:rPr lang="ru-RU" sz="2000" dirty="0" err="1"/>
              <a:t>смисъла</a:t>
            </a:r>
            <a:r>
              <a:rPr lang="ru-RU" sz="2000" dirty="0"/>
              <a:t> на </a:t>
            </a:r>
            <a:r>
              <a:rPr lang="ru-RU" sz="2000" dirty="0" err="1"/>
              <a:t>нашата</a:t>
            </a:r>
            <a:r>
              <a:rPr lang="ru-RU" sz="2000" dirty="0"/>
              <a:t> </a:t>
            </a:r>
            <a:r>
              <a:rPr lang="ru-RU" sz="2000" dirty="0" err="1"/>
              <a:t>съдба</a:t>
            </a:r>
            <a:r>
              <a:rPr lang="ru-RU" sz="2000" dirty="0"/>
              <a:t> (…) </a:t>
            </a:r>
            <a:r>
              <a:rPr lang="ru-RU" sz="2000" dirty="0" err="1"/>
              <a:t>напразно</a:t>
            </a:r>
            <a:r>
              <a:rPr lang="ru-RU" sz="2000" dirty="0"/>
              <a:t> и </a:t>
            </a:r>
            <a:r>
              <a:rPr lang="ru-RU" sz="2000" dirty="0" err="1"/>
              <a:t>погрешно</a:t>
            </a:r>
            <a:r>
              <a:rPr lang="ru-RU" sz="2000" dirty="0"/>
              <a:t> </a:t>
            </a:r>
            <a:r>
              <a:rPr lang="ru-RU" sz="2000" dirty="0" err="1"/>
              <a:t>търсим</a:t>
            </a:r>
            <a:r>
              <a:rPr lang="ru-RU" sz="2000" dirty="0"/>
              <a:t> </a:t>
            </a:r>
            <a:r>
              <a:rPr lang="ru-RU" sz="2000" dirty="0" err="1"/>
              <a:t>смисъл</a:t>
            </a:r>
            <a:r>
              <a:rPr lang="ru-RU" sz="2000" dirty="0"/>
              <a:t> в </a:t>
            </a:r>
            <a:r>
              <a:rPr lang="ru-RU" sz="2000" dirty="0" err="1"/>
              <a:t>незначителните</a:t>
            </a:r>
            <a:r>
              <a:rPr lang="ru-RU" sz="2000" dirty="0"/>
              <a:t> и само на вид </a:t>
            </a:r>
            <a:r>
              <a:rPr lang="ru-RU" sz="2000" dirty="0" err="1"/>
              <a:t>важни</a:t>
            </a:r>
            <a:r>
              <a:rPr lang="ru-RU" sz="2000" dirty="0"/>
              <a:t> </a:t>
            </a:r>
            <a:r>
              <a:rPr lang="ru-RU" sz="2000" dirty="0" err="1"/>
              <a:t>събития</a:t>
            </a:r>
            <a:r>
              <a:rPr lang="ru-RU" sz="2000" dirty="0"/>
              <a:t>, </a:t>
            </a:r>
            <a:r>
              <a:rPr lang="ru-RU" sz="2000" dirty="0" err="1"/>
              <a:t>които</a:t>
            </a:r>
            <a:r>
              <a:rPr lang="ru-RU" sz="2000" dirty="0"/>
              <a:t> </a:t>
            </a:r>
            <a:r>
              <a:rPr lang="ru-RU" sz="2000" dirty="0" err="1"/>
              <a:t>стават</a:t>
            </a:r>
            <a:r>
              <a:rPr lang="ru-RU" sz="2000" dirty="0"/>
              <a:t> около нас (…) В </a:t>
            </a:r>
            <a:r>
              <a:rPr lang="ru-RU" sz="2000" dirty="0" err="1"/>
              <a:t>приказките</a:t>
            </a:r>
            <a:r>
              <a:rPr lang="ru-RU" sz="2000" dirty="0"/>
              <a:t> е </a:t>
            </a:r>
            <a:r>
              <a:rPr lang="ru-RU" sz="2000" dirty="0" err="1"/>
              <a:t>истинската</a:t>
            </a:r>
            <a:r>
              <a:rPr lang="ru-RU" sz="2000" dirty="0"/>
              <a:t> история на </a:t>
            </a:r>
            <a:r>
              <a:rPr lang="ru-RU" sz="2000" dirty="0" err="1"/>
              <a:t>човечеството</a:t>
            </a:r>
            <a:r>
              <a:rPr lang="ru-RU" sz="2000" dirty="0"/>
              <a:t>, в </a:t>
            </a:r>
            <a:r>
              <a:rPr lang="ru-RU" sz="2000" dirty="0" err="1"/>
              <a:t>тях</a:t>
            </a:r>
            <a:r>
              <a:rPr lang="ru-RU" sz="2000" dirty="0"/>
              <a:t> </a:t>
            </a:r>
            <a:r>
              <a:rPr lang="ru-RU" sz="2000" dirty="0" err="1"/>
              <a:t>може</a:t>
            </a:r>
            <a:r>
              <a:rPr lang="ru-RU" sz="2000" dirty="0"/>
              <a:t> да се долови </a:t>
            </a:r>
            <a:r>
              <a:rPr lang="ru-RU" sz="2000" dirty="0" err="1"/>
              <a:t>нейният</a:t>
            </a:r>
            <a:r>
              <a:rPr lang="ru-RU" sz="2000" dirty="0"/>
              <a:t> </a:t>
            </a:r>
            <a:r>
              <a:rPr lang="ru-RU" sz="2000" dirty="0" err="1"/>
              <a:t>смисъл</a:t>
            </a:r>
            <a:r>
              <a:rPr lang="ru-RU" sz="2000" dirty="0" smtClean="0"/>
              <a:t>.“ (</a:t>
            </a:r>
            <a:r>
              <a:rPr lang="ru-RU" sz="2000" dirty="0" err="1" smtClean="0"/>
              <a:t>ще</a:t>
            </a:r>
            <a:r>
              <a:rPr lang="ru-RU" sz="2000" dirty="0" smtClean="0"/>
              <a:t> се </a:t>
            </a:r>
            <a:r>
              <a:rPr lang="ru-RU" sz="2000" dirty="0" err="1" smtClean="0"/>
              <a:t>превърне</a:t>
            </a:r>
            <a:r>
              <a:rPr lang="ru-RU" sz="2000" dirty="0" smtClean="0"/>
              <a:t> в цитат на </a:t>
            </a:r>
            <a:r>
              <a:rPr lang="ru-RU" sz="2000" dirty="0" err="1" smtClean="0"/>
              <a:t>Нобеловата</a:t>
            </a:r>
            <a:r>
              <a:rPr lang="ru-RU" sz="2000" dirty="0" smtClean="0"/>
              <a:t> </a:t>
            </a:r>
            <a:r>
              <a:rPr lang="ru-RU" sz="2000" dirty="0" err="1" smtClean="0"/>
              <a:t>му</a:t>
            </a:r>
            <a:r>
              <a:rPr lang="ru-RU" sz="2000" dirty="0" smtClean="0"/>
              <a:t> </a:t>
            </a:r>
            <a:r>
              <a:rPr lang="ru-RU" sz="2000" dirty="0" err="1" smtClean="0"/>
              <a:t>реч</a:t>
            </a:r>
            <a:r>
              <a:rPr lang="ru-RU" sz="2000" dirty="0"/>
              <a:t>)</a:t>
            </a:r>
            <a:endParaRPr lang="ru-RU" sz="2000" dirty="0" smtClean="0"/>
          </a:p>
          <a:p>
            <a:endParaRPr lang="ru-RU" sz="2000" dirty="0" smtClean="0"/>
          </a:p>
          <a:p>
            <a:endParaRPr lang="bg-BG" sz="2000" dirty="0"/>
          </a:p>
        </p:txBody>
      </p:sp>
    </p:spTree>
    <p:extLst>
      <p:ext uri="{BB962C8B-B14F-4D97-AF65-F5344CB8AC3E}">
        <p14:creationId xmlns:p14="http://schemas.microsoft.com/office/powerpoint/2010/main" val="33549394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err="1"/>
              <a:t>Просветитељска</a:t>
            </a:r>
            <a:r>
              <a:rPr lang="ru-RU" sz="2400" b="1" dirty="0"/>
              <a:t> </a:t>
            </a:r>
            <a:r>
              <a:rPr lang="ru-RU" sz="2400" b="1" dirty="0" err="1"/>
              <a:t>откровења</a:t>
            </a:r>
            <a:r>
              <a:rPr lang="ru-RU" sz="2400" b="1" dirty="0"/>
              <a:t> </a:t>
            </a:r>
            <a:r>
              <a:rPr lang="ru-RU" sz="2400" b="1" dirty="0" err="1"/>
              <a:t>Андричевљевог</a:t>
            </a:r>
            <a:r>
              <a:rPr lang="ru-RU" sz="2400" b="1" dirty="0"/>
              <a:t> </a:t>
            </a:r>
            <a:r>
              <a:rPr lang="ru-RU" sz="2400" b="1" dirty="0" err="1"/>
              <a:t>Гоје</a:t>
            </a:r>
            <a:r>
              <a:rPr lang="ru-RU" sz="2400" b="1" dirty="0"/>
              <a:t>. </a:t>
            </a:r>
            <a:r>
              <a:rPr lang="ru-RU" sz="2400" b="1" dirty="0" err="1"/>
              <a:t>Контаминације</a:t>
            </a:r>
            <a:r>
              <a:rPr lang="ru-RU" sz="2400" b="1" dirty="0"/>
              <a:t> </a:t>
            </a:r>
            <a:r>
              <a:rPr lang="ru-RU" sz="2400" b="1" dirty="0" err="1"/>
              <a:t>Андри-Гоје</a:t>
            </a:r>
            <a:r>
              <a:rPr lang="ru-RU" sz="2400" b="1" dirty="0"/>
              <a:t>. </a:t>
            </a:r>
            <a:r>
              <a:rPr lang="ru-RU" sz="2400" b="1" dirty="0" err="1"/>
              <a:t>Аутомистификације</a:t>
            </a:r>
            <a:r>
              <a:rPr lang="ru-RU" sz="2400" b="1" dirty="0"/>
              <a:t>:</a:t>
            </a:r>
            <a:endParaRPr lang="bg-BG" sz="2400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„- </a:t>
            </a:r>
            <a:r>
              <a:rPr lang="ru-RU" dirty="0" err="1"/>
              <a:t>Увек</a:t>
            </a:r>
            <a:r>
              <a:rPr lang="ru-RU" dirty="0"/>
              <a:t> се </a:t>
            </a:r>
            <a:r>
              <a:rPr lang="ru-RU" dirty="0" err="1"/>
              <a:t>задивим</a:t>
            </a:r>
            <a:r>
              <a:rPr lang="ru-RU" dirty="0"/>
              <a:t> и </a:t>
            </a:r>
            <a:r>
              <a:rPr lang="ru-RU" dirty="0" err="1"/>
              <a:t>сажаљевам</a:t>
            </a:r>
            <a:r>
              <a:rPr lang="ru-RU" dirty="0"/>
              <a:t> себе </a:t>
            </a:r>
            <a:r>
              <a:rPr lang="ru-RU" dirty="0" err="1"/>
              <a:t>када</a:t>
            </a:r>
            <a:r>
              <a:rPr lang="ru-RU" dirty="0"/>
              <a:t> </a:t>
            </a:r>
            <a:r>
              <a:rPr lang="ru-RU" dirty="0" err="1"/>
              <a:t>помислим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колико</a:t>
            </a:r>
            <a:r>
              <a:rPr lang="ru-RU" dirty="0"/>
              <a:t> мало </a:t>
            </a:r>
            <a:r>
              <a:rPr lang="ru-RU" dirty="0" err="1"/>
              <a:t>знања</a:t>
            </a:r>
            <a:r>
              <a:rPr lang="ru-RU" dirty="0"/>
              <a:t> и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колико</a:t>
            </a:r>
            <a:r>
              <a:rPr lang="ru-RU" dirty="0"/>
              <a:t> </a:t>
            </a:r>
            <a:r>
              <a:rPr lang="ru-RU" dirty="0" err="1"/>
              <a:t>предрасуда</a:t>
            </a:r>
            <a:r>
              <a:rPr lang="ru-RU" dirty="0"/>
              <a:t> и </a:t>
            </a:r>
            <a:r>
              <a:rPr lang="ru-RU" dirty="0" err="1"/>
              <a:t>опасних</a:t>
            </a:r>
            <a:r>
              <a:rPr lang="ru-RU" dirty="0"/>
              <a:t> </a:t>
            </a:r>
            <a:r>
              <a:rPr lang="ru-RU" dirty="0" err="1"/>
              <a:t>хирова</a:t>
            </a:r>
            <a:r>
              <a:rPr lang="ru-RU" dirty="0"/>
              <a:t> сам </a:t>
            </a:r>
            <a:r>
              <a:rPr lang="ru-RU" dirty="0" err="1"/>
              <a:t>некада</a:t>
            </a:r>
            <a:r>
              <a:rPr lang="ru-RU" dirty="0"/>
              <a:t> </a:t>
            </a:r>
            <a:r>
              <a:rPr lang="ru-RU" dirty="0" err="1"/>
              <a:t>ушао</a:t>
            </a:r>
            <a:r>
              <a:rPr lang="ru-RU" dirty="0"/>
              <a:t> у живот. (…) У </a:t>
            </a:r>
            <a:r>
              <a:rPr lang="ru-RU" dirty="0" err="1"/>
              <a:t>тешким</a:t>
            </a:r>
            <a:r>
              <a:rPr lang="ru-RU" dirty="0"/>
              <a:t> </a:t>
            </a:r>
            <a:r>
              <a:rPr lang="ru-RU" dirty="0" err="1"/>
              <a:t>тренуцима</a:t>
            </a:r>
            <a:r>
              <a:rPr lang="ru-RU" dirty="0"/>
              <a:t> видео сам </a:t>
            </a:r>
            <a:r>
              <a:rPr lang="ru-RU" dirty="0" err="1"/>
              <a:t>сву</a:t>
            </a:r>
            <a:r>
              <a:rPr lang="ru-RU" dirty="0"/>
              <a:t> беду </a:t>
            </a:r>
            <a:r>
              <a:rPr lang="ru-RU" dirty="0" err="1"/>
              <a:t>неуких</a:t>
            </a:r>
            <a:r>
              <a:rPr lang="ru-RU" dirty="0"/>
              <a:t> </a:t>
            </a:r>
            <a:r>
              <a:rPr lang="ru-RU" dirty="0" err="1"/>
              <a:t>владара</a:t>
            </a:r>
            <a:r>
              <a:rPr lang="ru-RU" dirty="0"/>
              <a:t> (…) </a:t>
            </a:r>
            <a:r>
              <a:rPr lang="ru-RU" dirty="0" err="1"/>
              <a:t>слабост</a:t>
            </a:r>
            <a:r>
              <a:rPr lang="ru-RU" dirty="0"/>
              <a:t> и </a:t>
            </a:r>
            <a:r>
              <a:rPr lang="ru-RU" dirty="0" err="1"/>
              <a:t>збуњеност</a:t>
            </a:r>
            <a:r>
              <a:rPr lang="ru-RU" dirty="0"/>
              <a:t> </a:t>
            </a:r>
            <a:r>
              <a:rPr lang="ru-RU" dirty="0" err="1"/>
              <a:t>људи</a:t>
            </a:r>
            <a:r>
              <a:rPr lang="ru-RU" dirty="0"/>
              <a:t> од пера и науке. (…) И видео сам </a:t>
            </a:r>
            <a:r>
              <a:rPr lang="ru-RU" dirty="0" err="1"/>
              <a:t>смрт</a:t>
            </a:r>
            <a:r>
              <a:rPr lang="ru-RU" dirty="0"/>
              <a:t>, и </a:t>
            </a:r>
            <a:r>
              <a:rPr lang="ru-RU" dirty="0" err="1"/>
              <a:t>болести</a:t>
            </a:r>
            <a:r>
              <a:rPr lang="ru-RU" dirty="0"/>
              <a:t>, и </a:t>
            </a:r>
            <a:r>
              <a:rPr lang="ru-RU" dirty="0" err="1"/>
              <a:t>ратове</a:t>
            </a:r>
            <a:r>
              <a:rPr lang="ru-RU" dirty="0"/>
              <a:t>, и </a:t>
            </a:r>
            <a:r>
              <a:rPr lang="ru-RU" dirty="0" err="1"/>
              <a:t>побуне</a:t>
            </a:r>
            <a:r>
              <a:rPr lang="ru-RU" dirty="0" smtClean="0"/>
              <a:t>.“</a:t>
            </a:r>
          </a:p>
          <a:p>
            <a:endParaRPr lang="ru-RU" dirty="0" smtClean="0"/>
          </a:p>
          <a:p>
            <a:r>
              <a:rPr lang="ru-RU" dirty="0" smtClean="0"/>
              <a:t>„(…) </a:t>
            </a:r>
            <a:r>
              <a:rPr lang="ru-RU" dirty="0" err="1"/>
              <a:t>морамо</a:t>
            </a:r>
            <a:r>
              <a:rPr lang="ru-RU" dirty="0"/>
              <a:t> </a:t>
            </a:r>
            <a:r>
              <a:rPr lang="ru-RU" dirty="0" err="1"/>
              <a:t>слушати</a:t>
            </a:r>
            <a:r>
              <a:rPr lang="ru-RU" dirty="0"/>
              <a:t> легенде, те </a:t>
            </a:r>
            <a:r>
              <a:rPr lang="ru-RU" dirty="0" err="1"/>
              <a:t>трагове</a:t>
            </a:r>
            <a:r>
              <a:rPr lang="ru-RU" dirty="0"/>
              <a:t> </a:t>
            </a:r>
            <a:r>
              <a:rPr lang="ru-RU" dirty="0" err="1"/>
              <a:t>колективних</a:t>
            </a:r>
            <a:r>
              <a:rPr lang="ru-RU" dirty="0"/>
              <a:t> </a:t>
            </a:r>
            <a:r>
              <a:rPr lang="ru-RU" dirty="0" err="1"/>
              <a:t>људских</a:t>
            </a:r>
            <a:r>
              <a:rPr lang="ru-RU" dirty="0"/>
              <a:t> напора током </a:t>
            </a:r>
            <a:r>
              <a:rPr lang="ru-RU" dirty="0" err="1"/>
              <a:t>векова</a:t>
            </a:r>
            <a:r>
              <a:rPr lang="ru-RU" dirty="0"/>
              <a:t>, и </a:t>
            </a:r>
            <a:r>
              <a:rPr lang="ru-RU" dirty="0" err="1"/>
              <a:t>кроз</a:t>
            </a:r>
            <a:r>
              <a:rPr lang="ru-RU" dirty="0"/>
              <a:t> </a:t>
            </a:r>
            <a:r>
              <a:rPr lang="ru-RU" dirty="0" err="1"/>
              <a:t>њих</a:t>
            </a:r>
            <a:r>
              <a:rPr lang="ru-RU" dirty="0"/>
              <a:t> </a:t>
            </a:r>
            <a:r>
              <a:rPr lang="ru-RU" dirty="0" err="1"/>
              <a:t>што</a:t>
            </a:r>
            <a:r>
              <a:rPr lang="ru-RU" dirty="0"/>
              <a:t> </a:t>
            </a:r>
            <a:r>
              <a:rPr lang="ru-RU" dirty="0" err="1"/>
              <a:t>боље</a:t>
            </a:r>
            <a:r>
              <a:rPr lang="ru-RU" dirty="0"/>
              <a:t> </a:t>
            </a:r>
            <a:r>
              <a:rPr lang="ru-RU" dirty="0" err="1"/>
              <a:t>погодити</a:t>
            </a:r>
            <a:r>
              <a:rPr lang="ru-RU" dirty="0"/>
              <a:t> </a:t>
            </a:r>
            <a:r>
              <a:rPr lang="ru-RU" dirty="0" err="1"/>
              <a:t>смисао</a:t>
            </a:r>
            <a:r>
              <a:rPr lang="ru-RU" dirty="0"/>
              <a:t> наше </a:t>
            </a:r>
            <a:r>
              <a:rPr lang="ru-RU" dirty="0" err="1"/>
              <a:t>судбине</a:t>
            </a:r>
            <a:r>
              <a:rPr lang="ru-RU" dirty="0"/>
              <a:t> (…) </a:t>
            </a:r>
            <a:r>
              <a:rPr lang="ru-RU" dirty="0" err="1"/>
              <a:t>узалуд</a:t>
            </a:r>
            <a:r>
              <a:rPr lang="ru-RU" dirty="0"/>
              <a:t> и </a:t>
            </a:r>
            <a:r>
              <a:rPr lang="ru-RU" dirty="0" err="1"/>
              <a:t>погрешно</a:t>
            </a:r>
            <a:r>
              <a:rPr lang="ru-RU" dirty="0"/>
              <a:t> </a:t>
            </a:r>
            <a:r>
              <a:rPr lang="ru-RU" dirty="0" err="1"/>
              <a:t>тражимо</a:t>
            </a:r>
            <a:r>
              <a:rPr lang="ru-RU" dirty="0"/>
              <a:t> </a:t>
            </a:r>
            <a:r>
              <a:rPr lang="ru-RU" dirty="0" err="1"/>
              <a:t>смисао</a:t>
            </a:r>
            <a:r>
              <a:rPr lang="ru-RU" dirty="0"/>
              <a:t> у </a:t>
            </a:r>
            <a:r>
              <a:rPr lang="ru-RU" dirty="0" err="1"/>
              <a:t>безначајним</a:t>
            </a:r>
            <a:r>
              <a:rPr lang="ru-RU" dirty="0"/>
              <a:t> и само </a:t>
            </a:r>
            <a:r>
              <a:rPr lang="ru-RU" dirty="0" err="1"/>
              <a:t>наизглед</a:t>
            </a:r>
            <a:r>
              <a:rPr lang="ru-RU" dirty="0"/>
              <a:t> </a:t>
            </a:r>
            <a:r>
              <a:rPr lang="ru-RU" dirty="0" err="1"/>
              <a:t>важним</a:t>
            </a:r>
            <a:r>
              <a:rPr lang="ru-RU" dirty="0"/>
              <a:t> </a:t>
            </a:r>
            <a:r>
              <a:rPr lang="ru-RU" dirty="0" err="1"/>
              <a:t>догађајима</a:t>
            </a:r>
            <a:r>
              <a:rPr lang="ru-RU" dirty="0"/>
              <a:t> </a:t>
            </a:r>
            <a:r>
              <a:rPr lang="ru-RU" dirty="0" err="1"/>
              <a:t>који</a:t>
            </a:r>
            <a:r>
              <a:rPr lang="ru-RU" dirty="0"/>
              <a:t> се </a:t>
            </a:r>
            <a:r>
              <a:rPr lang="ru-RU" dirty="0" err="1"/>
              <a:t>дешавају</a:t>
            </a:r>
            <a:r>
              <a:rPr lang="ru-RU" dirty="0"/>
              <a:t> око нас (…) У </a:t>
            </a:r>
            <a:r>
              <a:rPr lang="ru-RU" dirty="0" err="1"/>
              <a:t>бајкама</a:t>
            </a:r>
            <a:r>
              <a:rPr lang="ru-RU" dirty="0"/>
              <a:t> </a:t>
            </a:r>
            <a:r>
              <a:rPr lang="ru-RU" dirty="0" err="1"/>
              <a:t>је</a:t>
            </a:r>
            <a:r>
              <a:rPr lang="ru-RU" dirty="0"/>
              <a:t> права </a:t>
            </a:r>
            <a:r>
              <a:rPr lang="ru-RU" dirty="0" err="1"/>
              <a:t>историја</a:t>
            </a:r>
            <a:r>
              <a:rPr lang="ru-RU" dirty="0"/>
              <a:t> </a:t>
            </a:r>
            <a:r>
              <a:rPr lang="ru-RU" dirty="0" err="1"/>
              <a:t>човечанства</a:t>
            </a:r>
            <a:r>
              <a:rPr lang="ru-RU" dirty="0"/>
              <a:t>, у </a:t>
            </a:r>
            <a:r>
              <a:rPr lang="ru-RU" dirty="0" err="1"/>
              <a:t>њима</a:t>
            </a:r>
            <a:r>
              <a:rPr lang="ru-RU" dirty="0"/>
              <a:t> се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сагледати</a:t>
            </a:r>
            <a:r>
              <a:rPr lang="ru-RU" dirty="0"/>
              <a:t> </a:t>
            </a:r>
            <a:r>
              <a:rPr lang="ru-RU" dirty="0" err="1"/>
              <a:t>његов</a:t>
            </a:r>
            <a:r>
              <a:rPr lang="ru-RU" dirty="0"/>
              <a:t> </a:t>
            </a:r>
            <a:r>
              <a:rPr lang="ru-RU" dirty="0" err="1"/>
              <a:t>смисао</a:t>
            </a:r>
            <a:r>
              <a:rPr lang="ru-RU" dirty="0"/>
              <a:t>.“ (</a:t>
            </a:r>
            <a:r>
              <a:rPr lang="ru-RU" dirty="0" err="1"/>
              <a:t>постаће</a:t>
            </a:r>
            <a:r>
              <a:rPr lang="ru-RU" dirty="0"/>
              <a:t> цитат из </a:t>
            </a:r>
            <a:r>
              <a:rPr lang="ru-RU" dirty="0" err="1"/>
              <a:t>његовог</a:t>
            </a:r>
            <a:r>
              <a:rPr lang="ru-RU" dirty="0"/>
              <a:t> говора о </a:t>
            </a:r>
            <a:r>
              <a:rPr lang="ru-RU" dirty="0" err="1"/>
              <a:t>Нобеловој</a:t>
            </a:r>
            <a:r>
              <a:rPr lang="ru-RU" dirty="0"/>
              <a:t> награди)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4062347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800" dirty="0" smtClean="0"/>
              <a:t>Виртуалният Андрич</a:t>
            </a:r>
            <a:endParaRPr lang="bg-BG" sz="28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/>
              <a:t>Виртуалната</a:t>
            </a:r>
            <a:r>
              <a:rPr lang="ru-RU" dirty="0"/>
              <a:t> история на </a:t>
            </a:r>
            <a:r>
              <a:rPr lang="ru-RU" dirty="0" err="1"/>
              <a:t>човечеството</a:t>
            </a:r>
            <a:r>
              <a:rPr lang="ru-RU" dirty="0"/>
              <a:t>, </a:t>
            </a:r>
            <a:r>
              <a:rPr lang="ru-RU" dirty="0" err="1"/>
              <a:t>закодирана</a:t>
            </a:r>
            <a:r>
              <a:rPr lang="ru-RU" dirty="0"/>
              <a:t> </a:t>
            </a:r>
            <a:r>
              <a:rPr lang="ru-RU" dirty="0" err="1"/>
              <a:t>във</a:t>
            </a:r>
            <a:r>
              <a:rPr lang="ru-RU" dirty="0"/>
              <a:t> </a:t>
            </a:r>
            <a:r>
              <a:rPr lang="ru-RU" dirty="0" err="1"/>
              <a:t>фантазията</a:t>
            </a:r>
            <a:r>
              <a:rPr lang="ru-RU" dirty="0"/>
              <a:t>, в </a:t>
            </a:r>
            <a:r>
              <a:rPr lang="ru-RU" dirty="0" err="1"/>
              <a:t>алегориите</a:t>
            </a:r>
            <a:r>
              <a:rPr lang="ru-RU" dirty="0"/>
              <a:t> на </a:t>
            </a:r>
            <a:r>
              <a:rPr lang="ru-RU" dirty="0" err="1"/>
              <a:t>сънищата</a:t>
            </a:r>
            <a:r>
              <a:rPr lang="ru-RU" dirty="0"/>
              <a:t>, в </a:t>
            </a:r>
            <a:r>
              <a:rPr lang="ru-RU" dirty="0" err="1"/>
              <a:t>преданията</a:t>
            </a:r>
            <a:r>
              <a:rPr lang="ru-RU" dirty="0"/>
              <a:t> е </a:t>
            </a:r>
            <a:r>
              <a:rPr lang="ru-RU" dirty="0" err="1"/>
              <a:t>истинната</a:t>
            </a:r>
            <a:r>
              <a:rPr lang="ru-RU" dirty="0"/>
              <a:t> </a:t>
            </a:r>
            <a:r>
              <a:rPr lang="ru-RU" dirty="0" err="1"/>
              <a:t>човешка</a:t>
            </a:r>
            <a:r>
              <a:rPr lang="ru-RU" dirty="0"/>
              <a:t> история, </a:t>
            </a:r>
            <a:r>
              <a:rPr lang="ru-RU" dirty="0" err="1"/>
              <a:t>това</a:t>
            </a:r>
            <a:r>
              <a:rPr lang="ru-RU" dirty="0"/>
              <a:t> е </a:t>
            </a:r>
            <a:r>
              <a:rPr lang="ru-RU" dirty="0" err="1"/>
              <a:t>смисленият</a:t>
            </a:r>
            <a:r>
              <a:rPr lang="ru-RU" dirty="0"/>
              <a:t> </a:t>
            </a:r>
            <a:r>
              <a:rPr lang="ru-RU" dirty="0" err="1"/>
              <a:t>разказ</a:t>
            </a:r>
            <a:r>
              <a:rPr lang="ru-RU" dirty="0"/>
              <a:t> за </a:t>
            </a:r>
            <a:r>
              <a:rPr lang="ru-RU" dirty="0" err="1"/>
              <a:t>човешката</a:t>
            </a:r>
            <a:r>
              <a:rPr lang="ru-RU" dirty="0"/>
              <a:t> </a:t>
            </a:r>
            <a:r>
              <a:rPr lang="ru-RU" dirty="0" err="1"/>
              <a:t>съдба</a:t>
            </a:r>
            <a:r>
              <a:rPr lang="ru-RU" dirty="0"/>
              <a:t>. </a:t>
            </a:r>
          </a:p>
          <a:p>
            <a:r>
              <a:rPr lang="ru-RU" dirty="0" err="1" smtClean="0"/>
              <a:t>Андрич</a:t>
            </a:r>
            <a:r>
              <a:rPr lang="ru-RU" dirty="0" smtClean="0"/>
              <a:t> </a:t>
            </a:r>
            <a:r>
              <a:rPr lang="ru-RU" dirty="0"/>
              <a:t>е категоричен, че </a:t>
            </a:r>
            <a:r>
              <a:rPr lang="ru-RU" dirty="0" err="1"/>
              <a:t>виртуалният</a:t>
            </a:r>
            <a:r>
              <a:rPr lang="ru-RU" dirty="0"/>
              <a:t> живот е истинен, а </a:t>
            </a:r>
            <a:r>
              <a:rPr lang="ru-RU" dirty="0" err="1"/>
              <a:t>непознатото</a:t>
            </a:r>
            <a:r>
              <a:rPr lang="ru-RU" dirty="0"/>
              <a:t>, </a:t>
            </a:r>
            <a:r>
              <a:rPr lang="ru-RU" dirty="0" err="1"/>
              <a:t>необозримото</a:t>
            </a:r>
            <a:r>
              <a:rPr lang="ru-RU" dirty="0"/>
              <a:t>, </a:t>
            </a:r>
            <a:r>
              <a:rPr lang="ru-RU" dirty="0" err="1"/>
              <a:t>непроницаемото</a:t>
            </a:r>
            <a:r>
              <a:rPr lang="ru-RU" dirty="0"/>
              <a:t> е такова, </a:t>
            </a:r>
            <a:r>
              <a:rPr lang="ru-RU" dirty="0" err="1"/>
              <a:t>каквото</a:t>
            </a:r>
            <a:r>
              <a:rPr lang="ru-RU" dirty="0"/>
              <a:t> е, то носи </a:t>
            </a:r>
            <a:r>
              <a:rPr lang="ru-RU" dirty="0" err="1"/>
              <a:t>някакъв</a:t>
            </a:r>
            <a:r>
              <a:rPr lang="ru-RU" dirty="0"/>
              <a:t> </a:t>
            </a:r>
            <a:r>
              <a:rPr lang="ru-RU" dirty="0" err="1"/>
              <a:t>висш</a:t>
            </a:r>
            <a:r>
              <a:rPr lang="ru-RU" dirty="0"/>
              <a:t> </a:t>
            </a:r>
            <a:r>
              <a:rPr lang="ru-RU" dirty="0" err="1"/>
              <a:t>смисъл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Тезата</a:t>
            </a:r>
            <a:r>
              <a:rPr lang="ru-RU" dirty="0" smtClean="0"/>
              <a:t> </a:t>
            </a:r>
            <a:r>
              <a:rPr lang="ru-RU" dirty="0"/>
              <a:t>на Борхес за </a:t>
            </a:r>
            <a:r>
              <a:rPr lang="ru-RU" dirty="0" err="1"/>
              <a:t>четирите</a:t>
            </a:r>
            <a:r>
              <a:rPr lang="ru-RU" dirty="0"/>
              <a:t> </a:t>
            </a:r>
            <a:r>
              <a:rPr lang="ru-RU" dirty="0" err="1"/>
              <a:t>вечни</a:t>
            </a:r>
            <a:r>
              <a:rPr lang="ru-RU" dirty="0"/>
              <a:t> истории в </a:t>
            </a:r>
            <a:r>
              <a:rPr lang="ru-RU" dirty="0" err="1" smtClean="0"/>
              <a:t>изкуството</a:t>
            </a:r>
            <a:r>
              <a:rPr lang="ru-RU" dirty="0" smtClean="0"/>
              <a:t> (за един </a:t>
            </a:r>
            <a:r>
              <a:rPr lang="ru-RU" dirty="0" err="1" smtClean="0"/>
              <a:t>обсаден</a:t>
            </a:r>
            <a:r>
              <a:rPr lang="ru-RU" dirty="0" smtClean="0"/>
              <a:t> град, за </a:t>
            </a:r>
            <a:r>
              <a:rPr lang="ru-RU" dirty="0" err="1" smtClean="0"/>
              <a:t>едно</a:t>
            </a:r>
            <a:r>
              <a:rPr lang="ru-RU" dirty="0" smtClean="0"/>
              <a:t> </a:t>
            </a:r>
            <a:r>
              <a:rPr lang="ru-RU" dirty="0" err="1" smtClean="0"/>
              <a:t>пътуване</a:t>
            </a:r>
            <a:r>
              <a:rPr lang="ru-RU" dirty="0" smtClean="0"/>
              <a:t>, за </a:t>
            </a:r>
            <a:r>
              <a:rPr lang="ru-RU" dirty="0" err="1" smtClean="0"/>
              <a:t>сдобиване</a:t>
            </a:r>
            <a:r>
              <a:rPr lang="ru-RU" dirty="0" smtClean="0"/>
              <a:t> на благо, за </a:t>
            </a:r>
            <a:r>
              <a:rPr lang="ru-RU" dirty="0" err="1" smtClean="0"/>
              <a:t>жертвата</a:t>
            </a:r>
            <a:r>
              <a:rPr lang="ru-RU" dirty="0" smtClean="0"/>
              <a:t> на Бога), </a:t>
            </a:r>
            <a:r>
              <a:rPr lang="ru-RU" dirty="0"/>
              <a:t>отнесена до </a:t>
            </a:r>
            <a:r>
              <a:rPr lang="ru-RU" dirty="0" err="1"/>
              <a:t>колективната</a:t>
            </a:r>
            <a:r>
              <a:rPr lang="ru-RU" dirty="0"/>
              <a:t> </a:t>
            </a:r>
            <a:r>
              <a:rPr lang="ru-RU" dirty="0" err="1"/>
              <a:t>съдба</a:t>
            </a:r>
            <a:r>
              <a:rPr lang="ru-RU" dirty="0"/>
              <a:t> на </a:t>
            </a:r>
            <a:r>
              <a:rPr lang="ru-RU" dirty="0" err="1"/>
              <a:t>човечеството</a:t>
            </a:r>
            <a:r>
              <a:rPr lang="ru-RU" dirty="0"/>
              <a:t>, </a:t>
            </a:r>
            <a:r>
              <a:rPr lang="ru-RU" dirty="0" err="1"/>
              <a:t>Андрич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предефинира</a:t>
            </a:r>
            <a:r>
              <a:rPr lang="ru-RU" dirty="0"/>
              <a:t> </a:t>
            </a:r>
            <a:r>
              <a:rPr lang="ru-RU" dirty="0" smtClean="0"/>
              <a:t>тук </a:t>
            </a:r>
            <a:r>
              <a:rPr lang="ru-RU" dirty="0" err="1" smtClean="0"/>
              <a:t>така</a:t>
            </a:r>
            <a:r>
              <a:rPr lang="ru-RU" dirty="0"/>
              <a:t>: </a:t>
            </a:r>
            <a:endParaRPr lang="ru-RU" dirty="0" smtClean="0"/>
          </a:p>
          <a:p>
            <a:r>
              <a:rPr lang="ru-RU" dirty="0" smtClean="0"/>
              <a:t>„</a:t>
            </a:r>
            <a:r>
              <a:rPr lang="ru-RU" dirty="0" err="1"/>
              <a:t>Легендата</a:t>
            </a:r>
            <a:r>
              <a:rPr lang="ru-RU" dirty="0"/>
              <a:t> за </a:t>
            </a:r>
            <a:r>
              <a:rPr lang="ru-RU" dirty="0" err="1"/>
              <a:t>първия</a:t>
            </a:r>
            <a:r>
              <a:rPr lang="ru-RU" dirty="0"/>
              <a:t> </a:t>
            </a:r>
            <a:r>
              <a:rPr lang="ru-RU" dirty="0" err="1"/>
              <a:t>грях</a:t>
            </a:r>
            <a:r>
              <a:rPr lang="ru-RU" dirty="0"/>
              <a:t>, </a:t>
            </a:r>
            <a:r>
              <a:rPr lang="ru-RU" dirty="0" err="1"/>
              <a:t>легендата</a:t>
            </a:r>
            <a:r>
              <a:rPr lang="ru-RU" dirty="0"/>
              <a:t> за потопа, </a:t>
            </a:r>
            <a:r>
              <a:rPr lang="ru-RU" dirty="0" err="1"/>
              <a:t>легендата</a:t>
            </a:r>
            <a:r>
              <a:rPr lang="ru-RU" dirty="0"/>
              <a:t> за Сина </a:t>
            </a:r>
            <a:r>
              <a:rPr lang="ru-RU" dirty="0" err="1"/>
              <a:t>човешки</a:t>
            </a:r>
            <a:r>
              <a:rPr lang="ru-RU" dirty="0"/>
              <a:t>, </a:t>
            </a:r>
            <a:r>
              <a:rPr lang="ru-RU" dirty="0" err="1"/>
              <a:t>разпнат</a:t>
            </a:r>
            <a:r>
              <a:rPr lang="ru-RU" dirty="0"/>
              <a:t> за </a:t>
            </a:r>
            <a:r>
              <a:rPr lang="ru-RU" dirty="0" err="1"/>
              <a:t>спасението</a:t>
            </a:r>
            <a:r>
              <a:rPr lang="ru-RU" dirty="0"/>
              <a:t> на света, </a:t>
            </a:r>
            <a:r>
              <a:rPr lang="ru-RU" dirty="0" err="1"/>
              <a:t>легендата</a:t>
            </a:r>
            <a:r>
              <a:rPr lang="ru-RU" dirty="0"/>
              <a:t> за Прометей и </a:t>
            </a:r>
            <a:r>
              <a:rPr lang="ru-RU" dirty="0" err="1"/>
              <a:t>откраднатия</a:t>
            </a:r>
            <a:r>
              <a:rPr lang="ru-RU" dirty="0"/>
              <a:t> </a:t>
            </a:r>
            <a:r>
              <a:rPr lang="ru-RU" dirty="0" err="1"/>
              <a:t>огън</a:t>
            </a:r>
            <a:r>
              <a:rPr lang="ru-RU" dirty="0"/>
              <a:t>…“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1204516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800" b="1" dirty="0" err="1"/>
              <a:t>Виртуелни</a:t>
            </a:r>
            <a:r>
              <a:rPr lang="bg-BG" sz="2800" b="1" dirty="0"/>
              <a:t> </a:t>
            </a:r>
            <a:r>
              <a:rPr lang="bg-BG" sz="2800" b="1" dirty="0" err="1"/>
              <a:t>Андрић</a:t>
            </a:r>
            <a:endParaRPr lang="bg-BG" sz="2800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/>
              <a:t>Виртуелна</a:t>
            </a:r>
            <a:r>
              <a:rPr lang="ru-RU" dirty="0"/>
              <a:t> </a:t>
            </a:r>
            <a:r>
              <a:rPr lang="ru-RU" dirty="0" err="1"/>
              <a:t>историја</a:t>
            </a:r>
            <a:r>
              <a:rPr lang="ru-RU" dirty="0"/>
              <a:t> </a:t>
            </a:r>
            <a:r>
              <a:rPr lang="ru-RU" dirty="0" err="1"/>
              <a:t>човечанства</a:t>
            </a:r>
            <a:r>
              <a:rPr lang="ru-RU" dirty="0"/>
              <a:t>, </a:t>
            </a:r>
            <a:r>
              <a:rPr lang="ru-RU" dirty="0" err="1"/>
              <a:t>кодирана</a:t>
            </a:r>
            <a:r>
              <a:rPr lang="ru-RU" dirty="0"/>
              <a:t> у </a:t>
            </a:r>
            <a:r>
              <a:rPr lang="ru-RU" dirty="0" err="1"/>
              <a:t>фантазији</a:t>
            </a:r>
            <a:r>
              <a:rPr lang="ru-RU" dirty="0"/>
              <a:t>, у </a:t>
            </a:r>
            <a:r>
              <a:rPr lang="ru-RU" dirty="0" err="1"/>
              <a:t>алегоријама</a:t>
            </a:r>
            <a:r>
              <a:rPr lang="ru-RU" dirty="0"/>
              <a:t> снова, у </a:t>
            </a:r>
            <a:r>
              <a:rPr lang="ru-RU" dirty="0" err="1"/>
              <a:t>легендама</a:t>
            </a:r>
            <a:r>
              <a:rPr lang="ru-RU" dirty="0"/>
              <a:t>, </a:t>
            </a:r>
            <a:r>
              <a:rPr lang="ru-RU" dirty="0" err="1"/>
              <a:t>јесте</a:t>
            </a:r>
            <a:r>
              <a:rPr lang="ru-RU" dirty="0"/>
              <a:t> </a:t>
            </a:r>
            <a:r>
              <a:rPr lang="ru-RU" dirty="0" err="1"/>
              <a:t>истинска</a:t>
            </a:r>
            <a:r>
              <a:rPr lang="ru-RU" dirty="0"/>
              <a:t> </a:t>
            </a:r>
            <a:r>
              <a:rPr lang="ru-RU" dirty="0" err="1"/>
              <a:t>људска</a:t>
            </a:r>
            <a:r>
              <a:rPr lang="ru-RU" dirty="0"/>
              <a:t> </a:t>
            </a:r>
            <a:r>
              <a:rPr lang="ru-RU" dirty="0" err="1"/>
              <a:t>историја</a:t>
            </a:r>
            <a:r>
              <a:rPr lang="ru-RU" dirty="0"/>
              <a:t>, </a:t>
            </a:r>
            <a:r>
              <a:rPr lang="ru-RU" dirty="0" err="1"/>
              <a:t>ово</a:t>
            </a:r>
            <a:r>
              <a:rPr lang="ru-RU" dirty="0"/>
              <a:t> </a:t>
            </a:r>
            <a:r>
              <a:rPr lang="ru-RU" dirty="0" err="1"/>
              <a:t>је</a:t>
            </a:r>
            <a:r>
              <a:rPr lang="ru-RU" dirty="0"/>
              <a:t> </a:t>
            </a:r>
            <a:r>
              <a:rPr lang="ru-RU" dirty="0" err="1"/>
              <a:t>смислена</a:t>
            </a:r>
            <a:r>
              <a:rPr lang="ru-RU" dirty="0"/>
              <a:t> </a:t>
            </a:r>
            <a:r>
              <a:rPr lang="ru-RU" dirty="0" err="1"/>
              <a:t>прича</a:t>
            </a:r>
            <a:r>
              <a:rPr lang="ru-RU" dirty="0"/>
              <a:t> о </a:t>
            </a:r>
            <a:r>
              <a:rPr lang="ru-RU" dirty="0" err="1"/>
              <a:t>људској</a:t>
            </a:r>
            <a:r>
              <a:rPr lang="ru-RU" dirty="0"/>
              <a:t> </a:t>
            </a:r>
            <a:r>
              <a:rPr lang="ru-RU" dirty="0" err="1"/>
              <a:t>судбини.Андрић</a:t>
            </a:r>
            <a:r>
              <a:rPr lang="ru-RU" dirty="0"/>
              <a:t> </a:t>
            </a:r>
            <a:r>
              <a:rPr lang="ru-RU" dirty="0" err="1"/>
              <a:t>је</a:t>
            </a:r>
            <a:r>
              <a:rPr lang="ru-RU" dirty="0"/>
              <a:t> </a:t>
            </a:r>
            <a:r>
              <a:rPr lang="ru-RU" dirty="0" err="1"/>
              <a:t>категоричан</a:t>
            </a:r>
            <a:r>
              <a:rPr lang="ru-RU" dirty="0"/>
              <a:t> да </a:t>
            </a:r>
            <a:r>
              <a:rPr lang="ru-RU" dirty="0" err="1"/>
              <a:t>је</a:t>
            </a:r>
            <a:r>
              <a:rPr lang="ru-RU" dirty="0"/>
              <a:t> </a:t>
            </a:r>
            <a:r>
              <a:rPr lang="ru-RU" dirty="0" err="1"/>
              <a:t>виртуелни</a:t>
            </a:r>
            <a:r>
              <a:rPr lang="ru-RU" dirty="0"/>
              <a:t> живот </a:t>
            </a:r>
            <a:r>
              <a:rPr lang="ru-RU" dirty="0" err="1"/>
              <a:t>истинит</a:t>
            </a:r>
            <a:r>
              <a:rPr lang="ru-RU" dirty="0"/>
              <a:t>, а </a:t>
            </a:r>
            <a:r>
              <a:rPr lang="ru-RU" dirty="0" err="1"/>
              <a:t>непознато</a:t>
            </a:r>
            <a:r>
              <a:rPr lang="ru-RU" dirty="0"/>
              <a:t>, </a:t>
            </a:r>
            <a:r>
              <a:rPr lang="ru-RU" dirty="0" err="1"/>
              <a:t>неизмерно</a:t>
            </a:r>
            <a:r>
              <a:rPr lang="ru-RU" dirty="0"/>
              <a:t>, </a:t>
            </a:r>
            <a:r>
              <a:rPr lang="ru-RU" dirty="0" err="1"/>
              <a:t>непробојно</a:t>
            </a:r>
            <a:r>
              <a:rPr lang="ru-RU" dirty="0"/>
              <a:t> </a:t>
            </a:r>
            <a:r>
              <a:rPr lang="ru-RU" dirty="0" err="1"/>
              <a:t>јесте</a:t>
            </a:r>
            <a:r>
              <a:rPr lang="ru-RU" dirty="0"/>
              <a:t> оно </a:t>
            </a:r>
            <a:r>
              <a:rPr lang="ru-RU" dirty="0" err="1"/>
              <a:t>што</a:t>
            </a:r>
            <a:r>
              <a:rPr lang="ru-RU" dirty="0"/>
              <a:t> </a:t>
            </a:r>
            <a:r>
              <a:rPr lang="ru-RU" dirty="0" err="1"/>
              <a:t>јесте</a:t>
            </a:r>
            <a:r>
              <a:rPr lang="ru-RU" dirty="0"/>
              <a:t>, носи </a:t>
            </a:r>
            <a:r>
              <a:rPr lang="ru-RU" dirty="0" err="1"/>
              <a:t>неко</a:t>
            </a:r>
            <a:r>
              <a:rPr lang="ru-RU" dirty="0"/>
              <a:t> </a:t>
            </a:r>
            <a:r>
              <a:rPr lang="ru-RU" dirty="0" err="1"/>
              <a:t>више</a:t>
            </a:r>
            <a:r>
              <a:rPr lang="ru-RU" dirty="0"/>
              <a:t> </a:t>
            </a:r>
            <a:r>
              <a:rPr lang="ru-RU" dirty="0" err="1"/>
              <a:t>значење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 err="1" smtClean="0"/>
              <a:t>Борхесову</a:t>
            </a:r>
            <a:r>
              <a:rPr lang="ru-RU" dirty="0" smtClean="0"/>
              <a:t> </a:t>
            </a:r>
            <a:r>
              <a:rPr lang="ru-RU" dirty="0"/>
              <a:t>тезу о </a:t>
            </a:r>
            <a:r>
              <a:rPr lang="ru-RU" dirty="0" err="1"/>
              <a:t>четири</a:t>
            </a:r>
            <a:r>
              <a:rPr lang="ru-RU" dirty="0"/>
              <a:t> </a:t>
            </a:r>
            <a:r>
              <a:rPr lang="ru-RU" dirty="0" err="1"/>
              <a:t>вечне</a:t>
            </a:r>
            <a:r>
              <a:rPr lang="ru-RU" dirty="0"/>
              <a:t> </a:t>
            </a:r>
            <a:r>
              <a:rPr lang="ru-RU" dirty="0" err="1"/>
              <a:t>приче</a:t>
            </a:r>
            <a:r>
              <a:rPr lang="ru-RU" dirty="0"/>
              <a:t> у </a:t>
            </a:r>
            <a:r>
              <a:rPr lang="ru-RU" dirty="0" err="1"/>
              <a:t>уметности</a:t>
            </a:r>
            <a:r>
              <a:rPr lang="ru-RU" dirty="0"/>
              <a:t> (о </a:t>
            </a:r>
            <a:r>
              <a:rPr lang="ru-RU" dirty="0" err="1"/>
              <a:t>опседнутом</a:t>
            </a:r>
            <a:r>
              <a:rPr lang="ru-RU" dirty="0"/>
              <a:t> граду, о </a:t>
            </a:r>
            <a:r>
              <a:rPr lang="ru-RU" dirty="0" err="1"/>
              <a:t>путовању</a:t>
            </a:r>
            <a:r>
              <a:rPr lang="ru-RU" dirty="0"/>
              <a:t>, о </a:t>
            </a:r>
            <a:r>
              <a:rPr lang="ru-RU" dirty="0" err="1"/>
              <a:t>стицању</a:t>
            </a:r>
            <a:r>
              <a:rPr lang="ru-RU" dirty="0"/>
              <a:t> богатства, о </a:t>
            </a:r>
            <a:r>
              <a:rPr lang="ru-RU" dirty="0" err="1"/>
              <a:t>жртви</a:t>
            </a:r>
            <a:r>
              <a:rPr lang="ru-RU" dirty="0"/>
              <a:t> Богу), </a:t>
            </a:r>
            <a:r>
              <a:rPr lang="ru-RU" dirty="0" err="1"/>
              <a:t>везане</a:t>
            </a:r>
            <a:r>
              <a:rPr lang="ru-RU" dirty="0"/>
              <a:t> за </a:t>
            </a:r>
            <a:r>
              <a:rPr lang="ru-RU" dirty="0" err="1"/>
              <a:t>колективну</a:t>
            </a:r>
            <a:r>
              <a:rPr lang="ru-RU" dirty="0"/>
              <a:t> </a:t>
            </a:r>
            <a:r>
              <a:rPr lang="ru-RU" dirty="0" err="1"/>
              <a:t>судбину</a:t>
            </a:r>
            <a:r>
              <a:rPr lang="ru-RU" dirty="0"/>
              <a:t> </a:t>
            </a:r>
            <a:r>
              <a:rPr lang="ru-RU" dirty="0" err="1"/>
              <a:t>човечанства</a:t>
            </a:r>
            <a:r>
              <a:rPr lang="ru-RU" dirty="0"/>
              <a:t>, </a:t>
            </a:r>
            <a:r>
              <a:rPr lang="ru-RU" dirty="0" err="1"/>
              <a:t>Андрић</a:t>
            </a:r>
            <a:r>
              <a:rPr lang="ru-RU" dirty="0"/>
              <a:t> </a:t>
            </a:r>
            <a:r>
              <a:rPr lang="ru-RU" dirty="0" err="1"/>
              <a:t>ће</a:t>
            </a:r>
            <a:r>
              <a:rPr lang="ru-RU" dirty="0"/>
              <a:t> </a:t>
            </a:r>
            <a:r>
              <a:rPr lang="ru-RU" dirty="0" err="1"/>
              <a:t>овде</a:t>
            </a:r>
            <a:r>
              <a:rPr lang="ru-RU" dirty="0"/>
              <a:t> </a:t>
            </a:r>
            <a:r>
              <a:rPr lang="ru-RU" dirty="0" err="1"/>
              <a:t>редефинисати</a:t>
            </a:r>
            <a:r>
              <a:rPr lang="ru-RU" dirty="0"/>
              <a:t> на </a:t>
            </a:r>
            <a:r>
              <a:rPr lang="ru-RU" dirty="0" err="1"/>
              <a:t>следећи</a:t>
            </a:r>
            <a:r>
              <a:rPr lang="ru-RU" dirty="0"/>
              <a:t> начин</a:t>
            </a:r>
            <a:r>
              <a:rPr lang="ru-RU" dirty="0" smtClean="0"/>
              <a:t>:</a:t>
            </a:r>
          </a:p>
          <a:p>
            <a:r>
              <a:rPr lang="ru-RU" dirty="0" smtClean="0"/>
              <a:t>„</a:t>
            </a:r>
            <a:r>
              <a:rPr lang="ru-RU" dirty="0"/>
              <a:t>Легенда о </a:t>
            </a:r>
            <a:r>
              <a:rPr lang="ru-RU" dirty="0" err="1"/>
              <a:t>првом</a:t>
            </a:r>
            <a:r>
              <a:rPr lang="ru-RU" dirty="0"/>
              <a:t> греху, легенда о потопу, легенда о Сину </a:t>
            </a:r>
            <a:r>
              <a:rPr lang="ru-RU" dirty="0" err="1"/>
              <a:t>Човечијем</a:t>
            </a:r>
            <a:r>
              <a:rPr lang="ru-RU" dirty="0"/>
              <a:t> распетом за спас света, легенда о </a:t>
            </a:r>
            <a:r>
              <a:rPr lang="ru-RU" dirty="0" err="1"/>
              <a:t>Прометеју</a:t>
            </a:r>
            <a:r>
              <a:rPr lang="ru-RU" dirty="0"/>
              <a:t> и </a:t>
            </a:r>
            <a:r>
              <a:rPr lang="ru-RU" dirty="0" err="1"/>
              <a:t>украденој</a:t>
            </a:r>
            <a:r>
              <a:rPr lang="ru-RU" dirty="0"/>
              <a:t> </a:t>
            </a:r>
            <a:r>
              <a:rPr lang="ru-RU" dirty="0" err="1"/>
              <a:t>ватри</a:t>
            </a:r>
            <a:r>
              <a:rPr lang="ru-RU" dirty="0"/>
              <a:t>...“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6557667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g-BG" sz="2800" b="1" dirty="0" smtClean="0"/>
              <a:t>Заклинание, муска или </a:t>
            </a:r>
            <a:r>
              <a:rPr lang="bg-BG" sz="2800" b="1" dirty="0" err="1" smtClean="0"/>
              <a:t>анаграма</a:t>
            </a:r>
            <a:r>
              <a:rPr lang="bg-BG" sz="2800" b="1" dirty="0" smtClean="0"/>
              <a:t>? Виртуалното послание на </a:t>
            </a:r>
            <a:r>
              <a:rPr lang="en-US" sz="2800" b="1" dirty="0" smtClean="0"/>
              <a:t>Moors</a:t>
            </a:r>
            <a:br>
              <a:rPr lang="en-US" sz="2800" b="1" dirty="0" smtClean="0"/>
            </a:br>
            <a:r>
              <a:rPr lang="en-US" sz="2800" b="1" dirty="0" smtClean="0"/>
              <a:t>Memento Mori</a:t>
            </a:r>
            <a:endParaRPr lang="bg-BG" sz="2800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На финала на </a:t>
            </a:r>
            <a:r>
              <a:rPr lang="ru-RU" dirty="0" err="1"/>
              <a:t>Андричевото</a:t>
            </a:r>
            <a:r>
              <a:rPr lang="ru-RU" dirty="0"/>
              <a:t> </a:t>
            </a:r>
            <a:r>
              <a:rPr lang="ru-RU" dirty="0" err="1"/>
              <a:t>есе</a:t>
            </a:r>
            <a:r>
              <a:rPr lang="ru-RU" dirty="0"/>
              <a:t> Гоя </a:t>
            </a:r>
            <a:r>
              <a:rPr lang="ru-RU" dirty="0" err="1"/>
              <a:t>описва</a:t>
            </a:r>
            <a:r>
              <a:rPr lang="ru-RU" dirty="0"/>
              <a:t> </a:t>
            </a:r>
            <a:r>
              <a:rPr lang="ru-RU" dirty="0" smtClean="0"/>
              <a:t>един </a:t>
            </a:r>
            <a:r>
              <a:rPr lang="ru-RU" dirty="0"/>
              <a:t>свой </a:t>
            </a:r>
            <a:r>
              <a:rPr lang="ru-RU" dirty="0" err="1"/>
              <a:t>сън</a:t>
            </a:r>
            <a:r>
              <a:rPr lang="ru-RU" dirty="0"/>
              <a:t>, </a:t>
            </a:r>
            <a:r>
              <a:rPr lang="ru-RU" dirty="0" err="1"/>
              <a:t>малко</a:t>
            </a:r>
            <a:r>
              <a:rPr lang="ru-RU" dirty="0"/>
              <a:t> </a:t>
            </a:r>
            <a:r>
              <a:rPr lang="ru-RU" dirty="0" err="1"/>
              <a:t>преди</a:t>
            </a:r>
            <a:r>
              <a:rPr lang="ru-RU" dirty="0"/>
              <a:t> да се </a:t>
            </a:r>
            <a:r>
              <a:rPr lang="ru-RU" dirty="0" err="1"/>
              <a:t>разболее</a:t>
            </a:r>
            <a:r>
              <a:rPr lang="ru-RU" dirty="0"/>
              <a:t> и загуби слуха си: </a:t>
            </a:r>
            <a:endParaRPr lang="ru-RU" dirty="0" smtClean="0"/>
          </a:p>
          <a:p>
            <a:r>
              <a:rPr lang="ru-RU" dirty="0" smtClean="0"/>
              <a:t>„</a:t>
            </a:r>
            <a:r>
              <a:rPr lang="ru-RU" dirty="0" err="1"/>
              <a:t>една</a:t>
            </a:r>
            <a:r>
              <a:rPr lang="ru-RU" dirty="0"/>
              <a:t> </a:t>
            </a:r>
            <a:r>
              <a:rPr lang="ru-RU" dirty="0" err="1"/>
              <a:t>топла</a:t>
            </a:r>
            <a:r>
              <a:rPr lang="ru-RU" dirty="0"/>
              <a:t> и приятна стая, богата стая (…) с </a:t>
            </a:r>
            <a:r>
              <a:rPr lang="ru-RU" dirty="0" err="1"/>
              <a:t>най-хубави</a:t>
            </a:r>
            <a:r>
              <a:rPr lang="ru-RU" dirty="0"/>
              <a:t> мебели, </a:t>
            </a:r>
            <a:r>
              <a:rPr lang="ru-RU" dirty="0" err="1"/>
              <a:t>скъпоценни</a:t>
            </a:r>
            <a:r>
              <a:rPr lang="ru-RU" dirty="0"/>
              <a:t> </a:t>
            </a:r>
            <a:r>
              <a:rPr lang="ru-RU" dirty="0" err="1"/>
              <a:t>бродерии</a:t>
            </a:r>
            <a:r>
              <a:rPr lang="ru-RU" dirty="0"/>
              <a:t> и </a:t>
            </a:r>
            <a:r>
              <a:rPr lang="ru-RU" dirty="0" err="1"/>
              <a:t>порцелан</a:t>
            </a:r>
            <a:r>
              <a:rPr lang="ru-RU" dirty="0"/>
              <a:t>. </a:t>
            </a:r>
            <a:r>
              <a:rPr lang="ru-RU" dirty="0" err="1"/>
              <a:t>Тапетите</a:t>
            </a:r>
            <a:r>
              <a:rPr lang="ru-RU" dirty="0"/>
              <a:t> от </a:t>
            </a:r>
            <a:r>
              <a:rPr lang="ru-RU" dirty="0" err="1"/>
              <a:t>бледожълта</a:t>
            </a:r>
            <a:r>
              <a:rPr lang="ru-RU" dirty="0"/>
              <a:t> хартия и с </a:t>
            </a:r>
            <a:r>
              <a:rPr lang="ru-RU" dirty="0" err="1"/>
              <a:t>нежни</a:t>
            </a:r>
            <a:r>
              <a:rPr lang="ru-RU" dirty="0"/>
              <a:t> </a:t>
            </a:r>
            <a:r>
              <a:rPr lang="ru-RU" dirty="0" err="1"/>
              <a:t>шарки</a:t>
            </a:r>
            <a:r>
              <a:rPr lang="ru-RU" dirty="0"/>
              <a:t> (…) </a:t>
            </a:r>
            <a:r>
              <a:rPr lang="ru-RU" dirty="0" err="1"/>
              <a:t>съставени</a:t>
            </a:r>
            <a:r>
              <a:rPr lang="ru-RU" dirty="0"/>
              <a:t> само от </a:t>
            </a:r>
            <a:r>
              <a:rPr lang="ru-RU" dirty="0" err="1"/>
              <a:t>буквите</a:t>
            </a:r>
            <a:r>
              <a:rPr lang="ru-RU" dirty="0"/>
              <a:t> на </a:t>
            </a:r>
            <a:r>
              <a:rPr lang="ru-RU" dirty="0" err="1"/>
              <a:t>думата</a:t>
            </a:r>
            <a:r>
              <a:rPr lang="ru-RU" dirty="0"/>
              <a:t> </a:t>
            </a:r>
            <a:r>
              <a:rPr lang="ru-RU" dirty="0" err="1"/>
              <a:t>Mors</a:t>
            </a:r>
            <a:r>
              <a:rPr lang="ru-RU" dirty="0"/>
              <a:t> (…) </a:t>
            </a:r>
            <a:r>
              <a:rPr lang="ru-RU" dirty="0" err="1"/>
              <a:t>безброй</a:t>
            </a:r>
            <a:r>
              <a:rPr lang="ru-RU" dirty="0"/>
              <a:t> </a:t>
            </a:r>
            <a:r>
              <a:rPr lang="ru-RU" dirty="0" err="1"/>
              <a:t>пъти</a:t>
            </a:r>
            <a:r>
              <a:rPr lang="ru-RU" dirty="0"/>
              <a:t> повторена, </a:t>
            </a:r>
            <a:r>
              <a:rPr lang="ru-RU" dirty="0" err="1"/>
              <a:t>дребно</a:t>
            </a:r>
            <a:r>
              <a:rPr lang="ru-RU" dirty="0"/>
              <a:t> и </a:t>
            </a:r>
            <a:r>
              <a:rPr lang="ru-RU" dirty="0" err="1"/>
              <a:t>фино</a:t>
            </a:r>
            <a:r>
              <a:rPr lang="ru-RU" dirty="0"/>
              <a:t> </a:t>
            </a:r>
            <a:r>
              <a:rPr lang="ru-RU" dirty="0" err="1"/>
              <a:t>изписана</a:t>
            </a:r>
            <a:r>
              <a:rPr lang="ru-RU" dirty="0"/>
              <a:t> дума: </a:t>
            </a:r>
            <a:r>
              <a:rPr lang="ru-RU" dirty="0" err="1"/>
              <a:t>смърт</a:t>
            </a:r>
            <a:r>
              <a:rPr lang="ru-RU" dirty="0" smtClean="0"/>
              <a:t>“…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570901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66330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/>
              <a:t>Уединение, страх, </a:t>
            </a:r>
            <a:r>
              <a:rPr lang="ru-RU" sz="2000" b="1" dirty="0" err="1" smtClean="0"/>
              <a:t>травматичност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съмнения</a:t>
            </a:r>
            <a:r>
              <a:rPr lang="ru-RU" sz="2000" dirty="0" smtClean="0"/>
              <a:t> – </a:t>
            </a:r>
            <a:r>
              <a:rPr lang="ru-RU" sz="2000" dirty="0" err="1" smtClean="0"/>
              <a:t>ключови</a:t>
            </a:r>
            <a:r>
              <a:rPr lang="ru-RU" sz="2000" dirty="0" smtClean="0"/>
              <a:t> </a:t>
            </a:r>
            <a:r>
              <a:rPr lang="ru-RU" sz="2000" dirty="0" err="1" smtClean="0"/>
              <a:t>думи</a:t>
            </a:r>
            <a:r>
              <a:rPr lang="ru-RU" sz="2000" dirty="0" smtClean="0"/>
              <a:t>, </a:t>
            </a:r>
            <a:r>
              <a:rPr lang="ru-RU" sz="2000" dirty="0" err="1"/>
              <a:t>която</a:t>
            </a:r>
            <a:r>
              <a:rPr lang="ru-RU" sz="2000" dirty="0"/>
              <a:t> </a:t>
            </a:r>
            <a:r>
              <a:rPr lang="ru-RU" sz="2000" dirty="0" err="1" smtClean="0"/>
              <a:t>обвързват</a:t>
            </a:r>
            <a:r>
              <a:rPr lang="ru-RU" sz="2000" dirty="0" smtClean="0"/>
              <a:t> </a:t>
            </a:r>
            <a:r>
              <a:rPr lang="ru-RU" sz="2000" dirty="0" err="1"/>
              <a:t>Иво</a:t>
            </a:r>
            <a:r>
              <a:rPr lang="ru-RU" sz="2000" dirty="0"/>
              <a:t> </a:t>
            </a:r>
            <a:r>
              <a:rPr lang="ru-RU" sz="2000" dirty="0" err="1"/>
              <a:t>Андрич</a:t>
            </a:r>
            <a:r>
              <a:rPr lang="ru-RU" sz="2000" dirty="0"/>
              <a:t> с Франциско Гоя. </a:t>
            </a:r>
            <a:br>
              <a:rPr lang="ru-RU" sz="2000" dirty="0"/>
            </a:br>
            <a:r>
              <a:rPr lang="ru-RU" sz="2000" dirty="0"/>
              <a:t>В </a:t>
            </a:r>
            <a:r>
              <a:rPr lang="ru-RU" sz="2000" dirty="0" err="1"/>
              <a:t>есето</a:t>
            </a:r>
            <a:r>
              <a:rPr lang="ru-RU" sz="2000" dirty="0"/>
              <a:t> „Разговор с Гоя</a:t>
            </a:r>
            <a:r>
              <a:rPr lang="ru-RU" sz="2000" dirty="0" smtClean="0"/>
              <a:t>“, 1934 г. </a:t>
            </a:r>
            <a:r>
              <a:rPr lang="ru-RU" sz="2000" dirty="0" err="1"/>
              <a:t>испанският</a:t>
            </a:r>
            <a:r>
              <a:rPr lang="ru-RU" sz="2000" dirty="0"/>
              <a:t> художник се </a:t>
            </a:r>
            <a:r>
              <a:rPr lang="ru-RU" sz="2000" dirty="0" err="1"/>
              <a:t>превръща</a:t>
            </a:r>
            <a:r>
              <a:rPr lang="ru-RU" sz="2000" dirty="0"/>
              <a:t> в </a:t>
            </a:r>
            <a:r>
              <a:rPr lang="ru-RU" sz="2000" dirty="0" smtClean="0"/>
              <a:t> </a:t>
            </a:r>
            <a:r>
              <a:rPr lang="ru-RU" sz="2000" b="1" dirty="0" err="1"/>
              <a:t>alter</a:t>
            </a:r>
            <a:r>
              <a:rPr lang="ru-RU" sz="2000" dirty="0"/>
              <a:t> </a:t>
            </a:r>
            <a:r>
              <a:rPr lang="ru-RU" sz="2000" b="1" dirty="0" err="1"/>
              <a:t>ego</a:t>
            </a:r>
            <a:r>
              <a:rPr lang="ru-RU" sz="2000" dirty="0"/>
              <a:t> </a:t>
            </a:r>
            <a:r>
              <a:rPr lang="ru-RU" sz="2000" b="1" dirty="0"/>
              <a:t>/</a:t>
            </a:r>
            <a:r>
              <a:rPr lang="ru-RU" sz="2000" b="1" dirty="0" err="1" smtClean="0"/>
              <a:t>avatar</a:t>
            </a:r>
            <a:r>
              <a:rPr lang="ru-RU" sz="2000" b="1" dirty="0" smtClean="0"/>
              <a:t> </a:t>
            </a:r>
            <a:r>
              <a:rPr lang="ru-RU" sz="2000" dirty="0"/>
              <a:t>на </a:t>
            </a:r>
            <a:r>
              <a:rPr lang="ru-RU" sz="2000" dirty="0" err="1"/>
              <a:t>босненския</a:t>
            </a:r>
            <a:r>
              <a:rPr lang="ru-RU" sz="2000" dirty="0"/>
              <a:t> </a:t>
            </a:r>
            <a:r>
              <a:rPr lang="ru-RU" sz="2000" dirty="0" err="1"/>
              <a:t>писател</a:t>
            </a:r>
            <a:r>
              <a:rPr lang="ru-RU" sz="2000" dirty="0"/>
              <a:t>.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err="1" smtClean="0"/>
              <a:t>Това</a:t>
            </a:r>
            <a:r>
              <a:rPr lang="ru-RU" sz="2000" dirty="0" smtClean="0"/>
              <a:t> е виртуален разговор </a:t>
            </a:r>
            <a:r>
              <a:rPr lang="ru-RU" sz="2000" dirty="0" err="1" smtClean="0"/>
              <a:t>във</a:t>
            </a:r>
            <a:r>
              <a:rPr lang="ru-RU" sz="2000" dirty="0" smtClean="0"/>
              <a:t> </a:t>
            </a:r>
            <a:r>
              <a:rPr lang="ru-RU" sz="2000" dirty="0" err="1" smtClean="0"/>
              <a:t>виртуално</a:t>
            </a:r>
            <a:r>
              <a:rPr lang="ru-RU" sz="2000" dirty="0" smtClean="0"/>
              <a:t> пространство – един романтически и </a:t>
            </a:r>
            <a:r>
              <a:rPr lang="ru-RU" sz="2000" dirty="0" err="1" smtClean="0"/>
              <a:t>постмодерен</a:t>
            </a:r>
            <a:r>
              <a:rPr lang="ru-RU" sz="2000" dirty="0" smtClean="0"/>
              <a:t> жест.</a:t>
            </a:r>
            <a:br>
              <a:rPr lang="ru-RU" sz="2000" dirty="0" smtClean="0"/>
            </a:br>
            <a:r>
              <a:rPr lang="ru-RU" sz="2000" dirty="0" smtClean="0"/>
              <a:t>У </a:t>
            </a:r>
            <a:r>
              <a:rPr lang="ru-RU" sz="2000" dirty="0" err="1" smtClean="0"/>
              <a:t>двамата</a:t>
            </a:r>
            <a:r>
              <a:rPr lang="ru-RU" sz="2000" dirty="0" smtClean="0"/>
              <a:t> </a:t>
            </a:r>
            <a:r>
              <a:rPr lang="ru-RU" sz="2000" dirty="0" err="1" smtClean="0"/>
              <a:t>художници</a:t>
            </a:r>
            <a:r>
              <a:rPr lang="ru-RU" sz="2000" dirty="0" smtClean="0"/>
              <a:t> </a:t>
            </a:r>
            <a:r>
              <a:rPr lang="ru-RU" sz="2000" dirty="0" err="1" smtClean="0"/>
              <a:t>съществува</a:t>
            </a:r>
            <a:r>
              <a:rPr lang="ru-RU" sz="2000" dirty="0" smtClean="0"/>
              <a:t> непреодолимо противоречие между </a:t>
            </a:r>
            <a:r>
              <a:rPr lang="ru-RU" sz="2000" b="1" dirty="0" smtClean="0"/>
              <a:t>фантазия, </a:t>
            </a:r>
            <a:r>
              <a:rPr lang="ru-RU" sz="2000" b="1" dirty="0" err="1" smtClean="0"/>
              <a:t>непосредствено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преживяно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самотничество</a:t>
            </a:r>
            <a:r>
              <a:rPr lang="ru-RU" sz="2000" b="1" dirty="0" smtClean="0"/>
              <a:t> и </a:t>
            </a:r>
            <a:r>
              <a:rPr lang="ru-RU" sz="2000" b="1" dirty="0" err="1" smtClean="0"/>
              <a:t>социална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ангажираност</a:t>
            </a:r>
            <a:r>
              <a:rPr lang="ru-RU" sz="2000" dirty="0" smtClean="0"/>
              <a:t>.</a:t>
            </a:r>
            <a:br>
              <a:rPr lang="ru-RU" sz="2000" dirty="0" smtClean="0"/>
            </a:br>
            <a:r>
              <a:rPr lang="ru-RU" sz="2000" dirty="0" err="1" smtClean="0"/>
              <a:t>Цветан</a:t>
            </a:r>
            <a:r>
              <a:rPr lang="ru-RU" sz="2000" dirty="0" smtClean="0"/>
              <a:t> Тодоров</a:t>
            </a:r>
            <a:r>
              <a:rPr lang="ru-RU" sz="2000" dirty="0"/>
              <a:t> </a:t>
            </a:r>
            <a:r>
              <a:rPr lang="ru-RU" sz="2000" dirty="0" smtClean="0"/>
              <a:t>в „Гоя </a:t>
            </a:r>
            <a:r>
              <a:rPr lang="ru-RU" sz="2000" dirty="0"/>
              <a:t>в </a:t>
            </a:r>
            <a:r>
              <a:rPr lang="ru-RU" sz="2000" dirty="0" err="1"/>
              <a:t>сянката</a:t>
            </a:r>
            <a:r>
              <a:rPr lang="ru-RU" sz="2000" dirty="0"/>
              <a:t> на </a:t>
            </a:r>
            <a:r>
              <a:rPr lang="ru-RU" sz="2000" dirty="0" err="1"/>
              <a:t>Просвещението</a:t>
            </a:r>
            <a:r>
              <a:rPr lang="ru-RU" sz="2000" dirty="0"/>
              <a:t>“(2011</a:t>
            </a:r>
            <a:r>
              <a:rPr lang="ru-RU" sz="2000" dirty="0" smtClean="0"/>
              <a:t>) говори за </a:t>
            </a:r>
            <a:r>
              <a:rPr lang="ru-RU" sz="2000" dirty="0" err="1"/>
              <a:t>разрушителните</a:t>
            </a:r>
            <a:r>
              <a:rPr lang="ru-RU" sz="2000" dirty="0"/>
              <a:t> </a:t>
            </a:r>
            <a:r>
              <a:rPr lang="ru-RU" sz="2000" dirty="0" err="1"/>
              <a:t>сили</a:t>
            </a:r>
            <a:r>
              <a:rPr lang="ru-RU" sz="2000" dirty="0"/>
              <a:t> у </a:t>
            </a:r>
            <a:r>
              <a:rPr lang="ru-RU" sz="2000" dirty="0" err="1"/>
              <a:t>човека</a:t>
            </a:r>
            <a:r>
              <a:rPr lang="ru-RU" sz="2000" dirty="0"/>
              <a:t>, </a:t>
            </a:r>
            <a:r>
              <a:rPr lang="ru-RU" sz="2000" dirty="0" err="1" smtClean="0"/>
              <a:t>съжителстващи</a:t>
            </a:r>
            <a:r>
              <a:rPr lang="ru-RU" sz="2000" dirty="0" smtClean="0"/>
              <a:t> и </a:t>
            </a:r>
            <a:r>
              <a:rPr lang="ru-RU" sz="2000" dirty="0" err="1" smtClean="0"/>
              <a:t>воюващи</a:t>
            </a:r>
            <a:r>
              <a:rPr lang="ru-RU" sz="2000" dirty="0" smtClean="0"/>
              <a:t> </a:t>
            </a:r>
            <a:r>
              <a:rPr lang="ru-RU" sz="2000" dirty="0"/>
              <a:t>с </a:t>
            </a:r>
            <a:r>
              <a:rPr lang="ru-RU" sz="2000" dirty="0" smtClean="0"/>
              <a:t>разума у Гоя . </a:t>
            </a:r>
            <a:endParaRPr lang="bg-BG" sz="20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57200" y="3356992"/>
            <a:ext cx="8229600" cy="3501008"/>
          </a:xfrm>
        </p:spPr>
        <p:txBody>
          <a:bodyPr>
            <a:normAutofit fontScale="62500" lnSpcReduction="20000"/>
          </a:bodyPr>
          <a:lstStyle/>
          <a:p>
            <a:r>
              <a:rPr lang="ru-RU" dirty="0" err="1"/>
              <a:t>Самоћа</a:t>
            </a:r>
            <a:r>
              <a:rPr lang="ru-RU" dirty="0"/>
              <a:t>, страх, </a:t>
            </a:r>
            <a:r>
              <a:rPr lang="ru-RU" dirty="0" err="1"/>
              <a:t>траума</a:t>
            </a:r>
            <a:r>
              <a:rPr lang="ru-RU" dirty="0"/>
              <a:t>, </a:t>
            </a:r>
            <a:r>
              <a:rPr lang="ru-RU" dirty="0" err="1"/>
              <a:t>сумње</a:t>
            </a:r>
            <a:r>
              <a:rPr lang="ru-RU" dirty="0"/>
              <a:t> – </a:t>
            </a:r>
            <a:r>
              <a:rPr lang="ru-RU" dirty="0" err="1"/>
              <a:t>кључне</a:t>
            </a:r>
            <a:r>
              <a:rPr lang="ru-RU" dirty="0"/>
              <a:t> речи </a:t>
            </a:r>
            <a:r>
              <a:rPr lang="ru-RU" dirty="0" err="1"/>
              <a:t>које</a:t>
            </a:r>
            <a:r>
              <a:rPr lang="ru-RU" dirty="0"/>
              <a:t> </a:t>
            </a:r>
            <a:r>
              <a:rPr lang="ru-RU" dirty="0" err="1"/>
              <a:t>везују</a:t>
            </a:r>
            <a:r>
              <a:rPr lang="ru-RU" dirty="0"/>
              <a:t> Ива </a:t>
            </a:r>
            <a:r>
              <a:rPr lang="ru-RU" dirty="0" err="1"/>
              <a:t>Андрића</a:t>
            </a:r>
            <a:r>
              <a:rPr lang="ru-RU" dirty="0"/>
              <a:t> за Франциска </a:t>
            </a:r>
            <a:r>
              <a:rPr lang="ru-RU" dirty="0" err="1"/>
              <a:t>Гоју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У </a:t>
            </a:r>
            <a:r>
              <a:rPr lang="ru-RU" dirty="0" err="1"/>
              <a:t>есеју</a:t>
            </a:r>
            <a:r>
              <a:rPr lang="ru-RU" dirty="0"/>
              <a:t> „Разговор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Гојом</a:t>
            </a:r>
            <a:r>
              <a:rPr lang="ru-RU" dirty="0"/>
              <a:t>“, 1934, </a:t>
            </a:r>
            <a:r>
              <a:rPr lang="ru-RU" dirty="0" err="1"/>
              <a:t>шпански</a:t>
            </a:r>
            <a:r>
              <a:rPr lang="ru-RU" dirty="0"/>
              <a:t> </a:t>
            </a:r>
            <a:r>
              <a:rPr lang="ru-RU" dirty="0" err="1"/>
              <a:t>уметник</a:t>
            </a:r>
            <a:r>
              <a:rPr lang="ru-RU" dirty="0"/>
              <a:t> </a:t>
            </a:r>
            <a:r>
              <a:rPr lang="ru-RU" dirty="0" err="1"/>
              <a:t>постаје</a:t>
            </a:r>
            <a:r>
              <a:rPr lang="ru-RU" dirty="0"/>
              <a:t> </a:t>
            </a:r>
            <a:r>
              <a:rPr lang="ru-RU" b="1" dirty="0" err="1"/>
              <a:t>алтер</a:t>
            </a:r>
            <a:r>
              <a:rPr lang="ru-RU" b="1" dirty="0"/>
              <a:t> его / </a:t>
            </a:r>
            <a:r>
              <a:rPr lang="ru-RU" b="1" dirty="0" err="1"/>
              <a:t>аватар</a:t>
            </a:r>
            <a:r>
              <a:rPr lang="ru-RU" b="1" dirty="0"/>
              <a:t> </a:t>
            </a:r>
            <a:r>
              <a:rPr lang="ru-RU" dirty="0" err="1"/>
              <a:t>босанског</a:t>
            </a:r>
            <a:r>
              <a:rPr lang="ru-RU" dirty="0"/>
              <a:t> писца. </a:t>
            </a:r>
            <a:endParaRPr lang="ru-RU" dirty="0" smtClean="0"/>
          </a:p>
          <a:p>
            <a:r>
              <a:rPr lang="ru-RU" dirty="0" err="1" smtClean="0"/>
              <a:t>Ово</a:t>
            </a:r>
            <a:r>
              <a:rPr lang="ru-RU" dirty="0" smtClean="0"/>
              <a:t> </a:t>
            </a:r>
            <a:r>
              <a:rPr lang="ru-RU" dirty="0" err="1"/>
              <a:t>је</a:t>
            </a:r>
            <a:r>
              <a:rPr lang="ru-RU" dirty="0"/>
              <a:t> </a:t>
            </a:r>
            <a:r>
              <a:rPr lang="ru-RU" dirty="0" err="1"/>
              <a:t>виртуелни</a:t>
            </a:r>
            <a:r>
              <a:rPr lang="ru-RU" dirty="0"/>
              <a:t> разговор у </a:t>
            </a:r>
            <a:r>
              <a:rPr lang="ru-RU" dirty="0" err="1"/>
              <a:t>виртуелном</a:t>
            </a:r>
            <a:r>
              <a:rPr lang="ru-RU" dirty="0"/>
              <a:t> простору – </a:t>
            </a:r>
            <a:r>
              <a:rPr lang="ru-RU" dirty="0" err="1"/>
              <a:t>романтичан</a:t>
            </a:r>
            <a:r>
              <a:rPr lang="ru-RU" dirty="0"/>
              <a:t> и </a:t>
            </a:r>
            <a:r>
              <a:rPr lang="ru-RU" dirty="0" err="1"/>
              <a:t>постмодерни</a:t>
            </a:r>
            <a:r>
              <a:rPr lang="ru-RU" dirty="0"/>
              <a:t> гест. </a:t>
            </a:r>
            <a:endParaRPr lang="ru-RU" dirty="0" smtClean="0"/>
          </a:p>
          <a:p>
            <a:r>
              <a:rPr lang="ru-RU" dirty="0" smtClean="0"/>
              <a:t>Код </a:t>
            </a:r>
            <a:r>
              <a:rPr lang="ru-RU" dirty="0"/>
              <a:t>оба </a:t>
            </a:r>
            <a:r>
              <a:rPr lang="ru-RU" dirty="0" err="1"/>
              <a:t>уметника</a:t>
            </a:r>
            <a:r>
              <a:rPr lang="ru-RU" dirty="0"/>
              <a:t> </a:t>
            </a:r>
            <a:r>
              <a:rPr lang="ru-RU" dirty="0" err="1"/>
              <a:t>постоји</a:t>
            </a:r>
            <a:r>
              <a:rPr lang="ru-RU" dirty="0"/>
              <a:t> </a:t>
            </a:r>
            <a:r>
              <a:rPr lang="ru-RU" dirty="0" err="1"/>
              <a:t>непремостива</a:t>
            </a:r>
            <a:r>
              <a:rPr lang="ru-RU" dirty="0"/>
              <a:t> </a:t>
            </a:r>
            <a:r>
              <a:rPr lang="ru-RU" dirty="0" err="1"/>
              <a:t>контрадикција</a:t>
            </a:r>
            <a:r>
              <a:rPr lang="ru-RU" dirty="0"/>
              <a:t> </a:t>
            </a:r>
            <a:r>
              <a:rPr lang="ru-RU" dirty="0" err="1"/>
              <a:t>између</a:t>
            </a:r>
            <a:r>
              <a:rPr lang="ru-RU" dirty="0"/>
              <a:t> </a:t>
            </a:r>
            <a:r>
              <a:rPr lang="ru-RU" b="1" dirty="0" err="1"/>
              <a:t>фантазије</a:t>
            </a:r>
            <a:r>
              <a:rPr lang="ru-RU" b="1" dirty="0"/>
              <a:t>, </a:t>
            </a:r>
            <a:r>
              <a:rPr lang="ru-RU" b="1" dirty="0" err="1"/>
              <a:t>директног</a:t>
            </a:r>
            <a:r>
              <a:rPr lang="ru-RU" b="1" dirty="0"/>
              <a:t> </a:t>
            </a:r>
            <a:r>
              <a:rPr lang="ru-RU" b="1" dirty="0" err="1"/>
              <a:t>искуства</a:t>
            </a:r>
            <a:r>
              <a:rPr lang="ru-RU" b="1" dirty="0"/>
              <a:t>, </a:t>
            </a:r>
            <a:r>
              <a:rPr lang="ru-RU" b="1" dirty="0" err="1"/>
              <a:t>усамљености</a:t>
            </a:r>
            <a:r>
              <a:rPr lang="ru-RU" b="1" dirty="0"/>
              <a:t> и </a:t>
            </a:r>
            <a:r>
              <a:rPr lang="ru-RU" b="1" dirty="0" err="1"/>
              <a:t>друштвеног</a:t>
            </a:r>
            <a:r>
              <a:rPr lang="ru-RU" b="1" dirty="0"/>
              <a:t> </a:t>
            </a:r>
            <a:r>
              <a:rPr lang="ru-RU" b="1" dirty="0" err="1"/>
              <a:t>ангажмана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Цветан</a:t>
            </a:r>
            <a:r>
              <a:rPr lang="ru-RU" dirty="0" smtClean="0"/>
              <a:t> </a:t>
            </a:r>
            <a:r>
              <a:rPr lang="ru-RU" dirty="0"/>
              <a:t>Тодоров у „</a:t>
            </a:r>
            <a:r>
              <a:rPr lang="ru-RU" dirty="0" err="1"/>
              <a:t>Гоји</a:t>
            </a:r>
            <a:r>
              <a:rPr lang="ru-RU" dirty="0"/>
              <a:t> у </a:t>
            </a:r>
            <a:r>
              <a:rPr lang="ru-RU" dirty="0" err="1"/>
              <a:t>сенци</a:t>
            </a:r>
            <a:r>
              <a:rPr lang="ru-RU" dirty="0"/>
              <a:t> </a:t>
            </a:r>
            <a:r>
              <a:rPr lang="ru-RU" dirty="0" err="1"/>
              <a:t>просветитељства</a:t>
            </a:r>
            <a:r>
              <a:rPr lang="ru-RU" dirty="0"/>
              <a:t>“ (2011) говори о </a:t>
            </a:r>
            <a:r>
              <a:rPr lang="ru-RU" dirty="0" err="1"/>
              <a:t>деструктивним</a:t>
            </a:r>
            <a:r>
              <a:rPr lang="ru-RU" dirty="0"/>
              <a:t> </a:t>
            </a:r>
            <a:r>
              <a:rPr lang="ru-RU" dirty="0" err="1"/>
              <a:t>силама</a:t>
            </a:r>
            <a:r>
              <a:rPr lang="ru-RU" dirty="0"/>
              <a:t> у </a:t>
            </a:r>
            <a:r>
              <a:rPr lang="ru-RU" dirty="0" err="1"/>
              <a:t>човеку</a:t>
            </a:r>
            <a:r>
              <a:rPr lang="ru-RU" dirty="0"/>
              <a:t>, </a:t>
            </a:r>
            <a:r>
              <a:rPr lang="ru-RU" dirty="0" err="1"/>
              <a:t>које</a:t>
            </a:r>
            <a:r>
              <a:rPr lang="ru-RU" dirty="0"/>
              <a:t> </a:t>
            </a:r>
            <a:r>
              <a:rPr lang="ru-RU" dirty="0" err="1"/>
              <a:t>коегзистирају</a:t>
            </a:r>
            <a:r>
              <a:rPr lang="ru-RU" dirty="0"/>
              <a:t> и боре се </a:t>
            </a:r>
            <a:r>
              <a:rPr lang="ru-RU" dirty="0" err="1"/>
              <a:t>са</a:t>
            </a:r>
            <a:r>
              <a:rPr lang="ru-RU" dirty="0"/>
              <a:t> разумом код </a:t>
            </a:r>
            <a:r>
              <a:rPr lang="ru-RU" dirty="0" err="1"/>
              <a:t>Гоје</a:t>
            </a:r>
            <a:r>
              <a:rPr lang="ru-RU" dirty="0"/>
              <a:t>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1625310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800" b="1" dirty="0" err="1"/>
              <a:t>Чаролија</a:t>
            </a:r>
            <a:r>
              <a:rPr lang="bg-BG" sz="2800" b="1" dirty="0"/>
              <a:t>, </a:t>
            </a:r>
            <a:r>
              <a:rPr lang="bg-BG" sz="2800" b="1" dirty="0" err="1"/>
              <a:t>амајлија</a:t>
            </a:r>
            <a:r>
              <a:rPr lang="bg-BG" sz="2800" b="1" dirty="0"/>
              <a:t> или </a:t>
            </a:r>
            <a:r>
              <a:rPr lang="bg-BG" sz="2800" b="1" dirty="0" err="1"/>
              <a:t>анаграм</a:t>
            </a:r>
            <a:r>
              <a:rPr lang="bg-BG" sz="2800" b="1" dirty="0"/>
              <a:t>? </a:t>
            </a:r>
            <a:r>
              <a:rPr lang="bg-BG" sz="2800" b="1" dirty="0" err="1"/>
              <a:t>Виртуелна</a:t>
            </a:r>
            <a:r>
              <a:rPr lang="bg-BG" sz="2800" b="1" dirty="0"/>
              <a:t> </a:t>
            </a:r>
            <a:r>
              <a:rPr lang="bg-BG" sz="2800" b="1" dirty="0" err="1"/>
              <a:t>порука</a:t>
            </a:r>
            <a:r>
              <a:rPr lang="bg-BG" sz="2800" b="1" dirty="0"/>
              <a:t> </a:t>
            </a:r>
            <a:r>
              <a:rPr lang="bg-BG" sz="2800" b="1" dirty="0" smtClean="0"/>
              <a:t>М</a:t>
            </a:r>
            <a:r>
              <a:rPr lang="en-US" sz="2800" b="1" dirty="0" err="1" smtClean="0"/>
              <a:t>oors</a:t>
            </a:r>
            <a:r>
              <a:rPr lang="en-US" sz="2800" b="1" dirty="0" smtClean="0"/>
              <a:t>/ </a:t>
            </a:r>
            <a:r>
              <a:rPr lang="bg-BG" sz="2800" b="1" dirty="0" smtClean="0"/>
              <a:t> </a:t>
            </a:r>
            <a:r>
              <a:rPr lang="en-US" sz="2800" b="1" dirty="0"/>
              <a:t>Memento Mori</a:t>
            </a:r>
            <a:endParaRPr lang="bg-BG" sz="2800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На </a:t>
            </a:r>
            <a:r>
              <a:rPr lang="ru-RU" dirty="0" err="1"/>
              <a:t>крају</a:t>
            </a:r>
            <a:r>
              <a:rPr lang="ru-RU" dirty="0"/>
              <a:t> </a:t>
            </a:r>
            <a:r>
              <a:rPr lang="ru-RU" dirty="0" err="1"/>
              <a:t>Андрићевог</a:t>
            </a:r>
            <a:r>
              <a:rPr lang="ru-RU" dirty="0"/>
              <a:t> </a:t>
            </a:r>
            <a:r>
              <a:rPr lang="ru-RU" dirty="0" err="1"/>
              <a:t>есеја</a:t>
            </a:r>
            <a:r>
              <a:rPr lang="ru-RU" dirty="0"/>
              <a:t>, </a:t>
            </a:r>
            <a:r>
              <a:rPr lang="ru-RU" dirty="0" err="1"/>
              <a:t>Гоја</a:t>
            </a:r>
            <a:r>
              <a:rPr lang="ru-RU" dirty="0"/>
              <a:t> </a:t>
            </a:r>
            <a:r>
              <a:rPr lang="ru-RU" dirty="0" err="1"/>
              <a:t>описује</a:t>
            </a:r>
            <a:r>
              <a:rPr lang="ru-RU" dirty="0"/>
              <a:t> сан </a:t>
            </a:r>
            <a:r>
              <a:rPr lang="ru-RU" dirty="0" err="1"/>
              <a:t>који</a:t>
            </a:r>
            <a:r>
              <a:rPr lang="ru-RU" dirty="0"/>
              <a:t> </a:t>
            </a:r>
            <a:r>
              <a:rPr lang="ru-RU" dirty="0" err="1"/>
              <a:t>је</a:t>
            </a:r>
            <a:r>
              <a:rPr lang="ru-RU" dirty="0"/>
              <a:t> </a:t>
            </a:r>
            <a:r>
              <a:rPr lang="ru-RU" dirty="0" err="1"/>
              <a:t>сањао</a:t>
            </a:r>
            <a:r>
              <a:rPr lang="ru-RU" dirty="0"/>
              <a:t> </a:t>
            </a:r>
            <a:r>
              <a:rPr lang="ru-RU" dirty="0" err="1"/>
              <a:t>непосредно</a:t>
            </a:r>
            <a:r>
              <a:rPr lang="ru-RU" dirty="0"/>
              <a:t> пре него </a:t>
            </a:r>
            <a:r>
              <a:rPr lang="ru-RU" dirty="0" err="1"/>
              <a:t>што</a:t>
            </a:r>
            <a:r>
              <a:rPr lang="ru-RU" dirty="0"/>
              <a:t> се </a:t>
            </a:r>
            <a:r>
              <a:rPr lang="ru-RU" dirty="0" err="1"/>
              <a:t>разболео</a:t>
            </a:r>
            <a:r>
              <a:rPr lang="ru-RU" dirty="0"/>
              <a:t> и </a:t>
            </a:r>
            <a:r>
              <a:rPr lang="ru-RU" dirty="0" err="1"/>
              <a:t>изгубио</a:t>
            </a:r>
            <a:r>
              <a:rPr lang="ru-RU" dirty="0"/>
              <a:t> слух</a:t>
            </a:r>
            <a:r>
              <a:rPr lang="ru-RU" dirty="0" smtClean="0"/>
              <a:t>:</a:t>
            </a:r>
          </a:p>
          <a:p>
            <a:r>
              <a:rPr lang="ru-RU" dirty="0" smtClean="0"/>
              <a:t>„</a:t>
            </a:r>
            <a:r>
              <a:rPr lang="ru-RU" dirty="0" err="1"/>
              <a:t>топла</a:t>
            </a:r>
            <a:r>
              <a:rPr lang="ru-RU" dirty="0"/>
              <a:t> и </a:t>
            </a:r>
            <a:r>
              <a:rPr lang="ru-RU" dirty="0" err="1"/>
              <a:t>пријатна</a:t>
            </a:r>
            <a:r>
              <a:rPr lang="ru-RU" dirty="0"/>
              <a:t> </a:t>
            </a:r>
            <a:r>
              <a:rPr lang="ru-RU" dirty="0" err="1"/>
              <a:t>соба</a:t>
            </a:r>
            <a:r>
              <a:rPr lang="ru-RU" dirty="0"/>
              <a:t>, богата </a:t>
            </a:r>
            <a:r>
              <a:rPr lang="ru-RU" dirty="0" err="1"/>
              <a:t>соба</a:t>
            </a:r>
            <a:r>
              <a:rPr lang="ru-RU" dirty="0"/>
              <a:t> (...)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најфинијим</a:t>
            </a:r>
            <a:r>
              <a:rPr lang="ru-RU" dirty="0"/>
              <a:t> </a:t>
            </a:r>
            <a:r>
              <a:rPr lang="ru-RU" dirty="0" err="1"/>
              <a:t>намештајем</a:t>
            </a:r>
            <a:r>
              <a:rPr lang="ru-RU" dirty="0"/>
              <a:t>, </a:t>
            </a:r>
            <a:r>
              <a:rPr lang="ru-RU" dirty="0" err="1"/>
              <a:t>драгоценим</a:t>
            </a:r>
            <a:r>
              <a:rPr lang="ru-RU" dirty="0"/>
              <a:t> везом и </a:t>
            </a:r>
            <a:r>
              <a:rPr lang="ru-RU" dirty="0" err="1"/>
              <a:t>порцеланом</a:t>
            </a:r>
            <a:r>
              <a:rPr lang="ru-RU" dirty="0"/>
              <a:t>. </a:t>
            </a:r>
            <a:r>
              <a:rPr lang="ru-RU" dirty="0" err="1"/>
              <a:t>Тапете</a:t>
            </a:r>
            <a:r>
              <a:rPr lang="ru-RU" dirty="0"/>
              <a:t> су биле </a:t>
            </a:r>
            <a:r>
              <a:rPr lang="ru-RU" dirty="0" err="1"/>
              <a:t>направљене</a:t>
            </a:r>
            <a:r>
              <a:rPr lang="ru-RU" dirty="0"/>
              <a:t> од </a:t>
            </a:r>
            <a:r>
              <a:rPr lang="ru-RU" dirty="0" err="1"/>
              <a:t>бледожутог</a:t>
            </a:r>
            <a:r>
              <a:rPr lang="ru-RU" dirty="0"/>
              <a:t> </a:t>
            </a:r>
            <a:r>
              <a:rPr lang="ru-RU" dirty="0" err="1"/>
              <a:t>папира</a:t>
            </a:r>
            <a:r>
              <a:rPr lang="ru-RU" dirty="0"/>
              <a:t> и </a:t>
            </a:r>
            <a:r>
              <a:rPr lang="ru-RU" dirty="0" err="1"/>
              <a:t>имале</a:t>
            </a:r>
            <a:r>
              <a:rPr lang="ru-RU" dirty="0"/>
              <a:t> су </a:t>
            </a:r>
            <a:r>
              <a:rPr lang="ru-RU" dirty="0" err="1"/>
              <a:t>нежне</a:t>
            </a:r>
            <a:r>
              <a:rPr lang="ru-RU" dirty="0"/>
              <a:t> шаре (...) </a:t>
            </a:r>
            <a:r>
              <a:rPr lang="ru-RU" dirty="0" err="1"/>
              <a:t>састављене</a:t>
            </a:r>
            <a:r>
              <a:rPr lang="ru-RU" dirty="0"/>
              <a:t> само од слова речи Морс (...) речи </a:t>
            </a:r>
            <a:r>
              <a:rPr lang="ru-RU" dirty="0" err="1"/>
              <a:t>поновљене</a:t>
            </a:r>
            <a:r>
              <a:rPr lang="ru-RU" dirty="0"/>
              <a:t> </a:t>
            </a:r>
            <a:r>
              <a:rPr lang="ru-RU" dirty="0" err="1"/>
              <a:t>безброј</a:t>
            </a:r>
            <a:r>
              <a:rPr lang="ru-RU" dirty="0"/>
              <a:t> </a:t>
            </a:r>
            <a:r>
              <a:rPr lang="ru-RU" dirty="0" err="1"/>
              <a:t>пута</a:t>
            </a:r>
            <a:r>
              <a:rPr lang="ru-RU" dirty="0"/>
              <a:t>, </a:t>
            </a:r>
            <a:r>
              <a:rPr lang="ru-RU" dirty="0" err="1"/>
              <a:t>написане</a:t>
            </a:r>
            <a:r>
              <a:rPr lang="ru-RU" dirty="0"/>
              <a:t> </a:t>
            </a:r>
            <a:r>
              <a:rPr lang="ru-RU" dirty="0" err="1"/>
              <a:t>малим</a:t>
            </a:r>
            <a:r>
              <a:rPr lang="ru-RU" dirty="0"/>
              <a:t> и </a:t>
            </a:r>
            <a:r>
              <a:rPr lang="ru-RU" dirty="0" err="1"/>
              <a:t>нежним</a:t>
            </a:r>
            <a:r>
              <a:rPr lang="ru-RU" dirty="0"/>
              <a:t> </a:t>
            </a:r>
            <a:r>
              <a:rPr lang="ru-RU" dirty="0" err="1"/>
              <a:t>словима</a:t>
            </a:r>
            <a:r>
              <a:rPr lang="ru-RU" dirty="0"/>
              <a:t>: </a:t>
            </a:r>
            <a:r>
              <a:rPr lang="ru-RU" dirty="0" err="1"/>
              <a:t>смрт</a:t>
            </a:r>
            <a:r>
              <a:rPr lang="ru-RU" dirty="0"/>
              <a:t>“...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289475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err="1" smtClean="0"/>
              <a:t>Ханс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Холбайн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Младши</a:t>
            </a:r>
            <a:r>
              <a:rPr lang="ru-RU" sz="2000" b="1" dirty="0" smtClean="0"/>
              <a:t>, „</a:t>
            </a:r>
            <a:r>
              <a:rPr lang="ru-RU" sz="2000" b="1" dirty="0" err="1" smtClean="0"/>
              <a:t>Посланиците</a:t>
            </a:r>
            <a:r>
              <a:rPr lang="ru-RU" sz="2000" b="1" dirty="0" smtClean="0"/>
              <a:t>“ </a:t>
            </a:r>
            <a:r>
              <a:rPr lang="bg-BG" sz="2000" b="1" dirty="0"/>
              <a:t>(</a:t>
            </a:r>
            <a:r>
              <a:rPr lang="ru-RU" sz="2000" b="1" dirty="0" smtClean="0"/>
              <a:t>„Жан </a:t>
            </a:r>
            <a:r>
              <a:rPr lang="ru-RU" sz="2000" b="1" dirty="0" err="1"/>
              <a:t>дьо</a:t>
            </a:r>
            <a:r>
              <a:rPr lang="ru-RU" sz="2000" b="1" dirty="0"/>
              <a:t> </a:t>
            </a:r>
            <a:r>
              <a:rPr lang="ru-RU" sz="2000" b="1" dirty="0" err="1"/>
              <a:t>Динтевил</a:t>
            </a:r>
            <a:r>
              <a:rPr lang="ru-RU" sz="2000" b="1" dirty="0"/>
              <a:t> и Жорж </a:t>
            </a:r>
            <a:r>
              <a:rPr lang="ru-RU" sz="2000" b="1" dirty="0" err="1"/>
              <a:t>дьо</a:t>
            </a:r>
            <a:r>
              <a:rPr lang="ru-RU" sz="2000" b="1" dirty="0"/>
              <a:t> </a:t>
            </a:r>
            <a:r>
              <a:rPr lang="ru-RU" sz="2000" b="1" dirty="0" err="1"/>
              <a:t>Селве</a:t>
            </a:r>
            <a:r>
              <a:rPr lang="ru-RU" sz="2000" b="1" dirty="0" smtClean="0"/>
              <a:t>“), 1533 г.                </a:t>
            </a:r>
            <a:r>
              <a:rPr lang="en-US" sz="2000" b="1" dirty="0" smtClean="0"/>
              <a:t>Memento Mori, </a:t>
            </a:r>
            <a:r>
              <a:rPr lang="bg-BG" sz="2000" b="1" dirty="0" err="1" smtClean="0"/>
              <a:t>анаморфоза</a:t>
            </a:r>
            <a:r>
              <a:rPr lang="bg-BG" sz="2000" b="1" dirty="0" smtClean="0"/>
              <a:t>, оптична илюзия съвършена виртуалност /     </a:t>
            </a:r>
            <a:r>
              <a:rPr lang="ru-RU" sz="2000" b="1" dirty="0" err="1" smtClean="0"/>
              <a:t>Холбајнова</a:t>
            </a:r>
            <a:r>
              <a:rPr lang="ru-RU" sz="2000" b="1" dirty="0" smtClean="0"/>
              <a:t> </a:t>
            </a:r>
            <a:r>
              <a:rPr lang="ru-RU" sz="2000" b="1" dirty="0"/>
              <a:t>анаморфоза „</a:t>
            </a:r>
            <a:r>
              <a:rPr lang="ru-RU" sz="2000" b="1" dirty="0" err="1"/>
              <a:t>Амбасадора</a:t>
            </a:r>
            <a:r>
              <a:rPr lang="ru-RU" sz="2000" b="1" dirty="0"/>
              <a:t>“ - </a:t>
            </a:r>
            <a:r>
              <a:rPr lang="ru-RU" sz="2000" b="1" dirty="0" err="1"/>
              <a:t>оптичка</a:t>
            </a:r>
            <a:r>
              <a:rPr lang="ru-RU" sz="2000" b="1" dirty="0"/>
              <a:t> </a:t>
            </a:r>
            <a:r>
              <a:rPr lang="ru-RU" sz="2000" b="1" dirty="0" err="1"/>
              <a:t>илузија</a:t>
            </a:r>
            <a:r>
              <a:rPr lang="ru-RU" sz="2000" b="1" dirty="0"/>
              <a:t>, </a:t>
            </a:r>
            <a:r>
              <a:rPr lang="ru-RU" sz="2000" b="1" dirty="0" err="1"/>
              <a:t>савршена</a:t>
            </a:r>
            <a:r>
              <a:rPr lang="ru-RU" sz="2000" b="1" dirty="0"/>
              <a:t> </a:t>
            </a:r>
            <a:r>
              <a:rPr lang="ru-RU" sz="2000" b="1" dirty="0" err="1"/>
              <a:t>виртуелност</a:t>
            </a:r>
            <a:endParaRPr lang="bg-BG" sz="2000" b="1" dirty="0"/>
          </a:p>
        </p:txBody>
      </p:sp>
      <p:pic>
        <p:nvPicPr>
          <p:cNvPr id="4" name="Контейнер за съдържание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5393" y="1268760"/>
            <a:ext cx="5680122" cy="5589240"/>
          </a:xfrm>
        </p:spPr>
      </p:pic>
    </p:spTree>
    <p:extLst>
      <p:ext uri="{BB962C8B-B14F-4D97-AF65-F5344CB8AC3E}">
        <p14:creationId xmlns:p14="http://schemas.microsoft.com/office/powerpoint/2010/main" val="23988209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/>
          </a:bodyPr>
          <a:lstStyle/>
          <a:p>
            <a:r>
              <a:rPr lang="bg-BG" sz="2000" b="1" dirty="0" smtClean="0"/>
              <a:t>Заключение</a:t>
            </a:r>
            <a:endParaRPr lang="bg-BG" sz="2000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760640"/>
          </a:xfrm>
        </p:spPr>
        <p:txBody>
          <a:bodyPr>
            <a:normAutofit lnSpcReduction="10000"/>
          </a:bodyPr>
          <a:lstStyle/>
          <a:p>
            <a:r>
              <a:rPr lang="ru-RU" sz="2000" dirty="0" err="1"/>
              <a:t>Есето</a:t>
            </a:r>
            <a:r>
              <a:rPr lang="ru-RU" sz="2000" dirty="0"/>
              <a:t> на </a:t>
            </a:r>
            <a:r>
              <a:rPr lang="ru-RU" sz="2000" dirty="0" err="1"/>
              <a:t>Андрич</a:t>
            </a:r>
            <a:r>
              <a:rPr lang="ru-RU" sz="2000" dirty="0"/>
              <a:t> е в подобна </a:t>
            </a:r>
            <a:r>
              <a:rPr lang="ru-RU" sz="2000" dirty="0" err="1"/>
              <a:t>жанрова</a:t>
            </a:r>
            <a:r>
              <a:rPr lang="ru-RU" sz="2000" dirty="0"/>
              <a:t> оптика, анаморфоза, </a:t>
            </a:r>
            <a:r>
              <a:rPr lang="ru-RU" sz="2000" dirty="0" err="1"/>
              <a:t>едно</a:t>
            </a:r>
            <a:r>
              <a:rPr lang="ru-RU" sz="2000" dirty="0"/>
              <a:t> </a:t>
            </a:r>
            <a:r>
              <a:rPr lang="ru-RU" sz="2000" dirty="0" err="1"/>
              <a:t>закъсняло</a:t>
            </a:r>
            <a:r>
              <a:rPr lang="ru-RU" sz="2000" dirty="0"/>
              <a:t> просвещение. „Разговор с Гоя“ - </a:t>
            </a:r>
            <a:r>
              <a:rPr lang="ru-RU" sz="2000" dirty="0" err="1"/>
              <a:t>като</a:t>
            </a:r>
            <a:r>
              <a:rPr lang="ru-RU" sz="2000" dirty="0"/>
              <a:t> </a:t>
            </a:r>
            <a:r>
              <a:rPr lang="ru-RU" sz="2000" dirty="0" err="1"/>
              <a:t>литературна</a:t>
            </a:r>
            <a:r>
              <a:rPr lang="ru-RU" sz="2000" dirty="0"/>
              <a:t> </a:t>
            </a:r>
            <a:r>
              <a:rPr lang="ru-RU" sz="2000" dirty="0" err="1"/>
              <a:t>онирично-оптична</a:t>
            </a:r>
            <a:r>
              <a:rPr lang="ru-RU" sz="2000" dirty="0"/>
              <a:t> </a:t>
            </a:r>
            <a:r>
              <a:rPr lang="ru-RU" sz="2000" dirty="0" err="1"/>
              <a:t>илюзия</a:t>
            </a:r>
            <a:r>
              <a:rPr lang="ru-RU" sz="2000" dirty="0"/>
              <a:t>, </a:t>
            </a:r>
            <a:r>
              <a:rPr lang="ru-RU" sz="2000" dirty="0" err="1"/>
              <a:t>като</a:t>
            </a:r>
            <a:r>
              <a:rPr lang="ru-RU" sz="2000" dirty="0"/>
              <a:t> </a:t>
            </a:r>
            <a:r>
              <a:rPr lang="ru-RU" sz="2000" dirty="0" err="1"/>
              <a:t>съвършената</a:t>
            </a:r>
            <a:r>
              <a:rPr lang="ru-RU" sz="2000" dirty="0"/>
              <a:t> </a:t>
            </a:r>
            <a:r>
              <a:rPr lang="ru-RU" sz="2000" dirty="0" err="1"/>
              <a:t>виртуалност</a:t>
            </a:r>
            <a:r>
              <a:rPr lang="ru-RU" sz="2000" dirty="0"/>
              <a:t> на </a:t>
            </a:r>
            <a:r>
              <a:rPr lang="ru-RU" sz="2000" dirty="0" err="1"/>
              <a:t>металитературния</a:t>
            </a:r>
            <a:r>
              <a:rPr lang="ru-RU" sz="2000" dirty="0"/>
              <a:t> </a:t>
            </a:r>
            <a:r>
              <a:rPr lang="ru-RU" sz="2000" dirty="0" err="1"/>
              <a:t>Иво</a:t>
            </a:r>
            <a:r>
              <a:rPr lang="ru-RU" sz="2000" dirty="0"/>
              <a:t> </a:t>
            </a:r>
            <a:r>
              <a:rPr lang="ru-RU" sz="2000" dirty="0" err="1"/>
              <a:t>Андрич</a:t>
            </a:r>
            <a:r>
              <a:rPr lang="ru-RU" sz="2000" dirty="0" smtClean="0"/>
              <a:t>.</a:t>
            </a:r>
          </a:p>
          <a:p>
            <a:r>
              <a:rPr lang="ru-RU" sz="2000" dirty="0" err="1" smtClean="0"/>
              <a:t>Безлицевостта</a:t>
            </a:r>
            <a:r>
              <a:rPr lang="ru-RU" sz="2000" dirty="0" smtClean="0"/>
              <a:t>: </a:t>
            </a:r>
            <a:r>
              <a:rPr lang="ru-RU" sz="2000" dirty="0" err="1" smtClean="0"/>
              <a:t>лицето</a:t>
            </a:r>
            <a:r>
              <a:rPr lang="ru-RU" sz="2000" dirty="0" smtClean="0"/>
              <a:t> </a:t>
            </a:r>
            <a:r>
              <a:rPr lang="ru-RU" sz="2000" dirty="0" err="1" smtClean="0"/>
              <a:t>отсъства</a:t>
            </a:r>
            <a:r>
              <a:rPr lang="ru-RU" sz="2000" dirty="0" smtClean="0"/>
              <a:t>, </a:t>
            </a:r>
            <a:r>
              <a:rPr lang="ru-RU" sz="2000" dirty="0" err="1"/>
              <a:t>както</a:t>
            </a:r>
            <a:r>
              <a:rPr lang="ru-RU" sz="2000" dirty="0"/>
              <a:t> в „</a:t>
            </a:r>
            <a:r>
              <a:rPr lang="ru-RU" sz="2000" dirty="0" err="1"/>
              <a:t>Сънят</a:t>
            </a:r>
            <a:r>
              <a:rPr lang="ru-RU" sz="2000" dirty="0"/>
              <a:t> на разума</a:t>
            </a:r>
            <a:r>
              <a:rPr lang="ru-RU" sz="2000" dirty="0" smtClean="0"/>
              <a:t>…“, </a:t>
            </a:r>
            <a:r>
              <a:rPr lang="ru-RU" sz="2000" dirty="0" err="1" smtClean="0"/>
              <a:t>така</a:t>
            </a:r>
            <a:r>
              <a:rPr lang="ru-RU" sz="2000" dirty="0" smtClean="0"/>
              <a:t> и в «Разговор с Гоя». </a:t>
            </a:r>
            <a:r>
              <a:rPr lang="ru-RU" sz="2000" dirty="0" err="1"/>
              <a:t>Невъзможно</a:t>
            </a:r>
            <a:r>
              <a:rPr lang="ru-RU" sz="2000" dirty="0"/>
              <a:t> е да се </a:t>
            </a:r>
            <a:r>
              <a:rPr lang="ru-RU" sz="2000" dirty="0" err="1"/>
              <a:t>събудиш</a:t>
            </a:r>
            <a:r>
              <a:rPr lang="ru-RU" sz="2000" dirty="0"/>
              <a:t> от </a:t>
            </a:r>
            <a:r>
              <a:rPr lang="ru-RU" sz="2000" dirty="0" err="1"/>
              <a:t>този</a:t>
            </a:r>
            <a:r>
              <a:rPr lang="ru-RU" sz="2000" dirty="0"/>
              <a:t> </a:t>
            </a:r>
            <a:r>
              <a:rPr lang="ru-RU" sz="2000" dirty="0" err="1" smtClean="0"/>
              <a:t>сън</a:t>
            </a:r>
            <a:r>
              <a:rPr lang="ru-RU" sz="2000" dirty="0" smtClean="0"/>
              <a:t> – при Гоя. При </a:t>
            </a:r>
            <a:r>
              <a:rPr lang="ru-RU" sz="2000" dirty="0" err="1" smtClean="0"/>
              <a:t>Андрич</a:t>
            </a:r>
            <a:r>
              <a:rPr lang="ru-RU" sz="2000" dirty="0" smtClean="0"/>
              <a:t> – </a:t>
            </a:r>
            <a:r>
              <a:rPr lang="ru-RU" sz="2000" dirty="0" err="1" smtClean="0"/>
              <a:t>квазисънуване</a:t>
            </a:r>
            <a:r>
              <a:rPr lang="ru-RU" sz="2000" dirty="0" smtClean="0"/>
              <a:t>, </a:t>
            </a:r>
            <a:r>
              <a:rPr lang="ru-RU" sz="2000" dirty="0" err="1" smtClean="0"/>
              <a:t>дневно</a:t>
            </a:r>
            <a:r>
              <a:rPr lang="ru-RU" sz="2000" dirty="0" smtClean="0"/>
              <a:t> </a:t>
            </a:r>
            <a:r>
              <a:rPr lang="ru-RU" sz="2000" dirty="0" err="1" smtClean="0"/>
              <a:t>сънуване</a:t>
            </a:r>
            <a:r>
              <a:rPr lang="ru-RU" sz="2000" dirty="0" smtClean="0"/>
              <a:t>. </a:t>
            </a:r>
          </a:p>
          <a:p>
            <a:r>
              <a:rPr lang="ru-RU" sz="2000" dirty="0" smtClean="0"/>
              <a:t> </a:t>
            </a:r>
            <a:r>
              <a:rPr lang="ru-RU" sz="2000" dirty="0"/>
              <a:t>„Гоя </a:t>
            </a:r>
            <a:r>
              <a:rPr lang="ru-RU" sz="2000" dirty="0" err="1"/>
              <a:t>придава</a:t>
            </a:r>
            <a:r>
              <a:rPr lang="ru-RU" sz="2000" dirty="0"/>
              <a:t> вид на маска и на </a:t>
            </a:r>
            <a:r>
              <a:rPr lang="ru-RU" sz="2000" dirty="0" err="1"/>
              <a:t>собствената</a:t>
            </a:r>
            <a:r>
              <a:rPr lang="ru-RU" sz="2000" dirty="0"/>
              <a:t> си фигура, именно </a:t>
            </a:r>
            <a:r>
              <a:rPr lang="ru-RU" sz="2000" dirty="0" err="1"/>
              <a:t>тя</a:t>
            </a:r>
            <a:r>
              <a:rPr lang="ru-RU" sz="2000" dirty="0"/>
              <a:t> </a:t>
            </a:r>
            <a:r>
              <a:rPr lang="ru-RU" sz="2000" dirty="0" err="1"/>
              <a:t>му</a:t>
            </a:r>
            <a:r>
              <a:rPr lang="ru-RU" sz="2000" dirty="0"/>
              <a:t> </a:t>
            </a:r>
            <a:r>
              <a:rPr lang="ru-RU" sz="2000" dirty="0" err="1"/>
              <a:t>позволява</a:t>
            </a:r>
            <a:r>
              <a:rPr lang="ru-RU" sz="2000" dirty="0"/>
              <a:t> да се </a:t>
            </a:r>
            <a:r>
              <a:rPr lang="ru-RU" sz="2000" dirty="0" err="1"/>
              <a:t>види</a:t>
            </a:r>
            <a:r>
              <a:rPr lang="ru-RU" sz="2000" dirty="0"/>
              <a:t> </a:t>
            </a:r>
            <a:r>
              <a:rPr lang="ru-RU" sz="2000" dirty="0" err="1"/>
              <a:t>по-добре</a:t>
            </a:r>
            <a:r>
              <a:rPr lang="ru-RU" sz="2000" dirty="0"/>
              <a:t> и да се </a:t>
            </a:r>
            <a:r>
              <a:rPr lang="ru-RU" sz="2000" dirty="0" err="1"/>
              <a:t>доближи</a:t>
            </a:r>
            <a:r>
              <a:rPr lang="ru-RU" sz="2000" dirty="0"/>
              <a:t> до </a:t>
            </a:r>
            <a:r>
              <a:rPr lang="ru-RU" sz="2000" dirty="0" err="1"/>
              <a:t>истината</a:t>
            </a:r>
            <a:r>
              <a:rPr lang="ru-RU" sz="2000" dirty="0"/>
              <a:t> за </a:t>
            </a:r>
            <a:r>
              <a:rPr lang="ru-RU" sz="2000" dirty="0" err="1"/>
              <a:t>човешката</a:t>
            </a:r>
            <a:r>
              <a:rPr lang="ru-RU" sz="2000" dirty="0"/>
              <a:t> </a:t>
            </a:r>
            <a:r>
              <a:rPr lang="ru-RU" sz="2000" dirty="0" err="1"/>
              <a:t>участ</a:t>
            </a:r>
            <a:r>
              <a:rPr lang="ru-RU" sz="2000" dirty="0"/>
              <a:t>“ – </a:t>
            </a:r>
            <a:r>
              <a:rPr lang="ru-RU" sz="2000" dirty="0" err="1"/>
              <a:t>констатира</a:t>
            </a:r>
            <a:r>
              <a:rPr lang="ru-RU" sz="2000" dirty="0"/>
              <a:t> </a:t>
            </a:r>
            <a:r>
              <a:rPr lang="ru-RU" sz="2000" dirty="0" err="1"/>
              <a:t>Цв</a:t>
            </a:r>
            <a:r>
              <a:rPr lang="ru-RU" sz="2000" dirty="0"/>
              <a:t>. Тодоров и </a:t>
            </a:r>
            <a:r>
              <a:rPr lang="ru-RU" sz="2000" dirty="0" err="1"/>
              <a:t>открива</a:t>
            </a:r>
            <a:r>
              <a:rPr lang="ru-RU" sz="2000" dirty="0"/>
              <a:t> в </a:t>
            </a:r>
            <a:r>
              <a:rPr lang="ru-RU" sz="2000" dirty="0" err="1"/>
              <a:t>това</a:t>
            </a:r>
            <a:r>
              <a:rPr lang="ru-RU" sz="2000" dirty="0"/>
              <a:t> </a:t>
            </a:r>
            <a:r>
              <a:rPr lang="ru-RU" sz="2000" dirty="0" err="1"/>
              <a:t>съвършения</a:t>
            </a:r>
            <a:r>
              <a:rPr lang="ru-RU" sz="2000" dirty="0"/>
              <a:t> жест на </a:t>
            </a:r>
            <a:r>
              <a:rPr lang="ru-RU" sz="2000" dirty="0" err="1"/>
              <a:t>просвещенеца</a:t>
            </a:r>
            <a:r>
              <a:rPr lang="ru-RU" sz="2000" dirty="0"/>
              <a:t>. </a:t>
            </a:r>
            <a:endParaRPr lang="ru-RU" sz="2000" dirty="0" smtClean="0"/>
          </a:p>
          <a:p>
            <a:r>
              <a:rPr lang="ru-RU" sz="2000" dirty="0"/>
              <a:t>„Гоя е </a:t>
            </a:r>
            <a:r>
              <a:rPr lang="ru-RU" sz="2000" dirty="0" err="1"/>
              <a:t>хуманист</a:t>
            </a:r>
            <a:r>
              <a:rPr lang="ru-RU" sz="2000" dirty="0"/>
              <a:t>, надарен с трагично </a:t>
            </a:r>
            <a:r>
              <a:rPr lang="ru-RU" sz="2000" dirty="0" err="1"/>
              <a:t>съзнание</a:t>
            </a:r>
            <a:r>
              <a:rPr lang="ru-RU" sz="2000" dirty="0"/>
              <a:t> за </a:t>
            </a:r>
            <a:r>
              <a:rPr lang="ru-RU" sz="2000" dirty="0" err="1"/>
              <a:t>съдбата</a:t>
            </a:r>
            <a:r>
              <a:rPr lang="ru-RU" sz="2000" dirty="0"/>
              <a:t> на </a:t>
            </a:r>
            <a:r>
              <a:rPr lang="ru-RU" sz="2000" dirty="0" err="1"/>
              <a:t>човека</a:t>
            </a:r>
            <a:r>
              <a:rPr lang="ru-RU" sz="2000" dirty="0"/>
              <a:t>, но за себе си е избрал </a:t>
            </a:r>
            <a:r>
              <a:rPr lang="ru-RU" sz="2000" dirty="0" err="1"/>
              <a:t>пътя</a:t>
            </a:r>
            <a:r>
              <a:rPr lang="ru-RU" sz="2000" dirty="0"/>
              <a:t> на </a:t>
            </a:r>
            <a:r>
              <a:rPr lang="ru-RU" sz="2000" dirty="0" err="1"/>
              <a:t>съпротивлението</a:t>
            </a:r>
            <a:r>
              <a:rPr lang="ru-RU" sz="2000" dirty="0"/>
              <a:t> (…) </a:t>
            </a:r>
            <a:r>
              <a:rPr lang="ru-RU" sz="2000" dirty="0" err="1"/>
              <a:t>позицията</a:t>
            </a:r>
            <a:r>
              <a:rPr lang="ru-RU" sz="2000" dirty="0"/>
              <a:t> </a:t>
            </a:r>
            <a:r>
              <a:rPr lang="ru-RU" sz="2000" dirty="0" err="1"/>
              <a:t>му</a:t>
            </a:r>
            <a:r>
              <a:rPr lang="ru-RU" sz="2000" dirty="0"/>
              <a:t> не е </a:t>
            </a:r>
            <a:r>
              <a:rPr lang="ru-RU" sz="2000" dirty="0" err="1"/>
              <a:t>нито</a:t>
            </a:r>
            <a:r>
              <a:rPr lang="ru-RU" sz="2000" dirty="0"/>
              <a:t> оптимистична, </a:t>
            </a:r>
            <a:r>
              <a:rPr lang="ru-RU" sz="2000" dirty="0" err="1"/>
              <a:t>нито</a:t>
            </a:r>
            <a:r>
              <a:rPr lang="ru-RU" sz="2000" dirty="0"/>
              <a:t> </a:t>
            </a:r>
            <a:r>
              <a:rPr lang="ru-RU" sz="2000" dirty="0" err="1" smtClean="0"/>
              <a:t>песимистична</a:t>
            </a:r>
            <a:r>
              <a:rPr lang="ru-RU" sz="2000" dirty="0" smtClean="0"/>
              <a:t>». </a:t>
            </a:r>
            <a:r>
              <a:rPr lang="ru-RU" sz="2000" dirty="0" err="1" smtClean="0"/>
              <a:t>Андрич</a:t>
            </a:r>
            <a:r>
              <a:rPr lang="ru-RU" sz="2000" dirty="0" smtClean="0"/>
              <a:t> </a:t>
            </a:r>
            <a:r>
              <a:rPr lang="ru-RU" sz="2000" dirty="0" err="1" smtClean="0"/>
              <a:t>също</a:t>
            </a:r>
            <a:r>
              <a:rPr lang="ru-RU" sz="2000" dirty="0" smtClean="0"/>
              <a:t>.</a:t>
            </a:r>
          </a:p>
          <a:p>
            <a:r>
              <a:rPr lang="ru-RU" sz="2000" dirty="0"/>
              <a:t>Триумф или крах на разума е </a:t>
            </a:r>
            <a:r>
              <a:rPr lang="ru-RU" sz="2000" dirty="0" err="1"/>
              <a:t>това</a:t>
            </a:r>
            <a:r>
              <a:rPr lang="ru-RU" sz="2000" dirty="0"/>
              <a:t>, </a:t>
            </a:r>
            <a:r>
              <a:rPr lang="ru-RU" sz="2000" dirty="0" err="1"/>
              <a:t>което</a:t>
            </a:r>
            <a:r>
              <a:rPr lang="ru-RU" sz="2000" dirty="0"/>
              <a:t> </a:t>
            </a:r>
            <a:r>
              <a:rPr lang="ru-RU" sz="2000" dirty="0" err="1"/>
              <a:t>двамата</a:t>
            </a:r>
            <a:r>
              <a:rPr lang="ru-RU" sz="2000" dirty="0"/>
              <a:t> правят, </a:t>
            </a:r>
            <a:r>
              <a:rPr lang="ru-RU" sz="2000" dirty="0" err="1"/>
              <a:t>когато</a:t>
            </a:r>
            <a:r>
              <a:rPr lang="ru-RU" sz="2000" dirty="0"/>
              <a:t>  демонстративно се </a:t>
            </a:r>
            <a:r>
              <a:rPr lang="ru-RU" sz="2000" dirty="0" err="1"/>
              <a:t>подиграват</a:t>
            </a:r>
            <a:r>
              <a:rPr lang="ru-RU" sz="2000" dirty="0"/>
              <a:t> на </a:t>
            </a:r>
            <a:r>
              <a:rPr lang="ru-RU" sz="2000" dirty="0" err="1"/>
              <a:t>суеверията</a:t>
            </a:r>
            <a:r>
              <a:rPr lang="ru-RU" sz="2000" dirty="0"/>
              <a:t>, но  </a:t>
            </a:r>
            <a:r>
              <a:rPr lang="ru-RU" sz="2000" dirty="0" err="1"/>
              <a:t>изразяват</a:t>
            </a:r>
            <a:r>
              <a:rPr lang="ru-RU" sz="2000" dirty="0"/>
              <a:t> ужаса и пиетета </a:t>
            </a:r>
            <a:r>
              <a:rPr lang="ru-RU" sz="2000" dirty="0" err="1"/>
              <a:t>към</a:t>
            </a:r>
            <a:r>
              <a:rPr lang="ru-RU" sz="2000" dirty="0"/>
              <a:t> </a:t>
            </a:r>
            <a:r>
              <a:rPr lang="ru-RU" sz="2000" dirty="0" err="1"/>
              <a:t>тайните</a:t>
            </a:r>
            <a:r>
              <a:rPr lang="ru-RU" sz="2000" dirty="0"/>
              <a:t> </a:t>
            </a:r>
            <a:r>
              <a:rPr lang="ru-RU" sz="2000" dirty="0" err="1"/>
              <a:t>страхове</a:t>
            </a:r>
            <a:r>
              <a:rPr lang="ru-RU" sz="2000" dirty="0"/>
              <a:t>, дошли от </a:t>
            </a:r>
            <a:r>
              <a:rPr lang="ru-RU" sz="2000" dirty="0" err="1"/>
              <a:t>дълбините</a:t>
            </a:r>
            <a:r>
              <a:rPr lang="ru-RU" sz="2000" dirty="0"/>
              <a:t> на </a:t>
            </a:r>
            <a:r>
              <a:rPr lang="ru-RU" sz="2000" dirty="0" err="1"/>
              <a:t>душата</a:t>
            </a:r>
            <a:r>
              <a:rPr lang="ru-RU" sz="2000" dirty="0"/>
              <a:t>? </a:t>
            </a:r>
            <a:r>
              <a:rPr lang="ru-RU" sz="2000" dirty="0" err="1"/>
              <a:t>Творецът</a:t>
            </a:r>
            <a:r>
              <a:rPr lang="ru-RU" sz="2000" dirty="0"/>
              <a:t> </a:t>
            </a:r>
            <a:r>
              <a:rPr lang="ru-RU" sz="2000" dirty="0" err="1"/>
              <a:t>няма</a:t>
            </a:r>
            <a:r>
              <a:rPr lang="ru-RU" sz="2000" dirty="0"/>
              <a:t> за цел да </a:t>
            </a:r>
            <a:r>
              <a:rPr lang="ru-RU" sz="2000" dirty="0" err="1"/>
              <a:t>създава</a:t>
            </a:r>
            <a:r>
              <a:rPr lang="ru-RU" sz="2000" dirty="0"/>
              <a:t> красота и да </a:t>
            </a:r>
            <a:r>
              <a:rPr lang="ru-RU" sz="2000" dirty="0" err="1"/>
              <a:t>вдъхва</a:t>
            </a:r>
            <a:r>
              <a:rPr lang="ru-RU" sz="2000" dirty="0"/>
              <a:t> излишни </a:t>
            </a:r>
            <a:r>
              <a:rPr lang="ru-RU" sz="2000" dirty="0" err="1"/>
              <a:t>илюзии</a:t>
            </a:r>
            <a:r>
              <a:rPr lang="ru-RU" sz="2000" dirty="0"/>
              <a:t>.</a:t>
            </a:r>
            <a:endParaRPr lang="bg-BG" sz="2000" dirty="0"/>
          </a:p>
        </p:txBody>
      </p:sp>
    </p:spTree>
    <p:extLst>
      <p:ext uri="{BB962C8B-B14F-4D97-AF65-F5344CB8AC3E}">
        <p14:creationId xmlns:p14="http://schemas.microsoft.com/office/powerpoint/2010/main" val="25919346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360040"/>
          </a:xfrm>
        </p:spPr>
        <p:txBody>
          <a:bodyPr>
            <a:normAutofit fontScale="90000"/>
          </a:bodyPr>
          <a:lstStyle/>
          <a:p>
            <a:r>
              <a:rPr lang="bg-BG" sz="2800" b="1" dirty="0" err="1"/>
              <a:t>Закључак</a:t>
            </a:r>
            <a:endParaRPr lang="bg-BG" sz="2800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6048672"/>
          </a:xfrm>
        </p:spPr>
        <p:txBody>
          <a:bodyPr>
            <a:normAutofit fontScale="70000" lnSpcReduction="20000"/>
          </a:bodyPr>
          <a:lstStyle/>
          <a:p>
            <a:r>
              <a:rPr lang="bg-BG" dirty="0" err="1"/>
              <a:t>Андрићев</a:t>
            </a:r>
            <a:r>
              <a:rPr lang="bg-BG" dirty="0"/>
              <a:t> </a:t>
            </a:r>
            <a:r>
              <a:rPr lang="bg-BG" dirty="0" err="1"/>
              <a:t>есеј</a:t>
            </a:r>
            <a:r>
              <a:rPr lang="bg-BG" dirty="0"/>
              <a:t> </a:t>
            </a:r>
            <a:r>
              <a:rPr lang="bg-BG" dirty="0" err="1"/>
              <a:t>је</a:t>
            </a:r>
            <a:r>
              <a:rPr lang="bg-BG" dirty="0"/>
              <a:t> у </a:t>
            </a:r>
            <a:r>
              <a:rPr lang="bg-BG" dirty="0" err="1"/>
              <a:t>сличном</a:t>
            </a:r>
            <a:r>
              <a:rPr lang="bg-BG" dirty="0"/>
              <a:t> </a:t>
            </a:r>
            <a:r>
              <a:rPr lang="bg-BG" dirty="0" err="1"/>
              <a:t>жанру</a:t>
            </a:r>
            <a:r>
              <a:rPr lang="bg-BG" dirty="0"/>
              <a:t> </a:t>
            </a:r>
            <a:r>
              <a:rPr lang="bg-BG" dirty="0" err="1"/>
              <a:t>оптике</a:t>
            </a:r>
            <a:r>
              <a:rPr lang="bg-BG" dirty="0"/>
              <a:t>, </a:t>
            </a:r>
            <a:r>
              <a:rPr lang="bg-BG" dirty="0" err="1"/>
              <a:t>анаморфозе</a:t>
            </a:r>
            <a:r>
              <a:rPr lang="bg-BG" dirty="0"/>
              <a:t>, </a:t>
            </a:r>
            <a:r>
              <a:rPr lang="bg-BG" dirty="0" err="1"/>
              <a:t>закаснелог</a:t>
            </a:r>
            <a:r>
              <a:rPr lang="bg-BG" dirty="0"/>
              <a:t> </a:t>
            </a:r>
            <a:r>
              <a:rPr lang="bg-BG" dirty="0" err="1"/>
              <a:t>просветљења</a:t>
            </a:r>
            <a:r>
              <a:rPr lang="bg-BG" dirty="0"/>
              <a:t>. „Разговор са </a:t>
            </a:r>
            <a:r>
              <a:rPr lang="bg-BG" dirty="0" err="1"/>
              <a:t>Гојом</a:t>
            </a:r>
            <a:r>
              <a:rPr lang="bg-BG" dirty="0"/>
              <a:t>“ – </a:t>
            </a:r>
            <a:r>
              <a:rPr lang="bg-BG" dirty="0" err="1"/>
              <a:t>као</a:t>
            </a:r>
            <a:r>
              <a:rPr lang="bg-BG" dirty="0"/>
              <a:t> </a:t>
            </a:r>
            <a:r>
              <a:rPr lang="bg-BG" dirty="0" err="1"/>
              <a:t>књижевна</a:t>
            </a:r>
            <a:r>
              <a:rPr lang="bg-BG" dirty="0"/>
              <a:t> </a:t>
            </a:r>
            <a:r>
              <a:rPr lang="bg-BG" dirty="0" err="1"/>
              <a:t>онирично-оптичка</a:t>
            </a:r>
            <a:r>
              <a:rPr lang="bg-BG" dirty="0"/>
              <a:t> </a:t>
            </a:r>
            <a:r>
              <a:rPr lang="bg-BG" dirty="0" err="1"/>
              <a:t>илузија</a:t>
            </a:r>
            <a:r>
              <a:rPr lang="bg-BG" dirty="0"/>
              <a:t>, </a:t>
            </a:r>
            <a:r>
              <a:rPr lang="bg-BG" dirty="0" err="1"/>
              <a:t>као</a:t>
            </a:r>
            <a:r>
              <a:rPr lang="bg-BG" dirty="0"/>
              <a:t> </a:t>
            </a:r>
            <a:r>
              <a:rPr lang="bg-BG" dirty="0" err="1"/>
              <a:t>савршена</a:t>
            </a:r>
            <a:r>
              <a:rPr lang="bg-BG" dirty="0"/>
              <a:t> </a:t>
            </a:r>
            <a:r>
              <a:rPr lang="bg-BG" dirty="0" err="1"/>
              <a:t>виртуелност</a:t>
            </a:r>
            <a:r>
              <a:rPr lang="bg-BG" dirty="0"/>
              <a:t> </a:t>
            </a:r>
            <a:r>
              <a:rPr lang="bg-BG" dirty="0" err="1"/>
              <a:t>металитерарног</a:t>
            </a:r>
            <a:r>
              <a:rPr lang="bg-BG" dirty="0"/>
              <a:t> Ива </a:t>
            </a:r>
            <a:r>
              <a:rPr lang="bg-BG" dirty="0" err="1"/>
              <a:t>Андрића</a:t>
            </a:r>
            <a:r>
              <a:rPr lang="bg-BG" dirty="0" smtClean="0"/>
              <a:t>.</a:t>
            </a:r>
          </a:p>
          <a:p>
            <a:r>
              <a:rPr lang="bg-BG" dirty="0" err="1" smtClean="0"/>
              <a:t>Безличност</a:t>
            </a:r>
            <a:r>
              <a:rPr lang="bg-BG" dirty="0"/>
              <a:t>: лице </a:t>
            </a:r>
            <a:r>
              <a:rPr lang="bg-BG" dirty="0" err="1"/>
              <a:t>је</a:t>
            </a:r>
            <a:r>
              <a:rPr lang="bg-BG" dirty="0"/>
              <a:t> </a:t>
            </a:r>
            <a:r>
              <a:rPr lang="bg-BG" dirty="0" err="1"/>
              <a:t>одсутно</a:t>
            </a:r>
            <a:r>
              <a:rPr lang="bg-BG" dirty="0"/>
              <a:t>, како у „</a:t>
            </a:r>
            <a:r>
              <a:rPr lang="bg-BG" dirty="0" err="1"/>
              <a:t>Сну</a:t>
            </a:r>
            <a:r>
              <a:rPr lang="bg-BG" dirty="0"/>
              <a:t> разума...“, </a:t>
            </a:r>
            <a:r>
              <a:rPr lang="bg-BG" dirty="0" err="1"/>
              <a:t>тако</a:t>
            </a:r>
            <a:r>
              <a:rPr lang="bg-BG" dirty="0"/>
              <a:t> и у „</a:t>
            </a:r>
            <a:r>
              <a:rPr lang="bg-BG" dirty="0" err="1"/>
              <a:t>Разговору</a:t>
            </a:r>
            <a:r>
              <a:rPr lang="bg-BG" dirty="0"/>
              <a:t> са </a:t>
            </a:r>
            <a:r>
              <a:rPr lang="bg-BG" dirty="0" err="1"/>
              <a:t>Гојом</a:t>
            </a:r>
            <a:r>
              <a:rPr lang="bg-BG" dirty="0"/>
              <a:t>“. </a:t>
            </a:r>
            <a:r>
              <a:rPr lang="bg-BG" dirty="0" err="1"/>
              <a:t>Немогуће</a:t>
            </a:r>
            <a:r>
              <a:rPr lang="bg-BG" dirty="0"/>
              <a:t> </a:t>
            </a:r>
            <a:r>
              <a:rPr lang="bg-BG" dirty="0" err="1"/>
              <a:t>је</a:t>
            </a:r>
            <a:r>
              <a:rPr lang="bg-BG" dirty="0"/>
              <a:t> </a:t>
            </a:r>
            <a:r>
              <a:rPr lang="bg-BG" dirty="0" err="1"/>
              <a:t>пробудити</a:t>
            </a:r>
            <a:r>
              <a:rPr lang="bg-BG" dirty="0"/>
              <a:t> се из </a:t>
            </a:r>
            <a:r>
              <a:rPr lang="bg-BG" dirty="0" err="1"/>
              <a:t>овог</a:t>
            </a:r>
            <a:r>
              <a:rPr lang="bg-BG" dirty="0"/>
              <a:t> </a:t>
            </a:r>
            <a:r>
              <a:rPr lang="bg-BG" dirty="0" err="1"/>
              <a:t>сна</a:t>
            </a:r>
            <a:r>
              <a:rPr lang="bg-BG" dirty="0"/>
              <a:t> – код </a:t>
            </a:r>
            <a:r>
              <a:rPr lang="bg-BG" dirty="0" err="1"/>
              <a:t>Гоје</a:t>
            </a:r>
            <a:r>
              <a:rPr lang="bg-BG" dirty="0"/>
              <a:t>. Код </a:t>
            </a:r>
            <a:r>
              <a:rPr lang="bg-BG" dirty="0" err="1"/>
              <a:t>Андрића</a:t>
            </a:r>
            <a:r>
              <a:rPr lang="bg-BG" dirty="0"/>
              <a:t> – </a:t>
            </a:r>
            <a:r>
              <a:rPr lang="bg-BG" dirty="0" err="1"/>
              <a:t>квазисањарење</a:t>
            </a:r>
            <a:r>
              <a:rPr lang="bg-BG" dirty="0"/>
              <a:t>, </a:t>
            </a:r>
            <a:r>
              <a:rPr lang="bg-BG" dirty="0" err="1"/>
              <a:t>маштање</a:t>
            </a:r>
            <a:r>
              <a:rPr lang="bg-BG" dirty="0" smtClean="0"/>
              <a:t>.</a:t>
            </a:r>
          </a:p>
          <a:p>
            <a:r>
              <a:rPr lang="bg-BG" dirty="0" smtClean="0"/>
              <a:t>„</a:t>
            </a:r>
            <a:r>
              <a:rPr lang="bg-BG" dirty="0" err="1"/>
              <a:t>Гоја</a:t>
            </a:r>
            <a:r>
              <a:rPr lang="bg-BG" dirty="0"/>
              <a:t> </a:t>
            </a:r>
            <a:r>
              <a:rPr lang="bg-BG" dirty="0" err="1"/>
              <a:t>даје</a:t>
            </a:r>
            <a:r>
              <a:rPr lang="bg-BG" dirty="0"/>
              <a:t> изглед </a:t>
            </a:r>
            <a:r>
              <a:rPr lang="bg-BG" dirty="0" err="1"/>
              <a:t>маске</a:t>
            </a:r>
            <a:r>
              <a:rPr lang="bg-BG" dirty="0"/>
              <a:t> </a:t>
            </a:r>
            <a:r>
              <a:rPr lang="bg-BG" dirty="0" err="1"/>
              <a:t>сопственој</a:t>
            </a:r>
            <a:r>
              <a:rPr lang="bg-BG" dirty="0"/>
              <a:t> фигури, </a:t>
            </a:r>
            <a:r>
              <a:rPr lang="bg-BG" dirty="0" err="1"/>
              <a:t>управо</a:t>
            </a:r>
            <a:r>
              <a:rPr lang="bg-BG" dirty="0"/>
              <a:t> то му </a:t>
            </a:r>
            <a:r>
              <a:rPr lang="bg-BG" dirty="0" err="1"/>
              <a:t>омогућава</a:t>
            </a:r>
            <a:r>
              <a:rPr lang="bg-BG" dirty="0"/>
              <a:t> да </a:t>
            </a:r>
            <a:r>
              <a:rPr lang="bg-BG" dirty="0" err="1"/>
              <a:t>боље</a:t>
            </a:r>
            <a:r>
              <a:rPr lang="bg-BG" dirty="0"/>
              <a:t> види себе и да се приближи истини о </a:t>
            </a:r>
            <a:r>
              <a:rPr lang="bg-BG" dirty="0" err="1"/>
              <a:t>људској</a:t>
            </a:r>
            <a:r>
              <a:rPr lang="bg-BG" dirty="0"/>
              <a:t> </a:t>
            </a:r>
            <a:r>
              <a:rPr lang="bg-BG" dirty="0" err="1"/>
              <a:t>судбини</a:t>
            </a:r>
            <a:r>
              <a:rPr lang="bg-BG" dirty="0"/>
              <a:t>“ – </a:t>
            </a:r>
            <a:r>
              <a:rPr lang="bg-BG" dirty="0" err="1"/>
              <a:t>наводи</a:t>
            </a:r>
            <a:r>
              <a:rPr lang="bg-BG" dirty="0"/>
              <a:t> </a:t>
            </a:r>
            <a:r>
              <a:rPr lang="bg-BG" dirty="0" err="1"/>
              <a:t>Цв</a:t>
            </a:r>
            <a:r>
              <a:rPr lang="bg-BG" dirty="0"/>
              <a:t>. Тодоров и у </a:t>
            </a:r>
            <a:r>
              <a:rPr lang="bg-BG" dirty="0" err="1"/>
              <a:t>томе</a:t>
            </a:r>
            <a:r>
              <a:rPr lang="bg-BG" dirty="0"/>
              <a:t> открива </a:t>
            </a:r>
            <a:r>
              <a:rPr lang="bg-BG" dirty="0" err="1"/>
              <a:t>савршен</a:t>
            </a:r>
            <a:r>
              <a:rPr lang="bg-BG" dirty="0"/>
              <a:t> </a:t>
            </a:r>
            <a:r>
              <a:rPr lang="bg-BG" dirty="0" err="1"/>
              <a:t>гест</a:t>
            </a:r>
            <a:r>
              <a:rPr lang="bg-BG" dirty="0"/>
              <a:t> </a:t>
            </a:r>
            <a:r>
              <a:rPr lang="bg-BG" dirty="0" err="1"/>
              <a:t>просветитеља</a:t>
            </a:r>
            <a:r>
              <a:rPr lang="bg-BG" dirty="0" smtClean="0"/>
              <a:t>.</a:t>
            </a:r>
          </a:p>
          <a:p>
            <a:r>
              <a:rPr lang="bg-BG" dirty="0" smtClean="0"/>
              <a:t>„</a:t>
            </a:r>
            <a:r>
              <a:rPr lang="bg-BG" dirty="0" err="1"/>
              <a:t>Гоја</a:t>
            </a:r>
            <a:r>
              <a:rPr lang="bg-BG" dirty="0"/>
              <a:t> </a:t>
            </a:r>
            <a:r>
              <a:rPr lang="bg-BG" dirty="0" err="1"/>
              <a:t>је</a:t>
            </a:r>
            <a:r>
              <a:rPr lang="bg-BG" dirty="0"/>
              <a:t> хуманиста, обдарен </a:t>
            </a:r>
            <a:r>
              <a:rPr lang="bg-BG" dirty="0" err="1"/>
              <a:t>трагичном</a:t>
            </a:r>
            <a:r>
              <a:rPr lang="bg-BG" dirty="0"/>
              <a:t> </a:t>
            </a:r>
            <a:r>
              <a:rPr lang="bg-BG" dirty="0" err="1"/>
              <a:t>свешћу</a:t>
            </a:r>
            <a:r>
              <a:rPr lang="bg-BG" dirty="0"/>
              <a:t> о </a:t>
            </a:r>
            <a:r>
              <a:rPr lang="bg-BG" dirty="0" err="1"/>
              <a:t>судбини</a:t>
            </a:r>
            <a:r>
              <a:rPr lang="bg-BG" dirty="0"/>
              <a:t> човека, </a:t>
            </a:r>
            <a:r>
              <a:rPr lang="bg-BG" dirty="0" err="1"/>
              <a:t>али</a:t>
            </a:r>
            <a:r>
              <a:rPr lang="bg-BG" dirty="0"/>
              <a:t> за себе </a:t>
            </a:r>
            <a:r>
              <a:rPr lang="bg-BG" dirty="0" err="1"/>
              <a:t>је</a:t>
            </a:r>
            <a:r>
              <a:rPr lang="bg-BG" dirty="0"/>
              <a:t> </a:t>
            </a:r>
            <a:r>
              <a:rPr lang="bg-BG" dirty="0" err="1"/>
              <a:t>изабрао</a:t>
            </a:r>
            <a:r>
              <a:rPr lang="bg-BG" dirty="0"/>
              <a:t> </a:t>
            </a:r>
            <a:r>
              <a:rPr lang="bg-BG" dirty="0" err="1"/>
              <a:t>пут</a:t>
            </a:r>
            <a:r>
              <a:rPr lang="bg-BG" dirty="0"/>
              <a:t> отпора (…) </a:t>
            </a:r>
            <a:r>
              <a:rPr lang="bg-BG" dirty="0" err="1"/>
              <a:t>његов</a:t>
            </a:r>
            <a:r>
              <a:rPr lang="bg-BG" dirty="0"/>
              <a:t> </a:t>
            </a:r>
            <a:r>
              <a:rPr lang="bg-BG" dirty="0" err="1"/>
              <a:t>став</a:t>
            </a:r>
            <a:r>
              <a:rPr lang="bg-BG" dirty="0"/>
              <a:t> </a:t>
            </a:r>
            <a:r>
              <a:rPr lang="bg-BG" dirty="0" err="1"/>
              <a:t>није</a:t>
            </a:r>
            <a:r>
              <a:rPr lang="bg-BG" dirty="0"/>
              <a:t> ни </a:t>
            </a:r>
            <a:r>
              <a:rPr lang="bg-BG" dirty="0" err="1"/>
              <a:t>оптимистичан</a:t>
            </a:r>
            <a:r>
              <a:rPr lang="bg-BG" dirty="0"/>
              <a:t> ни </a:t>
            </a:r>
            <a:r>
              <a:rPr lang="bg-BG" dirty="0" err="1"/>
              <a:t>песимистичан</a:t>
            </a:r>
            <a:r>
              <a:rPr lang="bg-BG" dirty="0"/>
              <a:t>.“ </a:t>
            </a:r>
            <a:r>
              <a:rPr lang="bg-BG" dirty="0" err="1"/>
              <a:t>Андрић</a:t>
            </a:r>
            <a:r>
              <a:rPr lang="bg-BG" dirty="0"/>
              <a:t> </a:t>
            </a:r>
            <a:r>
              <a:rPr lang="bg-BG" dirty="0" err="1"/>
              <a:t>такође</a:t>
            </a:r>
            <a:r>
              <a:rPr lang="bg-BG" dirty="0" smtClean="0"/>
              <a:t>.</a:t>
            </a:r>
          </a:p>
          <a:p>
            <a:r>
              <a:rPr lang="bg-BG" dirty="0" smtClean="0"/>
              <a:t>Да </a:t>
            </a:r>
            <a:r>
              <a:rPr lang="bg-BG" dirty="0"/>
              <a:t>ли </a:t>
            </a:r>
            <a:r>
              <a:rPr lang="bg-BG" dirty="0" err="1"/>
              <a:t>је</a:t>
            </a:r>
            <a:r>
              <a:rPr lang="bg-BG" dirty="0"/>
              <a:t> </a:t>
            </a:r>
            <a:r>
              <a:rPr lang="bg-BG" dirty="0" err="1"/>
              <a:t>тријумф</a:t>
            </a:r>
            <a:r>
              <a:rPr lang="bg-BG" dirty="0"/>
              <a:t> или колапс разума </a:t>
            </a:r>
            <a:r>
              <a:rPr lang="bg-BG" dirty="0" err="1"/>
              <a:t>оно</a:t>
            </a:r>
            <a:r>
              <a:rPr lang="bg-BG" dirty="0"/>
              <a:t> </a:t>
            </a:r>
            <a:r>
              <a:rPr lang="bg-BG" dirty="0" err="1"/>
              <a:t>што</a:t>
            </a:r>
            <a:r>
              <a:rPr lang="bg-BG" dirty="0"/>
              <a:t> </a:t>
            </a:r>
            <a:r>
              <a:rPr lang="bg-BG" dirty="0" err="1"/>
              <a:t>њих</a:t>
            </a:r>
            <a:r>
              <a:rPr lang="bg-BG" dirty="0"/>
              <a:t> </a:t>
            </a:r>
            <a:r>
              <a:rPr lang="bg-BG" dirty="0" err="1"/>
              <a:t>двоје</a:t>
            </a:r>
            <a:r>
              <a:rPr lang="bg-BG" dirty="0"/>
              <a:t> </a:t>
            </a:r>
            <a:r>
              <a:rPr lang="bg-BG" dirty="0" err="1"/>
              <a:t>раде</a:t>
            </a:r>
            <a:r>
              <a:rPr lang="bg-BG" dirty="0"/>
              <a:t> </a:t>
            </a:r>
            <a:r>
              <a:rPr lang="bg-BG" dirty="0" err="1"/>
              <a:t>када</a:t>
            </a:r>
            <a:r>
              <a:rPr lang="bg-BG" dirty="0"/>
              <a:t> демонстративно </a:t>
            </a:r>
            <a:r>
              <a:rPr lang="bg-BG" dirty="0" err="1"/>
              <a:t>исмевају</a:t>
            </a:r>
            <a:r>
              <a:rPr lang="bg-BG" dirty="0"/>
              <a:t> </a:t>
            </a:r>
            <a:r>
              <a:rPr lang="bg-BG" dirty="0" err="1"/>
              <a:t>сујеверја</a:t>
            </a:r>
            <a:r>
              <a:rPr lang="bg-BG" dirty="0"/>
              <a:t>, </a:t>
            </a:r>
            <a:r>
              <a:rPr lang="bg-BG" dirty="0" err="1"/>
              <a:t>али</a:t>
            </a:r>
            <a:r>
              <a:rPr lang="bg-BG" dirty="0"/>
              <a:t> </a:t>
            </a:r>
            <a:r>
              <a:rPr lang="bg-BG" dirty="0" err="1"/>
              <a:t>изражавају</a:t>
            </a:r>
            <a:r>
              <a:rPr lang="bg-BG" dirty="0"/>
              <a:t> ужас и </a:t>
            </a:r>
            <a:r>
              <a:rPr lang="bg-BG" dirty="0" err="1"/>
              <a:t>побожност</a:t>
            </a:r>
            <a:r>
              <a:rPr lang="bg-BG" dirty="0"/>
              <a:t> </a:t>
            </a:r>
            <a:r>
              <a:rPr lang="bg-BG" dirty="0" err="1"/>
              <a:t>према</a:t>
            </a:r>
            <a:r>
              <a:rPr lang="bg-BG" dirty="0"/>
              <a:t> </a:t>
            </a:r>
            <a:r>
              <a:rPr lang="bg-BG" dirty="0" err="1"/>
              <a:t>тајним</a:t>
            </a:r>
            <a:r>
              <a:rPr lang="bg-BG" dirty="0"/>
              <a:t> </a:t>
            </a:r>
            <a:r>
              <a:rPr lang="bg-BG" dirty="0" err="1"/>
              <a:t>страховима</a:t>
            </a:r>
            <a:r>
              <a:rPr lang="bg-BG" dirty="0"/>
              <a:t> </a:t>
            </a:r>
            <a:r>
              <a:rPr lang="bg-BG" dirty="0" err="1"/>
              <a:t>који</a:t>
            </a:r>
            <a:r>
              <a:rPr lang="bg-BG" dirty="0"/>
              <a:t> </a:t>
            </a:r>
            <a:r>
              <a:rPr lang="bg-BG" dirty="0" err="1"/>
              <a:t>долазе</a:t>
            </a:r>
            <a:r>
              <a:rPr lang="bg-BG" dirty="0"/>
              <a:t> из </a:t>
            </a:r>
            <a:r>
              <a:rPr lang="bg-BG" dirty="0" err="1"/>
              <a:t>дубине</a:t>
            </a:r>
            <a:r>
              <a:rPr lang="bg-BG" dirty="0"/>
              <a:t> </a:t>
            </a:r>
            <a:r>
              <a:rPr lang="bg-BG" dirty="0" err="1"/>
              <a:t>душе</a:t>
            </a:r>
            <a:r>
              <a:rPr lang="bg-BG" dirty="0"/>
              <a:t>? </a:t>
            </a:r>
            <a:r>
              <a:rPr lang="bg-BG" dirty="0" err="1"/>
              <a:t>Творац</a:t>
            </a:r>
            <a:r>
              <a:rPr lang="bg-BG" dirty="0"/>
              <a:t> нема за </a:t>
            </a:r>
            <a:r>
              <a:rPr lang="bg-BG" dirty="0" err="1"/>
              <a:t>циљ</a:t>
            </a:r>
            <a:r>
              <a:rPr lang="bg-BG" dirty="0"/>
              <a:t> да </a:t>
            </a:r>
            <a:r>
              <a:rPr lang="bg-BG" dirty="0" err="1"/>
              <a:t>ствара</a:t>
            </a:r>
            <a:r>
              <a:rPr lang="bg-BG" dirty="0"/>
              <a:t> </a:t>
            </a:r>
            <a:r>
              <a:rPr lang="bg-BG" dirty="0" err="1"/>
              <a:t>лепоту</a:t>
            </a:r>
            <a:r>
              <a:rPr lang="bg-BG" dirty="0"/>
              <a:t> и </a:t>
            </a:r>
            <a:r>
              <a:rPr lang="bg-BG" dirty="0" err="1"/>
              <a:t>инспирише</a:t>
            </a:r>
            <a:r>
              <a:rPr lang="bg-BG" dirty="0"/>
              <a:t> </a:t>
            </a:r>
            <a:r>
              <a:rPr lang="bg-BG" dirty="0" err="1"/>
              <a:t>непотребне</a:t>
            </a:r>
            <a:r>
              <a:rPr lang="bg-BG" dirty="0"/>
              <a:t> </a:t>
            </a:r>
            <a:r>
              <a:rPr lang="bg-BG" dirty="0" err="1"/>
              <a:t>илузије</a:t>
            </a:r>
            <a:r>
              <a:rPr lang="bg-BG" dirty="0" smtClean="0"/>
              <a:t>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7453238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bg-BG" sz="2400" dirty="0" smtClean="0"/>
              <a:t>Литература:</a:t>
            </a:r>
            <a:endParaRPr lang="bg-BG" sz="24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55000" lnSpcReduction="20000"/>
          </a:bodyPr>
          <a:lstStyle/>
          <a:p>
            <a:r>
              <a:rPr lang="ru-RU" dirty="0" err="1"/>
              <a:t>Андрич</a:t>
            </a:r>
            <a:r>
              <a:rPr lang="ru-RU" dirty="0"/>
              <a:t>, И. „Разговор с Гоя“. – </a:t>
            </a:r>
            <a:r>
              <a:rPr lang="ru-RU" dirty="0" err="1"/>
              <a:t>Мостове</a:t>
            </a:r>
            <a:r>
              <a:rPr lang="ru-RU" dirty="0"/>
              <a:t>, Варна: Г. Бакалов, </a:t>
            </a:r>
            <a:r>
              <a:rPr lang="ru-RU" dirty="0" smtClean="0"/>
              <a:t>1983</a:t>
            </a:r>
          </a:p>
          <a:p>
            <a:r>
              <a:rPr lang="ru-RU" dirty="0"/>
              <a:t>Борхес, Х. Четыре цикла. // Золото тигров, перев. Б. Дубина. </a:t>
            </a:r>
            <a:r>
              <a:rPr lang="en-US" dirty="0"/>
              <a:t>OCP </a:t>
            </a:r>
            <a:r>
              <a:rPr lang="en-US" dirty="0" err="1"/>
              <a:t>Phiper</a:t>
            </a:r>
            <a:r>
              <a:rPr lang="en-US" dirty="0"/>
              <a:t>, lib.ru, 2005, </a:t>
            </a:r>
            <a:r>
              <a:rPr lang="en-US" dirty="0" err="1"/>
              <a:t>nov.</a:t>
            </a:r>
            <a:r>
              <a:rPr lang="en-US"/>
              <a:t> </a:t>
            </a:r>
            <a:endParaRPr lang="ru-RU" dirty="0" smtClean="0"/>
          </a:p>
          <a:p>
            <a:r>
              <a:rPr lang="ru-RU" dirty="0"/>
              <a:t>Бояджиев, Ц. „</a:t>
            </a:r>
            <a:r>
              <a:rPr lang="ru-RU" dirty="0" err="1"/>
              <a:t>Нощта</a:t>
            </a:r>
            <a:r>
              <a:rPr lang="ru-RU" dirty="0"/>
              <a:t> </a:t>
            </a:r>
            <a:r>
              <a:rPr lang="ru-RU" dirty="0" err="1"/>
              <a:t>през</a:t>
            </a:r>
            <a:r>
              <a:rPr lang="ru-RU" dirty="0"/>
              <a:t> </a:t>
            </a:r>
            <a:r>
              <a:rPr lang="ru-RU" dirty="0" err="1"/>
              <a:t>Средновековието</a:t>
            </a:r>
            <a:r>
              <a:rPr lang="ru-RU" dirty="0"/>
              <a:t>“, </a:t>
            </a:r>
            <a:r>
              <a:rPr lang="ru-RU" dirty="0" err="1"/>
              <a:t>София:Изток</a:t>
            </a:r>
            <a:r>
              <a:rPr lang="ru-RU" dirty="0"/>
              <a:t> Запад, 2011</a:t>
            </a:r>
            <a:endParaRPr lang="ru-RU" dirty="0" smtClean="0"/>
          </a:p>
          <a:p>
            <a:r>
              <a:rPr lang="ru-RU" dirty="0" smtClean="0"/>
              <a:t>Ч</a:t>
            </a:r>
            <a:r>
              <a:rPr lang="en-US" dirty="0"/>
              <a:t>o</a:t>
            </a:r>
            <a:r>
              <a:rPr lang="ru-RU" dirty="0"/>
              <a:t>п</a:t>
            </a:r>
            <a:r>
              <a:rPr lang="en-US" dirty="0" err="1"/>
              <a:t>apo</a:t>
            </a:r>
            <a:r>
              <a:rPr lang="ru-RU" dirty="0"/>
              <a:t>в</a:t>
            </a:r>
            <a:r>
              <a:rPr lang="en-US" dirty="0"/>
              <a:t>a, </a:t>
            </a:r>
            <a:r>
              <a:rPr lang="ru-RU" dirty="0"/>
              <a:t>Х.  „Ф</a:t>
            </a:r>
            <a:r>
              <a:rPr lang="en-US" dirty="0"/>
              <a:t>pa</a:t>
            </a:r>
            <a:r>
              <a:rPr lang="ru-RU" dirty="0"/>
              <a:t>н</a:t>
            </a:r>
            <a:r>
              <a:rPr lang="en-US" dirty="0"/>
              <a:t>c</a:t>
            </a:r>
            <a:r>
              <a:rPr lang="ru-RU" dirty="0"/>
              <a:t>и</a:t>
            </a:r>
            <a:r>
              <a:rPr lang="en-US" dirty="0" err="1"/>
              <a:t>cĸo</a:t>
            </a:r>
            <a:r>
              <a:rPr lang="en-US" dirty="0"/>
              <a:t> </a:t>
            </a:r>
            <a:r>
              <a:rPr lang="ru-RU" dirty="0"/>
              <a:t>д</a:t>
            </a:r>
            <a:r>
              <a:rPr lang="en-US" dirty="0"/>
              <a:t>e </a:t>
            </a:r>
            <a:r>
              <a:rPr lang="ru-RU" dirty="0"/>
              <a:t>Г</a:t>
            </a:r>
            <a:r>
              <a:rPr lang="en-US" dirty="0"/>
              <a:t>o</a:t>
            </a:r>
            <a:r>
              <a:rPr lang="ru-RU" dirty="0"/>
              <a:t>я и п</a:t>
            </a:r>
            <a:r>
              <a:rPr lang="en-US" dirty="0"/>
              <a:t>p</a:t>
            </a:r>
            <a:r>
              <a:rPr lang="ru-RU" dirty="0"/>
              <a:t>из</a:t>
            </a:r>
            <a:r>
              <a:rPr lang="en-US" dirty="0"/>
              <a:t>pa</a:t>
            </a:r>
            <a:r>
              <a:rPr lang="ru-RU" dirty="0" err="1"/>
              <a:t>цит</a:t>
            </a:r>
            <a:r>
              <a:rPr lang="en-US" dirty="0"/>
              <a:t>e </a:t>
            </a:r>
            <a:r>
              <a:rPr lang="ru-RU" dirty="0"/>
              <a:t>в </a:t>
            </a:r>
            <a:r>
              <a:rPr lang="en-US" dirty="0"/>
              <a:t>T</a:t>
            </a:r>
            <a:r>
              <a:rPr lang="ru-RU" dirty="0" err="1"/>
              <a:t>ишин</a:t>
            </a:r>
            <a:r>
              <a:rPr lang="en-US" dirty="0"/>
              <a:t>a</a:t>
            </a:r>
            <a:r>
              <a:rPr lang="ru-RU" dirty="0"/>
              <a:t>т</a:t>
            </a:r>
            <a:r>
              <a:rPr lang="en-US" dirty="0"/>
              <a:t>a“. </a:t>
            </a:r>
            <a:r>
              <a:rPr lang="ru-RU" dirty="0"/>
              <a:t>П</a:t>
            </a:r>
            <a:r>
              <a:rPr lang="en-US" dirty="0" err="1"/>
              <a:t>poeĸ</a:t>
            </a:r>
            <a:r>
              <a:rPr lang="ru-RU" dirty="0"/>
              <a:t>т "</a:t>
            </a:r>
            <a:r>
              <a:rPr lang="en-US" dirty="0"/>
              <a:t>T</a:t>
            </a:r>
            <a:r>
              <a:rPr lang="ru-RU" dirty="0"/>
              <a:t>и</a:t>
            </a:r>
            <a:r>
              <a:rPr lang="en-US" dirty="0" err="1"/>
              <a:t>xa</a:t>
            </a:r>
            <a:r>
              <a:rPr lang="en-US" dirty="0"/>
              <a:t> </a:t>
            </a:r>
            <a:r>
              <a:rPr lang="ru-RU" dirty="0" err="1"/>
              <a:t>Уи</a:t>
            </a:r>
            <a:r>
              <a:rPr lang="en-US" dirty="0"/>
              <a:t>ĸ</a:t>
            </a:r>
            <a:r>
              <a:rPr lang="ru-RU" dirty="0" err="1"/>
              <a:t>ип</a:t>
            </a:r>
            <a:r>
              <a:rPr lang="en-US" dirty="0"/>
              <a:t>e</a:t>
            </a:r>
            <a:r>
              <a:rPr lang="ru-RU" dirty="0" err="1"/>
              <a:t>дия</a:t>
            </a:r>
            <a:r>
              <a:rPr lang="ru-RU" dirty="0"/>
              <a:t>" з</a:t>
            </a:r>
            <a:r>
              <a:rPr lang="en-US" dirty="0"/>
              <a:t>a </a:t>
            </a:r>
            <a:r>
              <a:rPr lang="ru-RU" dirty="0"/>
              <a:t>м. </a:t>
            </a:r>
            <a:r>
              <a:rPr lang="en-US" dirty="0"/>
              <a:t>Map</a:t>
            </a:r>
            <a:r>
              <a:rPr lang="ru-RU" dirty="0"/>
              <a:t>т.  </a:t>
            </a:r>
            <a:r>
              <a:rPr lang="en-US" dirty="0"/>
              <a:t>W</a:t>
            </a:r>
            <a:r>
              <a:rPr lang="ru-RU" dirty="0"/>
              <a:t>і</a:t>
            </a:r>
            <a:r>
              <a:rPr lang="en-US" dirty="0"/>
              <a:t>k</a:t>
            </a:r>
            <a:r>
              <a:rPr lang="ru-RU" dirty="0" err="1"/>
              <a:t>іре</a:t>
            </a:r>
            <a:r>
              <a:rPr lang="en-US" dirty="0"/>
              <a:t>d</a:t>
            </a:r>
            <a:r>
              <a:rPr lang="ru-RU" dirty="0" err="1"/>
              <a:t>іа</a:t>
            </a:r>
            <a:r>
              <a:rPr lang="ru-RU" dirty="0"/>
              <a:t>, </a:t>
            </a:r>
            <a:r>
              <a:rPr lang="en-US" dirty="0"/>
              <a:t>W</a:t>
            </a:r>
            <a:r>
              <a:rPr lang="ru-RU" dirty="0"/>
              <a:t>і</a:t>
            </a:r>
            <a:r>
              <a:rPr lang="en-US" dirty="0"/>
              <a:t>k</a:t>
            </a:r>
            <a:r>
              <a:rPr lang="ru-RU" dirty="0"/>
              <a:t>і</a:t>
            </a:r>
            <a:r>
              <a:rPr lang="en-US" dirty="0"/>
              <a:t>m</a:t>
            </a:r>
            <a:r>
              <a:rPr lang="ru-RU" dirty="0"/>
              <a:t>е</a:t>
            </a:r>
            <a:r>
              <a:rPr lang="en-US" dirty="0"/>
              <a:t>d</a:t>
            </a:r>
            <a:r>
              <a:rPr lang="ru-RU" dirty="0" err="1"/>
              <a:t>іа</a:t>
            </a:r>
            <a:r>
              <a:rPr lang="ru-RU" dirty="0"/>
              <a:t> со</a:t>
            </a:r>
            <a:r>
              <a:rPr lang="en-US" dirty="0"/>
              <a:t>mm</a:t>
            </a:r>
            <a:r>
              <a:rPr lang="ru-RU" dirty="0"/>
              <a:t>о</a:t>
            </a:r>
            <a:r>
              <a:rPr lang="en-US" dirty="0"/>
              <a:t>n</a:t>
            </a:r>
            <a:r>
              <a:rPr lang="ru-RU" dirty="0"/>
              <a:t>ѕ, </a:t>
            </a:r>
            <a:r>
              <a:rPr lang="en-US" dirty="0"/>
              <a:t>D</a:t>
            </a:r>
            <a:r>
              <a:rPr lang="ru-RU" dirty="0" err="1"/>
              <a:t>еа</a:t>
            </a:r>
            <a:r>
              <a:rPr lang="en-US" dirty="0" err="1"/>
              <a:t>fh</a:t>
            </a:r>
            <a:r>
              <a:rPr lang="ru-RU" dirty="0" err="1"/>
              <a:t>іѕ</a:t>
            </a:r>
            <a:r>
              <a:rPr lang="en-US" dirty="0"/>
              <a:t>t</a:t>
            </a:r>
            <a:r>
              <a:rPr lang="ru-RU" dirty="0"/>
              <a:t>о</a:t>
            </a:r>
            <a:r>
              <a:rPr lang="en-US" dirty="0"/>
              <a:t>r</a:t>
            </a:r>
            <a:r>
              <a:rPr lang="ru-RU" dirty="0"/>
              <a:t>у, </a:t>
            </a:r>
            <a:r>
              <a:rPr lang="ru-RU" dirty="0" err="1"/>
              <a:t>Раі</a:t>
            </a:r>
            <a:r>
              <a:rPr lang="en-US" dirty="0" err="1"/>
              <a:t>nt</a:t>
            </a:r>
            <a:r>
              <a:rPr lang="ru-RU" dirty="0"/>
              <a:t>і</a:t>
            </a:r>
            <a:r>
              <a:rPr lang="en-US" dirty="0"/>
              <a:t>ng </a:t>
            </a:r>
            <a:r>
              <a:rPr lang="ru-RU" dirty="0"/>
              <a:t>р</a:t>
            </a:r>
            <a:r>
              <a:rPr lang="en-US" dirty="0"/>
              <a:t>l</a:t>
            </a:r>
            <a:r>
              <a:rPr lang="ru-RU" dirty="0"/>
              <a:t>а</a:t>
            </a:r>
            <a:r>
              <a:rPr lang="en-US" dirty="0"/>
              <a:t>n</a:t>
            </a:r>
            <a:r>
              <a:rPr lang="ru-RU" dirty="0"/>
              <a:t>е</a:t>
            </a:r>
            <a:r>
              <a:rPr lang="en-US" dirty="0"/>
              <a:t>t, 2022</a:t>
            </a:r>
            <a:r>
              <a:rPr lang="en-US" dirty="0" smtClean="0"/>
              <a:t>.</a:t>
            </a:r>
            <a:endParaRPr lang="bg-BG" dirty="0" smtClean="0"/>
          </a:p>
          <a:p>
            <a:r>
              <a:rPr lang="ru-RU" dirty="0" smtClean="0"/>
              <a:t>Квас</a:t>
            </a:r>
            <a:r>
              <a:rPr lang="ru-RU" dirty="0"/>
              <a:t>, </a:t>
            </a:r>
            <a:r>
              <a:rPr lang="ru-RU" dirty="0" err="1"/>
              <a:t>Корнелије</a:t>
            </a:r>
            <a:r>
              <a:rPr lang="ru-RU" dirty="0"/>
              <a:t>, „</a:t>
            </a:r>
            <a:r>
              <a:rPr lang="ru-RU" dirty="0" err="1"/>
              <a:t>Андрићево</a:t>
            </a:r>
            <a:r>
              <a:rPr lang="ru-RU" dirty="0"/>
              <a:t> </a:t>
            </a:r>
            <a:r>
              <a:rPr lang="ru-RU" dirty="0" err="1"/>
              <a:t>разумевање</a:t>
            </a:r>
            <a:r>
              <a:rPr lang="ru-RU" dirty="0"/>
              <a:t> </a:t>
            </a:r>
            <a:r>
              <a:rPr lang="ru-RU" dirty="0" err="1"/>
              <a:t>уметника</a:t>
            </a:r>
            <a:r>
              <a:rPr lang="ru-RU" dirty="0"/>
              <a:t> и </a:t>
            </a:r>
            <a:r>
              <a:rPr lang="ru-RU" dirty="0" err="1"/>
              <a:t>уметности</a:t>
            </a:r>
            <a:r>
              <a:rPr lang="ru-RU" dirty="0"/>
              <a:t> у </a:t>
            </a:r>
            <a:r>
              <a:rPr lang="ru-RU" dirty="0" err="1"/>
              <a:t>есеју</a:t>
            </a:r>
            <a:r>
              <a:rPr lang="ru-RU" dirty="0"/>
              <a:t> Разговор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Гојом</a:t>
            </a:r>
            <a:r>
              <a:rPr lang="ru-RU" dirty="0"/>
              <a:t>”, </a:t>
            </a:r>
            <a:r>
              <a:rPr lang="vi-VN" dirty="0"/>
              <a:t>Andrićeva publicistika,  Tošović, Branko (ur./Hg.), Graz/Grac – Beograd – Banjaluka:  Institut für Slawistik der Karl-Franzens-Universität </a:t>
            </a:r>
            <a:r>
              <a:rPr lang="vi-VN" dirty="0" smtClean="0"/>
              <a:t>Graz, 2024</a:t>
            </a:r>
            <a:endParaRPr lang="bg-BG" dirty="0" smtClean="0"/>
          </a:p>
          <a:p>
            <a:r>
              <a:rPr lang="ru-RU" dirty="0"/>
              <a:t>Кларк, К. „</a:t>
            </a:r>
            <a:r>
              <a:rPr lang="ru-RU" dirty="0" err="1"/>
              <a:t>Когато</a:t>
            </a:r>
            <a:r>
              <a:rPr lang="ru-RU" dirty="0"/>
              <a:t> </a:t>
            </a:r>
            <a:r>
              <a:rPr lang="ru-RU" dirty="0" err="1"/>
              <a:t>гледаме</a:t>
            </a:r>
            <a:r>
              <a:rPr lang="ru-RU" dirty="0"/>
              <a:t> </a:t>
            </a:r>
            <a:r>
              <a:rPr lang="ru-RU" dirty="0" err="1"/>
              <a:t>картини</a:t>
            </a:r>
            <a:r>
              <a:rPr lang="ru-RU" dirty="0"/>
              <a:t>. </a:t>
            </a:r>
            <a:r>
              <a:rPr lang="ru-RU" dirty="0" err="1"/>
              <a:t>Изкуството</a:t>
            </a:r>
            <a:r>
              <a:rPr lang="ru-RU" dirty="0"/>
              <a:t> и </a:t>
            </a:r>
            <a:r>
              <a:rPr lang="ru-RU" dirty="0" err="1"/>
              <a:t>ние</a:t>
            </a:r>
            <a:r>
              <a:rPr lang="ru-RU" dirty="0"/>
              <a:t>“. София: </a:t>
            </a:r>
            <a:r>
              <a:rPr lang="ru-RU" dirty="0" err="1"/>
              <a:t>Български</a:t>
            </a:r>
            <a:r>
              <a:rPr lang="ru-RU" dirty="0"/>
              <a:t> художник, </a:t>
            </a:r>
            <a:r>
              <a:rPr lang="ru-RU" dirty="0" smtClean="0"/>
              <a:t>1981</a:t>
            </a:r>
          </a:p>
          <a:p>
            <a:r>
              <a:rPr lang="ru-RU" dirty="0"/>
              <a:t> Константинов, В. „Гоя </a:t>
            </a:r>
            <a:r>
              <a:rPr lang="ru-RU" dirty="0" err="1"/>
              <a:t>през</a:t>
            </a:r>
            <a:r>
              <a:rPr lang="ru-RU" dirty="0"/>
              <a:t> </a:t>
            </a:r>
            <a:r>
              <a:rPr lang="ru-RU" dirty="0" err="1"/>
              <a:t>погледа</a:t>
            </a:r>
            <a:r>
              <a:rPr lang="ru-RU" dirty="0"/>
              <a:t> на </a:t>
            </a:r>
            <a:r>
              <a:rPr lang="ru-RU" dirty="0" err="1"/>
              <a:t>Иво</a:t>
            </a:r>
            <a:r>
              <a:rPr lang="ru-RU" dirty="0"/>
              <a:t> </a:t>
            </a:r>
            <a:r>
              <a:rPr lang="ru-RU" dirty="0" err="1"/>
              <a:t>Андрич</a:t>
            </a:r>
            <a:r>
              <a:rPr lang="ru-RU" dirty="0"/>
              <a:t>“.//  </a:t>
            </a:r>
            <a:r>
              <a:rPr lang="ru-RU" dirty="0" err="1"/>
              <a:t>Електронно</a:t>
            </a:r>
            <a:r>
              <a:rPr lang="ru-RU" dirty="0"/>
              <a:t> </a:t>
            </a:r>
            <a:r>
              <a:rPr lang="ru-RU" dirty="0" err="1"/>
              <a:t>издателство</a:t>
            </a:r>
            <a:r>
              <a:rPr lang="ru-RU" dirty="0"/>
              <a:t> </a:t>
            </a:r>
            <a:r>
              <a:rPr lang="ru-RU" dirty="0" err="1"/>
              <a:t>LiterNet</a:t>
            </a:r>
            <a:r>
              <a:rPr lang="ru-RU" dirty="0"/>
              <a:t>, 14.06.2005.</a:t>
            </a:r>
            <a:endParaRPr lang="ru-RU" dirty="0" smtClean="0"/>
          </a:p>
          <a:p>
            <a:r>
              <a:rPr lang="ru-RU" dirty="0" err="1"/>
              <a:t>Муние</a:t>
            </a:r>
            <a:r>
              <a:rPr lang="ru-RU" dirty="0"/>
              <a:t>, Ем. „</a:t>
            </a:r>
            <a:r>
              <a:rPr lang="ru-RU" dirty="0" err="1"/>
              <a:t>Персонализмът</a:t>
            </a:r>
            <a:r>
              <a:rPr lang="ru-RU" dirty="0"/>
              <a:t>“, София: Сонм, 2024</a:t>
            </a:r>
            <a:endParaRPr lang="bg-BG" dirty="0" smtClean="0"/>
          </a:p>
          <a:p>
            <a:r>
              <a:rPr lang="ru-RU" dirty="0" smtClean="0"/>
              <a:t>Эко</a:t>
            </a:r>
            <a:r>
              <a:rPr lang="ru-RU" dirty="0"/>
              <a:t>, У. „История уродства“. Москва: Слово/ </a:t>
            </a:r>
            <a:r>
              <a:rPr lang="ru-RU" dirty="0" err="1"/>
              <a:t>Slovo</a:t>
            </a:r>
            <a:r>
              <a:rPr lang="ru-RU" dirty="0"/>
              <a:t>, издание на русском языке, </a:t>
            </a:r>
            <a:r>
              <a:rPr lang="ru-RU" dirty="0" smtClean="0"/>
              <a:t>2007.</a:t>
            </a:r>
          </a:p>
          <a:p>
            <a:r>
              <a:rPr lang="ru-RU" dirty="0"/>
              <a:t>Тодоров, </a:t>
            </a:r>
            <a:r>
              <a:rPr lang="ru-RU" dirty="0" err="1"/>
              <a:t>Цв</a:t>
            </a:r>
            <a:r>
              <a:rPr lang="ru-RU" dirty="0"/>
              <a:t>. „Гоя в </a:t>
            </a:r>
            <a:r>
              <a:rPr lang="ru-RU" dirty="0" err="1"/>
              <a:t>сянката</a:t>
            </a:r>
            <a:r>
              <a:rPr lang="ru-RU" dirty="0"/>
              <a:t> на </a:t>
            </a:r>
            <a:r>
              <a:rPr lang="ru-RU" dirty="0" err="1"/>
              <a:t>Просвещението</a:t>
            </a:r>
            <a:r>
              <a:rPr lang="ru-RU" dirty="0"/>
              <a:t>“, прев. Ст. </a:t>
            </a:r>
            <a:r>
              <a:rPr lang="ru-RU" dirty="0" err="1"/>
              <a:t>Атанасов</a:t>
            </a:r>
            <a:r>
              <a:rPr lang="ru-RU" dirty="0"/>
              <a:t>, София: </a:t>
            </a:r>
            <a:r>
              <a:rPr lang="ru-RU" dirty="0" err="1"/>
              <a:t>Изток</a:t>
            </a:r>
            <a:r>
              <a:rPr lang="ru-RU" dirty="0"/>
              <a:t> Запад, 2012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83087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4282"/>
          </a:xfrm>
        </p:spPr>
        <p:txBody>
          <a:bodyPr>
            <a:normAutofit/>
          </a:bodyPr>
          <a:lstStyle/>
          <a:p>
            <a:r>
              <a:rPr lang="ru-RU" sz="2000" dirty="0" err="1"/>
              <a:t>Д</a:t>
            </a:r>
            <a:r>
              <a:rPr lang="ru-RU" sz="2000" dirty="0" err="1" smtClean="0"/>
              <a:t>опирна</a:t>
            </a:r>
            <a:r>
              <a:rPr lang="ru-RU" sz="2000" dirty="0" smtClean="0"/>
              <a:t> </a:t>
            </a:r>
            <a:r>
              <a:rPr lang="ru-RU" sz="2000" dirty="0"/>
              <a:t>точка между </a:t>
            </a:r>
            <a:r>
              <a:rPr lang="ru-RU" sz="2000" dirty="0" err="1"/>
              <a:t>Андрич</a:t>
            </a:r>
            <a:r>
              <a:rPr lang="ru-RU" sz="2000" dirty="0"/>
              <a:t> и Гоя -</a:t>
            </a:r>
            <a:r>
              <a:rPr lang="ru-RU" sz="2000" dirty="0" smtClean="0"/>
              <a:t> </a:t>
            </a:r>
            <a:r>
              <a:rPr lang="ru-RU" sz="2000" b="1" dirty="0" err="1"/>
              <a:t>естетизацията</a:t>
            </a:r>
            <a:r>
              <a:rPr lang="ru-RU" sz="2000" b="1" dirty="0"/>
              <a:t> на </a:t>
            </a:r>
            <a:r>
              <a:rPr lang="ru-RU" sz="2000" b="1" dirty="0" err="1"/>
              <a:t>грозното</a:t>
            </a:r>
            <a:r>
              <a:rPr lang="ru-RU" sz="2000" dirty="0"/>
              <a:t>.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Гоя е </a:t>
            </a:r>
            <a:r>
              <a:rPr lang="ru-RU" sz="2000" b="1" dirty="0" err="1"/>
              <a:t>ирационален</a:t>
            </a:r>
            <a:r>
              <a:rPr lang="ru-RU" sz="2000" dirty="0"/>
              <a:t>, </a:t>
            </a:r>
            <a:r>
              <a:rPr lang="ru-RU" sz="2000" dirty="0" err="1"/>
              <a:t>Андрич</a:t>
            </a:r>
            <a:r>
              <a:rPr lang="ru-RU" sz="2000" dirty="0"/>
              <a:t> е </a:t>
            </a:r>
            <a:r>
              <a:rPr lang="ru-RU" sz="2000" b="1" dirty="0"/>
              <a:t>рационален</a:t>
            </a:r>
            <a:r>
              <a:rPr lang="ru-RU" sz="2000" dirty="0"/>
              <a:t>, а толкова </a:t>
            </a:r>
            <a:r>
              <a:rPr lang="ru-RU" sz="2000" dirty="0" err="1"/>
              <a:t>плътно</a:t>
            </a:r>
            <a:r>
              <a:rPr lang="ru-RU" sz="2000" dirty="0"/>
              <a:t> си </a:t>
            </a:r>
            <a:r>
              <a:rPr lang="ru-RU" sz="2000" dirty="0" err="1"/>
              <a:t>импонират</a:t>
            </a:r>
            <a:r>
              <a:rPr lang="ru-RU" sz="2000" dirty="0"/>
              <a:t>, </a:t>
            </a:r>
            <a:r>
              <a:rPr lang="ru-RU" sz="2000" dirty="0" err="1"/>
              <a:t>единият</a:t>
            </a:r>
            <a:r>
              <a:rPr lang="ru-RU" sz="2000" dirty="0"/>
              <a:t> </a:t>
            </a:r>
            <a:r>
              <a:rPr lang="ru-RU" sz="2000" dirty="0" err="1"/>
              <a:t>като</a:t>
            </a:r>
            <a:r>
              <a:rPr lang="ru-RU" sz="2000" dirty="0"/>
              <a:t> че ли </a:t>
            </a:r>
            <a:r>
              <a:rPr lang="ru-RU" sz="2000" dirty="0" err="1"/>
              <a:t>довършва</a:t>
            </a:r>
            <a:r>
              <a:rPr lang="ru-RU" sz="2000" dirty="0"/>
              <a:t> и </a:t>
            </a:r>
            <a:r>
              <a:rPr lang="ru-RU" sz="2000" dirty="0" err="1"/>
              <a:t>допълва</a:t>
            </a:r>
            <a:r>
              <a:rPr lang="ru-RU" sz="2000" dirty="0"/>
              <a:t> </a:t>
            </a:r>
            <a:r>
              <a:rPr lang="ru-RU" sz="2000" dirty="0" err="1"/>
              <a:t>идеите</a:t>
            </a:r>
            <a:r>
              <a:rPr lang="ru-RU" sz="2000" dirty="0"/>
              <a:t> на </a:t>
            </a:r>
            <a:r>
              <a:rPr lang="ru-RU" sz="2000" dirty="0" err="1"/>
              <a:t>другия</a:t>
            </a:r>
            <a:r>
              <a:rPr lang="ru-RU" sz="2000" dirty="0" smtClean="0"/>
              <a:t>.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И </a:t>
            </a:r>
            <a:r>
              <a:rPr lang="ru-RU" sz="2000" dirty="0" err="1" smtClean="0"/>
              <a:t>двамата</a:t>
            </a:r>
            <a:r>
              <a:rPr lang="ru-RU" sz="2000" dirty="0" smtClean="0"/>
              <a:t> </a:t>
            </a:r>
            <a:r>
              <a:rPr lang="ru-RU" sz="2000" b="1" dirty="0" err="1" smtClean="0"/>
              <a:t>са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асоциативни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художници</a:t>
            </a:r>
            <a:r>
              <a:rPr lang="ru-RU" sz="2000" b="1" dirty="0" smtClean="0"/>
              <a:t> </a:t>
            </a:r>
            <a:r>
              <a:rPr lang="ru-RU" sz="2000" dirty="0" smtClean="0"/>
              <a:t>– </a:t>
            </a:r>
            <a:r>
              <a:rPr lang="ru-RU" sz="2000" dirty="0" err="1" smtClean="0"/>
              <a:t>сатирични</a:t>
            </a:r>
            <a:r>
              <a:rPr lang="ru-RU" sz="2000" dirty="0" smtClean="0"/>
              <a:t> и </a:t>
            </a:r>
            <a:r>
              <a:rPr lang="ru-RU" sz="2000" dirty="0" err="1" smtClean="0"/>
              <a:t>гротекови</a:t>
            </a:r>
            <a:r>
              <a:rPr lang="ru-RU" sz="2000" dirty="0" smtClean="0"/>
              <a:t>. </a:t>
            </a:r>
            <a:endParaRPr lang="bg-BG" sz="20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57200" y="3068960"/>
            <a:ext cx="8229600" cy="3057203"/>
          </a:xfrm>
        </p:spPr>
        <p:txBody>
          <a:bodyPr>
            <a:normAutofit fontScale="92500" lnSpcReduction="20000"/>
          </a:bodyPr>
          <a:lstStyle/>
          <a:p>
            <a:r>
              <a:rPr lang="bg-BG" dirty="0" err="1"/>
              <a:t>Заједничка</a:t>
            </a:r>
            <a:r>
              <a:rPr lang="bg-BG" dirty="0"/>
              <a:t> </a:t>
            </a:r>
            <a:r>
              <a:rPr lang="bg-BG" dirty="0" err="1"/>
              <a:t>тачка</a:t>
            </a:r>
            <a:r>
              <a:rPr lang="bg-BG" dirty="0"/>
              <a:t> </a:t>
            </a:r>
            <a:r>
              <a:rPr lang="bg-BG" dirty="0" err="1"/>
              <a:t>између</a:t>
            </a:r>
            <a:r>
              <a:rPr lang="bg-BG" dirty="0"/>
              <a:t> </a:t>
            </a:r>
            <a:r>
              <a:rPr lang="bg-BG" dirty="0" err="1"/>
              <a:t>Андрића</a:t>
            </a:r>
            <a:r>
              <a:rPr lang="bg-BG" dirty="0"/>
              <a:t> и </a:t>
            </a:r>
            <a:r>
              <a:rPr lang="bg-BG" dirty="0" err="1"/>
              <a:t>Гоје</a:t>
            </a:r>
            <a:r>
              <a:rPr lang="bg-BG" dirty="0"/>
              <a:t> - </a:t>
            </a:r>
            <a:r>
              <a:rPr lang="bg-BG" b="1" dirty="0" err="1"/>
              <a:t>естетизација</a:t>
            </a:r>
            <a:r>
              <a:rPr lang="bg-BG" b="1" dirty="0"/>
              <a:t> </a:t>
            </a:r>
            <a:r>
              <a:rPr lang="bg-BG" b="1" dirty="0" err="1"/>
              <a:t>ружног</a:t>
            </a:r>
            <a:r>
              <a:rPr lang="bg-BG" b="1" dirty="0"/>
              <a:t>. </a:t>
            </a:r>
            <a:endParaRPr lang="bg-BG" b="1" dirty="0" smtClean="0"/>
          </a:p>
          <a:p>
            <a:r>
              <a:rPr lang="bg-BG" dirty="0" err="1" smtClean="0"/>
              <a:t>Гоја</a:t>
            </a:r>
            <a:r>
              <a:rPr lang="bg-BG" dirty="0" smtClean="0"/>
              <a:t> </a:t>
            </a:r>
            <a:r>
              <a:rPr lang="bg-BG" dirty="0" err="1"/>
              <a:t>је</a:t>
            </a:r>
            <a:r>
              <a:rPr lang="bg-BG" dirty="0"/>
              <a:t> </a:t>
            </a:r>
            <a:r>
              <a:rPr lang="bg-BG" b="1" dirty="0" err="1"/>
              <a:t>ирационалан</a:t>
            </a:r>
            <a:r>
              <a:rPr lang="bg-BG" dirty="0"/>
              <a:t>, </a:t>
            </a:r>
            <a:r>
              <a:rPr lang="bg-BG" dirty="0" err="1"/>
              <a:t>Андрић</a:t>
            </a:r>
            <a:r>
              <a:rPr lang="bg-BG" dirty="0"/>
              <a:t> </a:t>
            </a:r>
            <a:r>
              <a:rPr lang="bg-BG" dirty="0" err="1"/>
              <a:t>је</a:t>
            </a:r>
            <a:r>
              <a:rPr lang="bg-BG" dirty="0"/>
              <a:t> </a:t>
            </a:r>
            <a:r>
              <a:rPr lang="bg-BG" b="1" dirty="0" err="1"/>
              <a:t>рационалан</a:t>
            </a:r>
            <a:r>
              <a:rPr lang="bg-BG" dirty="0"/>
              <a:t>, и </a:t>
            </a:r>
            <a:r>
              <a:rPr lang="bg-BG" dirty="0" err="1"/>
              <a:t>они</a:t>
            </a:r>
            <a:r>
              <a:rPr lang="bg-BG" dirty="0"/>
              <a:t> се </a:t>
            </a:r>
            <a:r>
              <a:rPr lang="bg-BG" dirty="0" err="1"/>
              <a:t>толико</a:t>
            </a:r>
            <a:r>
              <a:rPr lang="bg-BG" dirty="0"/>
              <a:t> </a:t>
            </a:r>
            <a:r>
              <a:rPr lang="bg-BG" dirty="0" err="1"/>
              <a:t>блиско</a:t>
            </a:r>
            <a:r>
              <a:rPr lang="bg-BG" dirty="0"/>
              <a:t> </a:t>
            </a:r>
            <a:r>
              <a:rPr lang="bg-BG" dirty="0" err="1"/>
              <a:t>допуњују</a:t>
            </a:r>
            <a:r>
              <a:rPr lang="bg-BG" dirty="0"/>
              <a:t>, да </a:t>
            </a:r>
            <a:r>
              <a:rPr lang="bg-BG" dirty="0" err="1"/>
              <a:t>један</a:t>
            </a:r>
            <a:r>
              <a:rPr lang="bg-BG" dirty="0"/>
              <a:t> </a:t>
            </a:r>
            <a:r>
              <a:rPr lang="bg-BG" dirty="0" err="1"/>
              <a:t>као</a:t>
            </a:r>
            <a:r>
              <a:rPr lang="bg-BG" dirty="0"/>
              <a:t> да </a:t>
            </a:r>
            <a:r>
              <a:rPr lang="bg-BG" dirty="0" err="1"/>
              <a:t>употпуњује</a:t>
            </a:r>
            <a:r>
              <a:rPr lang="bg-BG" dirty="0"/>
              <a:t> и </a:t>
            </a:r>
            <a:r>
              <a:rPr lang="bg-BG" dirty="0" err="1"/>
              <a:t>допуњује</a:t>
            </a:r>
            <a:r>
              <a:rPr lang="bg-BG" dirty="0"/>
              <a:t> </a:t>
            </a:r>
            <a:r>
              <a:rPr lang="bg-BG" dirty="0" err="1"/>
              <a:t>идеје</a:t>
            </a:r>
            <a:r>
              <a:rPr lang="bg-BG" dirty="0"/>
              <a:t> </a:t>
            </a:r>
            <a:r>
              <a:rPr lang="bg-BG" dirty="0" err="1"/>
              <a:t>другог</a:t>
            </a:r>
            <a:r>
              <a:rPr lang="bg-BG" dirty="0"/>
              <a:t>. </a:t>
            </a:r>
            <a:endParaRPr lang="bg-BG" dirty="0" smtClean="0"/>
          </a:p>
          <a:p>
            <a:r>
              <a:rPr lang="bg-BG" dirty="0" err="1" smtClean="0"/>
              <a:t>Обојица</a:t>
            </a:r>
            <a:r>
              <a:rPr lang="bg-BG" dirty="0" smtClean="0"/>
              <a:t> </a:t>
            </a:r>
            <a:r>
              <a:rPr lang="bg-BG" dirty="0" err="1"/>
              <a:t>су</a:t>
            </a:r>
            <a:r>
              <a:rPr lang="bg-BG" dirty="0"/>
              <a:t> </a:t>
            </a:r>
            <a:r>
              <a:rPr lang="bg-BG" b="1" dirty="0" err="1"/>
              <a:t>асоцијативни</a:t>
            </a:r>
            <a:r>
              <a:rPr lang="bg-BG" b="1" dirty="0"/>
              <a:t> </a:t>
            </a:r>
            <a:r>
              <a:rPr lang="bg-BG" b="1" dirty="0" err="1"/>
              <a:t>уметници</a:t>
            </a:r>
            <a:r>
              <a:rPr lang="bg-BG" dirty="0"/>
              <a:t> - сатирични и </a:t>
            </a:r>
            <a:r>
              <a:rPr lang="bg-BG" dirty="0" err="1"/>
              <a:t>гротескни</a:t>
            </a:r>
            <a:r>
              <a:rPr lang="bg-BG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5692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94322"/>
          </a:xfrm>
        </p:spPr>
        <p:txBody>
          <a:bodyPr>
            <a:normAutofit/>
          </a:bodyPr>
          <a:lstStyle/>
          <a:p>
            <a:r>
              <a:rPr lang="ru-RU" sz="2000" dirty="0"/>
              <a:t>„</a:t>
            </a:r>
            <a:r>
              <a:rPr lang="ru-RU" sz="2000" dirty="0" err="1"/>
              <a:t>Los</a:t>
            </a:r>
            <a:r>
              <a:rPr lang="ru-RU" sz="2000" dirty="0"/>
              <a:t> </a:t>
            </a:r>
            <a:r>
              <a:rPr lang="ru-RU" sz="2000" dirty="0" err="1"/>
              <a:t>Caprichos</a:t>
            </a:r>
            <a:r>
              <a:rPr lang="ru-RU" sz="2000" dirty="0"/>
              <a:t>“, </a:t>
            </a:r>
            <a:r>
              <a:rPr lang="ru-RU" sz="2000" dirty="0" smtClean="0"/>
              <a:t> </a:t>
            </a:r>
            <a:r>
              <a:rPr lang="ru-RU" sz="2000" dirty="0" err="1"/>
              <a:t>прищевките</a:t>
            </a:r>
            <a:r>
              <a:rPr lang="ru-RU" sz="2000" dirty="0"/>
              <a:t>, </a:t>
            </a:r>
            <a:r>
              <a:rPr lang="ru-RU" sz="2000" dirty="0" err="1"/>
              <a:t>капризите</a:t>
            </a:r>
            <a:r>
              <a:rPr lang="ru-RU" sz="2000" dirty="0"/>
              <a:t>, </a:t>
            </a:r>
            <a:r>
              <a:rPr lang="ru-RU" sz="2000" dirty="0" err="1"/>
              <a:t>фантазиите</a:t>
            </a:r>
            <a:r>
              <a:rPr lang="ru-RU" sz="2000" dirty="0"/>
              <a:t>, е серия от 80 </a:t>
            </a:r>
            <a:r>
              <a:rPr lang="ru-RU" sz="2000" dirty="0" smtClean="0"/>
              <a:t> </a:t>
            </a:r>
            <a:r>
              <a:rPr lang="ru-RU" sz="2000" dirty="0" err="1"/>
              <a:t>графични</a:t>
            </a:r>
            <a:r>
              <a:rPr lang="ru-RU" sz="2000" dirty="0"/>
              <a:t> </a:t>
            </a:r>
            <a:r>
              <a:rPr lang="ru-RU" sz="2000" dirty="0" err="1" smtClean="0"/>
              <a:t>картини</a:t>
            </a:r>
            <a:r>
              <a:rPr lang="ru-RU" sz="2000" dirty="0" smtClean="0"/>
              <a:t> на Гоя. </a:t>
            </a:r>
            <a:r>
              <a:rPr lang="ru-RU" sz="2000" dirty="0"/>
              <a:t>„</a:t>
            </a:r>
            <a:r>
              <a:rPr lang="ru-RU" sz="2000" dirty="0" err="1"/>
              <a:t>Капричиос</a:t>
            </a:r>
            <a:r>
              <a:rPr lang="ru-RU" sz="2000" dirty="0"/>
              <a:t>“, </a:t>
            </a:r>
            <a:r>
              <a:rPr lang="ru-RU" sz="2000" dirty="0" err="1"/>
              <a:t>създадени</a:t>
            </a:r>
            <a:r>
              <a:rPr lang="ru-RU" sz="2000" dirty="0"/>
              <a:t> между 1797 и 1799 г.,</a:t>
            </a:r>
            <a:br>
              <a:rPr lang="ru-RU" sz="2000" dirty="0"/>
            </a:br>
            <a:r>
              <a:rPr lang="ru-RU" sz="2000" dirty="0" err="1" smtClean="0"/>
              <a:t>Капричиосите</a:t>
            </a:r>
            <a:r>
              <a:rPr lang="ru-RU" sz="2000" dirty="0" smtClean="0"/>
              <a:t> </a:t>
            </a:r>
            <a:r>
              <a:rPr lang="ru-RU" sz="2000" dirty="0" err="1"/>
              <a:t>са</a:t>
            </a:r>
            <a:r>
              <a:rPr lang="ru-RU" sz="2000" dirty="0"/>
              <a:t> </a:t>
            </a:r>
            <a:r>
              <a:rPr lang="ru-RU" sz="2000" dirty="0" err="1"/>
              <a:t>творби</a:t>
            </a:r>
            <a:r>
              <a:rPr lang="ru-RU" sz="2000" dirty="0"/>
              <a:t> на </a:t>
            </a:r>
            <a:r>
              <a:rPr lang="ru-RU" sz="2000" dirty="0" err="1"/>
              <a:t>въображението</a:t>
            </a:r>
            <a:r>
              <a:rPr lang="ru-RU" sz="2000" dirty="0"/>
              <a:t>, </a:t>
            </a:r>
            <a:r>
              <a:rPr lang="ru-RU" sz="2000" dirty="0" smtClean="0"/>
              <a:t>но </a:t>
            </a:r>
            <a:r>
              <a:rPr lang="ru-RU" sz="2000" dirty="0" err="1"/>
              <a:t>изглеждат</a:t>
            </a:r>
            <a:r>
              <a:rPr lang="ru-RU" sz="2000" dirty="0"/>
              <a:t> </a:t>
            </a:r>
            <a:r>
              <a:rPr lang="ru-RU" sz="2000" dirty="0" err="1"/>
              <a:t>твърде</a:t>
            </a:r>
            <a:r>
              <a:rPr lang="ru-RU" sz="2000" dirty="0"/>
              <a:t> </a:t>
            </a:r>
            <a:r>
              <a:rPr lang="ru-RU" sz="2000" dirty="0" err="1"/>
              <a:t>натуралистични</a:t>
            </a:r>
            <a:r>
              <a:rPr lang="ru-RU" sz="2000" dirty="0"/>
              <a:t>, </a:t>
            </a:r>
            <a:r>
              <a:rPr lang="ru-RU" sz="2000" dirty="0" err="1"/>
              <a:t>като</a:t>
            </a:r>
            <a:r>
              <a:rPr lang="ru-RU" sz="2000" dirty="0"/>
              <a:t> </a:t>
            </a:r>
            <a:r>
              <a:rPr lang="ru-RU" sz="2000" dirty="0" err="1"/>
              <a:t>декори</a:t>
            </a:r>
            <a:r>
              <a:rPr lang="ru-RU" sz="2000" dirty="0"/>
              <a:t> на </a:t>
            </a:r>
            <a:r>
              <a:rPr lang="ru-RU" sz="2000" dirty="0" err="1"/>
              <a:t>театрална</a:t>
            </a:r>
            <a:r>
              <a:rPr lang="ru-RU" sz="2000" dirty="0"/>
              <a:t> сцена</a:t>
            </a:r>
            <a:r>
              <a:rPr lang="ru-RU" sz="2000" dirty="0" smtClean="0"/>
              <a:t>. Гоя не </a:t>
            </a:r>
            <a:r>
              <a:rPr lang="ru-RU" sz="2000" dirty="0" err="1" smtClean="0"/>
              <a:t>рисува</a:t>
            </a:r>
            <a:r>
              <a:rPr lang="ru-RU" sz="2000" dirty="0" smtClean="0"/>
              <a:t> от натура а по </a:t>
            </a:r>
            <a:r>
              <a:rPr lang="ru-RU" sz="2000" dirty="0" err="1" smtClean="0"/>
              <a:t>спомени</a:t>
            </a:r>
            <a:r>
              <a:rPr lang="ru-RU" sz="2000" dirty="0" smtClean="0"/>
              <a:t> (К. Кларк). </a:t>
            </a:r>
            <a:r>
              <a:rPr lang="ru-RU" sz="2000" dirty="0" err="1" smtClean="0"/>
              <a:t>Андрич</a:t>
            </a:r>
            <a:r>
              <a:rPr lang="ru-RU" sz="2000" dirty="0" smtClean="0"/>
              <a:t> – по </a:t>
            </a:r>
            <a:r>
              <a:rPr lang="ru-RU" sz="2000" dirty="0" err="1" smtClean="0"/>
              <a:t>непосредствено</a:t>
            </a:r>
            <a:r>
              <a:rPr lang="ru-RU" sz="2000" dirty="0" smtClean="0"/>
              <a:t> или </a:t>
            </a:r>
            <a:r>
              <a:rPr lang="ru-RU" sz="2000" dirty="0" err="1" smtClean="0"/>
              <a:t>опосредствано</a:t>
            </a:r>
            <a:r>
              <a:rPr lang="ru-RU" sz="2000" dirty="0" smtClean="0"/>
              <a:t> </a:t>
            </a:r>
            <a:r>
              <a:rPr lang="ru-RU" sz="2000" dirty="0" err="1" smtClean="0"/>
              <a:t>преживяно</a:t>
            </a:r>
            <a:r>
              <a:rPr lang="ru-RU" sz="2000" dirty="0"/>
              <a:t>.</a:t>
            </a:r>
            <a:r>
              <a:rPr lang="ru-RU" sz="2000" dirty="0" smtClean="0"/>
              <a:t> </a:t>
            </a:r>
            <a:r>
              <a:rPr lang="ru-RU" sz="2000" b="1" dirty="0"/>
              <a:t>Виртуален натуралист</a:t>
            </a:r>
            <a:r>
              <a:rPr lang="ru-RU" sz="2000" dirty="0"/>
              <a:t> </a:t>
            </a:r>
            <a:r>
              <a:rPr lang="ru-RU" sz="2000" dirty="0" smtClean="0"/>
              <a:t>– можем ли да наречем </a:t>
            </a:r>
            <a:r>
              <a:rPr lang="ru-RU" sz="2000" dirty="0" err="1" smtClean="0"/>
              <a:t>така</a:t>
            </a:r>
            <a:r>
              <a:rPr lang="ru-RU" sz="2000" dirty="0" smtClean="0"/>
              <a:t>  </a:t>
            </a:r>
            <a:r>
              <a:rPr lang="ru-RU" sz="2000" dirty="0"/>
              <a:t>Гоя</a:t>
            </a:r>
            <a:r>
              <a:rPr lang="ru-RU" sz="2000" dirty="0" smtClean="0"/>
              <a:t>?</a:t>
            </a:r>
            <a:br>
              <a:rPr lang="ru-RU" sz="2000" dirty="0" smtClean="0"/>
            </a:br>
            <a:r>
              <a:rPr lang="ru-RU" sz="2000" dirty="0" smtClean="0"/>
              <a:t>А </a:t>
            </a:r>
            <a:r>
              <a:rPr lang="ru-RU" sz="2000" dirty="0" err="1" smtClean="0"/>
              <a:t>Андрич</a:t>
            </a:r>
            <a:r>
              <a:rPr lang="ru-RU" sz="2000" dirty="0" smtClean="0"/>
              <a:t>?  </a:t>
            </a:r>
            <a:br>
              <a:rPr lang="ru-RU" sz="2000" dirty="0" smtClean="0"/>
            </a:br>
            <a:endParaRPr lang="bg-BG" sz="20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57200" y="3068960"/>
            <a:ext cx="8229600" cy="3528392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„</a:t>
            </a:r>
            <a:r>
              <a:rPr lang="ru-RU" dirty="0" err="1"/>
              <a:t>Капричоси</a:t>
            </a:r>
            <a:r>
              <a:rPr lang="ru-RU" dirty="0" smtClean="0"/>
              <a:t>“: </a:t>
            </a:r>
            <a:r>
              <a:rPr lang="ru-RU" dirty="0" err="1"/>
              <a:t>хирови</a:t>
            </a:r>
            <a:r>
              <a:rPr lang="ru-RU" dirty="0"/>
              <a:t>, </a:t>
            </a:r>
            <a:r>
              <a:rPr lang="ru-RU" dirty="0" err="1"/>
              <a:t>фантазије</a:t>
            </a:r>
            <a:r>
              <a:rPr lang="ru-RU" dirty="0"/>
              <a:t>, </a:t>
            </a:r>
            <a:r>
              <a:rPr lang="ru-RU" dirty="0" err="1"/>
              <a:t>је</a:t>
            </a:r>
            <a:r>
              <a:rPr lang="ru-RU" dirty="0"/>
              <a:t> </a:t>
            </a:r>
            <a:r>
              <a:rPr lang="ru-RU" dirty="0" err="1"/>
              <a:t>серија</a:t>
            </a:r>
            <a:r>
              <a:rPr lang="ru-RU" dirty="0"/>
              <a:t> од 80 </a:t>
            </a:r>
            <a:r>
              <a:rPr lang="ru-RU" dirty="0" err="1"/>
              <a:t>Гојиних</a:t>
            </a:r>
            <a:r>
              <a:rPr lang="ru-RU" dirty="0"/>
              <a:t> </a:t>
            </a:r>
            <a:r>
              <a:rPr lang="ru-RU" dirty="0" err="1"/>
              <a:t>графичких</a:t>
            </a:r>
            <a:r>
              <a:rPr lang="ru-RU" dirty="0"/>
              <a:t> </a:t>
            </a:r>
            <a:r>
              <a:rPr lang="ru-RU" dirty="0" err="1"/>
              <a:t>слика</a:t>
            </a:r>
            <a:r>
              <a:rPr lang="ru-RU" dirty="0"/>
              <a:t>. „</a:t>
            </a:r>
            <a:r>
              <a:rPr lang="ru-RU" dirty="0" err="1"/>
              <a:t>Капричоси</a:t>
            </a:r>
            <a:r>
              <a:rPr lang="ru-RU" dirty="0"/>
              <a:t>“, настали </a:t>
            </a:r>
            <a:r>
              <a:rPr lang="ru-RU" dirty="0" err="1"/>
              <a:t>између</a:t>
            </a:r>
            <a:r>
              <a:rPr lang="ru-RU" dirty="0"/>
              <a:t> 1797. и 1799. </a:t>
            </a:r>
            <a:r>
              <a:rPr lang="ru-RU" dirty="0" smtClean="0"/>
              <a:t>године.</a:t>
            </a:r>
          </a:p>
          <a:p>
            <a:r>
              <a:rPr lang="ru-RU" dirty="0" smtClean="0"/>
              <a:t> </a:t>
            </a:r>
            <a:r>
              <a:rPr lang="ru-RU" dirty="0" err="1"/>
              <a:t>Капричоси</a:t>
            </a:r>
            <a:r>
              <a:rPr lang="ru-RU" dirty="0"/>
              <a:t> су дела </a:t>
            </a:r>
            <a:r>
              <a:rPr lang="ru-RU" dirty="0" err="1"/>
              <a:t>маште</a:t>
            </a:r>
            <a:r>
              <a:rPr lang="ru-RU" dirty="0"/>
              <a:t>, али </a:t>
            </a:r>
            <a:r>
              <a:rPr lang="ru-RU" dirty="0" err="1"/>
              <a:t>изгледају</a:t>
            </a:r>
            <a:r>
              <a:rPr lang="ru-RU" dirty="0"/>
              <a:t> </a:t>
            </a:r>
            <a:r>
              <a:rPr lang="ru-RU" dirty="0" err="1"/>
              <a:t>превише</a:t>
            </a:r>
            <a:r>
              <a:rPr lang="ru-RU" dirty="0"/>
              <a:t> </a:t>
            </a:r>
            <a:r>
              <a:rPr lang="ru-RU" dirty="0" err="1"/>
              <a:t>натуралистички</a:t>
            </a:r>
            <a:r>
              <a:rPr lang="ru-RU" dirty="0"/>
              <a:t>, </a:t>
            </a:r>
            <a:r>
              <a:rPr lang="ru-RU" dirty="0" err="1"/>
              <a:t>попут</a:t>
            </a:r>
            <a:r>
              <a:rPr lang="ru-RU" dirty="0"/>
              <a:t> </a:t>
            </a:r>
            <a:r>
              <a:rPr lang="ru-RU" dirty="0" err="1"/>
              <a:t>сценографије</a:t>
            </a:r>
            <a:r>
              <a:rPr lang="ru-RU" dirty="0"/>
              <a:t> </a:t>
            </a:r>
            <a:r>
              <a:rPr lang="ru-RU" dirty="0" err="1"/>
              <a:t>позоришне</a:t>
            </a:r>
            <a:r>
              <a:rPr lang="ru-RU" dirty="0"/>
              <a:t> сцене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/>
              <a:t>Гоја</a:t>
            </a:r>
            <a:r>
              <a:rPr lang="ru-RU" dirty="0"/>
              <a:t> не </a:t>
            </a:r>
            <a:r>
              <a:rPr lang="ru-RU" dirty="0" err="1"/>
              <a:t>слика</a:t>
            </a:r>
            <a:r>
              <a:rPr lang="ru-RU" dirty="0"/>
              <a:t> из природе </a:t>
            </a:r>
            <a:r>
              <a:rPr lang="ru-RU" dirty="0" err="1"/>
              <a:t>већ</a:t>
            </a:r>
            <a:r>
              <a:rPr lang="ru-RU" dirty="0"/>
              <a:t> из </a:t>
            </a:r>
            <a:r>
              <a:rPr lang="ru-RU" dirty="0" err="1"/>
              <a:t>сећања</a:t>
            </a:r>
            <a:r>
              <a:rPr lang="ru-RU" dirty="0"/>
              <a:t> (К. Кларк). </a:t>
            </a:r>
            <a:r>
              <a:rPr lang="ru-RU" dirty="0" err="1"/>
              <a:t>Андрић</a:t>
            </a:r>
            <a:r>
              <a:rPr lang="ru-RU" dirty="0"/>
              <a:t> – из </a:t>
            </a:r>
            <a:r>
              <a:rPr lang="ru-RU" dirty="0" err="1"/>
              <a:t>директног</a:t>
            </a:r>
            <a:r>
              <a:rPr lang="ru-RU" dirty="0"/>
              <a:t> или </a:t>
            </a:r>
            <a:r>
              <a:rPr lang="ru-RU" dirty="0" err="1"/>
              <a:t>индиректног</a:t>
            </a:r>
            <a:r>
              <a:rPr lang="ru-RU" dirty="0"/>
              <a:t> </a:t>
            </a:r>
            <a:r>
              <a:rPr lang="ru-RU" dirty="0" err="1"/>
              <a:t>искуства</a:t>
            </a:r>
            <a:r>
              <a:rPr lang="ru-RU" dirty="0"/>
              <a:t>. </a:t>
            </a:r>
            <a:r>
              <a:rPr lang="ru-RU" b="1" dirty="0" err="1"/>
              <a:t>Виртуелни</a:t>
            </a:r>
            <a:r>
              <a:rPr lang="ru-RU" b="1" dirty="0"/>
              <a:t> натуралиста </a:t>
            </a:r>
            <a:r>
              <a:rPr lang="ru-RU" dirty="0"/>
              <a:t>– </a:t>
            </a:r>
            <a:r>
              <a:rPr lang="ru-RU" dirty="0" err="1"/>
              <a:t>можемо</a:t>
            </a:r>
            <a:r>
              <a:rPr lang="ru-RU" dirty="0"/>
              <a:t> ли </a:t>
            </a:r>
            <a:r>
              <a:rPr lang="ru-RU" dirty="0" err="1"/>
              <a:t>Гоју</a:t>
            </a:r>
            <a:r>
              <a:rPr lang="ru-RU" dirty="0"/>
              <a:t> </a:t>
            </a:r>
            <a:r>
              <a:rPr lang="ru-RU" dirty="0" err="1"/>
              <a:t>тако</a:t>
            </a:r>
            <a:r>
              <a:rPr lang="ru-RU" dirty="0"/>
              <a:t> </a:t>
            </a:r>
            <a:r>
              <a:rPr lang="ru-RU" dirty="0" err="1"/>
              <a:t>назвати</a:t>
            </a:r>
            <a:r>
              <a:rPr lang="ru-RU" dirty="0"/>
              <a:t>? А </a:t>
            </a:r>
            <a:r>
              <a:rPr lang="ru-RU" dirty="0" err="1"/>
              <a:t>Андрић</a:t>
            </a:r>
            <a:r>
              <a:rPr lang="ru-RU" dirty="0"/>
              <a:t>?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602382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50306"/>
          </a:xfrm>
        </p:spPr>
        <p:txBody>
          <a:bodyPr>
            <a:normAutofit/>
          </a:bodyPr>
          <a:lstStyle/>
          <a:p>
            <a:r>
              <a:rPr lang="ru-RU" sz="2000" b="1" dirty="0"/>
              <a:t>«</a:t>
            </a:r>
            <a:r>
              <a:rPr lang="ru-RU" sz="2000" b="1" dirty="0" err="1"/>
              <a:t>Сънят</a:t>
            </a:r>
            <a:r>
              <a:rPr lang="ru-RU" sz="2000" b="1" dirty="0"/>
              <a:t> на разума </a:t>
            </a:r>
            <a:r>
              <a:rPr lang="ru-RU" sz="2000" b="1" dirty="0" err="1"/>
              <a:t>ражда</a:t>
            </a:r>
            <a:r>
              <a:rPr lang="ru-RU" sz="2000" b="1" dirty="0"/>
              <a:t> </a:t>
            </a:r>
            <a:r>
              <a:rPr lang="ru-RU" sz="2000" b="1" dirty="0" smtClean="0"/>
              <a:t>чудовища. </a:t>
            </a:r>
            <a:r>
              <a:rPr lang="ru-RU" sz="2000" b="1" dirty="0" err="1" smtClean="0"/>
              <a:t>Капричио</a:t>
            </a:r>
            <a:r>
              <a:rPr lang="ru-RU" sz="2000" b="1" dirty="0" smtClean="0"/>
              <a:t> №43» 1799 г.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dirty="0" err="1"/>
              <a:t>Първоначалното</a:t>
            </a:r>
            <a:r>
              <a:rPr lang="ru-RU" sz="2000" dirty="0"/>
              <a:t> заглавие на </a:t>
            </a:r>
            <a:r>
              <a:rPr lang="ru-RU" sz="2000" dirty="0" err="1"/>
              <a:t>цикъла</a:t>
            </a:r>
            <a:r>
              <a:rPr lang="ru-RU" sz="2000" dirty="0"/>
              <a:t> е </a:t>
            </a:r>
            <a:r>
              <a:rPr lang="ru-RU" sz="2000" b="1" dirty="0"/>
              <a:t>„</a:t>
            </a:r>
            <a:r>
              <a:rPr lang="ru-RU" sz="2000" b="1" dirty="0" err="1"/>
              <a:t>Suenos</a:t>
            </a:r>
            <a:r>
              <a:rPr lang="ru-RU" sz="2000" b="1" dirty="0"/>
              <a:t>“ </a:t>
            </a:r>
            <a:r>
              <a:rPr lang="ru-RU" sz="2000" dirty="0"/>
              <a:t>(</a:t>
            </a:r>
            <a:r>
              <a:rPr lang="ru-RU" sz="2000" dirty="0" err="1"/>
              <a:t>сънища</a:t>
            </a:r>
            <a:r>
              <a:rPr lang="ru-RU" sz="2000" dirty="0"/>
              <a:t>, </a:t>
            </a:r>
            <a:r>
              <a:rPr lang="ru-RU" sz="2000" dirty="0" err="1"/>
              <a:t>мечти</a:t>
            </a:r>
            <a:r>
              <a:rPr lang="ru-RU" sz="2000" dirty="0"/>
              <a:t>), </a:t>
            </a:r>
            <a:r>
              <a:rPr lang="ru-RU" sz="2000" dirty="0" err="1"/>
              <a:t>повлиян</a:t>
            </a:r>
            <a:r>
              <a:rPr lang="ru-RU" sz="2000" dirty="0"/>
              <a:t> е от </a:t>
            </a:r>
            <a:r>
              <a:rPr lang="ru-RU" sz="2000" dirty="0" err="1"/>
              <a:t>Кеведо</a:t>
            </a:r>
            <a:r>
              <a:rPr lang="ru-RU" sz="2000" dirty="0"/>
              <a:t> и </a:t>
            </a:r>
            <a:r>
              <a:rPr lang="ru-RU" sz="2000" dirty="0" err="1"/>
              <a:t>неговата</a:t>
            </a:r>
            <a:r>
              <a:rPr lang="ru-RU" sz="2000" dirty="0"/>
              <a:t> сатира „</a:t>
            </a:r>
            <a:r>
              <a:rPr lang="ru-RU" sz="2000" dirty="0" err="1"/>
              <a:t>Сънища</a:t>
            </a:r>
            <a:r>
              <a:rPr lang="ru-RU" sz="2000" dirty="0"/>
              <a:t>“. </a:t>
            </a:r>
            <a:r>
              <a:rPr lang="ru-RU" sz="2000" dirty="0" smtClean="0"/>
              <a:t>Гоя </a:t>
            </a:r>
            <a:r>
              <a:rPr lang="ru-RU" sz="2000" dirty="0" err="1" smtClean="0"/>
              <a:t>рисува</a:t>
            </a:r>
            <a:r>
              <a:rPr lang="ru-RU" sz="2000" dirty="0" smtClean="0"/>
              <a:t> </a:t>
            </a:r>
            <a:r>
              <a:rPr lang="ru-RU" sz="2000" dirty="0" err="1" smtClean="0"/>
              <a:t>вещери</a:t>
            </a:r>
            <a:r>
              <a:rPr lang="ru-RU" sz="2000" dirty="0" smtClean="0"/>
              <a:t> и </a:t>
            </a:r>
            <a:r>
              <a:rPr lang="ru-RU" sz="2000" dirty="0" err="1" smtClean="0"/>
              <a:t>вещици</a:t>
            </a:r>
            <a:r>
              <a:rPr lang="ru-RU" sz="2000" dirty="0" smtClean="0"/>
              <a:t>, </a:t>
            </a:r>
            <a:r>
              <a:rPr lang="ru-RU" sz="2000" dirty="0" err="1" smtClean="0"/>
              <a:t>нощни</a:t>
            </a:r>
            <a:r>
              <a:rPr lang="ru-RU" sz="2000" dirty="0" smtClean="0"/>
              <a:t> </a:t>
            </a:r>
            <a:r>
              <a:rPr lang="ru-RU" sz="2000" dirty="0" err="1" smtClean="0"/>
              <a:t>птици</a:t>
            </a:r>
            <a:r>
              <a:rPr lang="ru-RU" sz="2000" dirty="0" smtClean="0"/>
              <a:t>, </a:t>
            </a:r>
            <a:r>
              <a:rPr lang="ru-RU" sz="2000" dirty="0" err="1" smtClean="0"/>
              <a:t>кошмари</a:t>
            </a:r>
            <a:r>
              <a:rPr lang="ru-RU" sz="2000" dirty="0" smtClean="0"/>
              <a:t>, маски на </a:t>
            </a:r>
            <a:r>
              <a:rPr lang="ru-RU" sz="2000" dirty="0" err="1" smtClean="0"/>
              <a:t>реалността</a:t>
            </a:r>
            <a:r>
              <a:rPr lang="ru-RU" sz="2000" dirty="0" smtClean="0"/>
              <a:t>.</a:t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 smtClean="0"/>
              <a:t>«</a:t>
            </a:r>
            <a:r>
              <a:rPr lang="ru-RU" sz="2000" b="1" dirty="0" err="1" smtClean="0"/>
              <a:t>Въображаемото</a:t>
            </a:r>
            <a:r>
              <a:rPr lang="ru-RU" sz="2000" b="1" dirty="0" smtClean="0"/>
              <a:t> </a:t>
            </a:r>
            <a:r>
              <a:rPr lang="ru-RU" sz="2000" b="1" dirty="0"/>
              <a:t>у Гоя, </a:t>
            </a:r>
            <a:r>
              <a:rPr lang="ru-RU" sz="2000" b="1" dirty="0" err="1"/>
              <a:t>твърди</a:t>
            </a:r>
            <a:r>
              <a:rPr lang="ru-RU" sz="2000" b="1" dirty="0"/>
              <a:t> </a:t>
            </a:r>
            <a:r>
              <a:rPr lang="ru-RU" sz="2000" b="1" dirty="0" err="1" smtClean="0"/>
              <a:t>Цв</a:t>
            </a:r>
            <a:r>
              <a:rPr lang="ru-RU" sz="2000" b="1" dirty="0" smtClean="0"/>
              <a:t>. Тодоров</a:t>
            </a:r>
            <a:r>
              <a:rPr lang="ru-RU" sz="2000" b="1" dirty="0"/>
              <a:t>, </a:t>
            </a:r>
            <a:r>
              <a:rPr lang="ru-RU" sz="2000" b="1" dirty="0" smtClean="0"/>
              <a:t>не </a:t>
            </a:r>
            <a:r>
              <a:rPr lang="ru-RU" sz="2000" b="1" dirty="0"/>
              <a:t>е </a:t>
            </a:r>
            <a:r>
              <a:rPr lang="ru-RU" sz="2000" b="1" dirty="0" err="1"/>
              <a:t>обратното</a:t>
            </a:r>
            <a:r>
              <a:rPr lang="ru-RU" sz="2000" b="1" dirty="0"/>
              <a:t> на </a:t>
            </a:r>
            <a:r>
              <a:rPr lang="ru-RU" sz="2000" b="1" dirty="0" err="1"/>
              <a:t>реалното</a:t>
            </a:r>
            <a:r>
              <a:rPr lang="ru-RU" sz="2000" b="1" dirty="0"/>
              <a:t>, а е </a:t>
            </a:r>
            <a:r>
              <a:rPr lang="ru-RU" sz="2000" b="1" dirty="0" err="1"/>
              <a:t>дори</a:t>
            </a:r>
            <a:r>
              <a:rPr lang="ru-RU" sz="2000" b="1" dirty="0"/>
              <a:t> </a:t>
            </a:r>
            <a:r>
              <a:rPr lang="ru-RU" sz="2000" b="1" dirty="0" err="1"/>
              <a:t>по-добрият</a:t>
            </a:r>
            <a:r>
              <a:rPr lang="ru-RU" sz="2000" b="1" dirty="0"/>
              <a:t> </a:t>
            </a:r>
            <a:r>
              <a:rPr lang="ru-RU" sz="2000" b="1" dirty="0" err="1"/>
              <a:t>път</a:t>
            </a:r>
            <a:r>
              <a:rPr lang="ru-RU" sz="2000" b="1" dirty="0"/>
              <a:t> </a:t>
            </a:r>
            <a:r>
              <a:rPr lang="ru-RU" sz="2000" b="1" dirty="0" err="1"/>
              <a:t>към</a:t>
            </a:r>
            <a:r>
              <a:rPr lang="ru-RU" sz="2000" b="1" dirty="0"/>
              <a:t> него</a:t>
            </a:r>
            <a:r>
              <a:rPr lang="ru-RU" sz="2000" b="1" dirty="0" smtClean="0"/>
              <a:t>“.</a:t>
            </a:r>
            <a:endParaRPr lang="bg-BG" sz="2000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57200" y="3068960"/>
            <a:ext cx="8229600" cy="3528392"/>
          </a:xfrm>
        </p:spPr>
        <p:txBody>
          <a:bodyPr>
            <a:normAutofit fontScale="85000" lnSpcReduction="10000"/>
          </a:bodyPr>
          <a:lstStyle/>
          <a:p>
            <a:r>
              <a:rPr lang="bg-BG" dirty="0"/>
              <a:t>„Сан разума </a:t>
            </a:r>
            <a:r>
              <a:rPr lang="bg-BG" dirty="0" err="1"/>
              <a:t>рађа</a:t>
            </a:r>
            <a:r>
              <a:rPr lang="bg-BG" dirty="0"/>
              <a:t> </a:t>
            </a:r>
            <a:r>
              <a:rPr lang="bg-BG" dirty="0" err="1"/>
              <a:t>чудовишта</a:t>
            </a:r>
            <a:r>
              <a:rPr lang="bg-BG" dirty="0"/>
              <a:t>. </a:t>
            </a:r>
            <a:r>
              <a:rPr lang="bg-BG" dirty="0" err="1"/>
              <a:t>Капричо</a:t>
            </a:r>
            <a:r>
              <a:rPr lang="bg-BG" dirty="0"/>
              <a:t> бр. 43“ 1799. </a:t>
            </a:r>
            <a:endParaRPr lang="bg-BG" dirty="0" smtClean="0"/>
          </a:p>
          <a:p>
            <a:r>
              <a:rPr lang="bg-BG" dirty="0" err="1" smtClean="0"/>
              <a:t>Првобитни</a:t>
            </a:r>
            <a:r>
              <a:rPr lang="bg-BG" dirty="0" smtClean="0"/>
              <a:t> </a:t>
            </a:r>
            <a:r>
              <a:rPr lang="bg-BG" dirty="0"/>
              <a:t>наслов </a:t>
            </a:r>
            <a:r>
              <a:rPr lang="bg-BG" dirty="0" err="1"/>
              <a:t>циклуса</a:t>
            </a:r>
            <a:r>
              <a:rPr lang="bg-BG" dirty="0"/>
              <a:t> </a:t>
            </a:r>
            <a:r>
              <a:rPr lang="bg-BG" dirty="0" err="1"/>
              <a:t>био</a:t>
            </a:r>
            <a:r>
              <a:rPr lang="bg-BG" dirty="0"/>
              <a:t> </a:t>
            </a:r>
            <a:r>
              <a:rPr lang="bg-BG" dirty="0" err="1"/>
              <a:t>је</a:t>
            </a:r>
            <a:r>
              <a:rPr lang="bg-BG" dirty="0"/>
              <a:t> „</a:t>
            </a:r>
            <a:r>
              <a:rPr lang="bg-BG" dirty="0" err="1"/>
              <a:t>Суенос</a:t>
            </a:r>
            <a:r>
              <a:rPr lang="bg-BG" dirty="0"/>
              <a:t>“ (снови, </a:t>
            </a:r>
            <a:r>
              <a:rPr lang="bg-BG" dirty="0" err="1"/>
              <a:t>маштарије</a:t>
            </a:r>
            <a:r>
              <a:rPr lang="bg-BG" dirty="0"/>
              <a:t>), под </a:t>
            </a:r>
            <a:r>
              <a:rPr lang="bg-BG" dirty="0" err="1"/>
              <a:t>утицајем</a:t>
            </a:r>
            <a:r>
              <a:rPr lang="bg-BG" dirty="0"/>
              <a:t> </a:t>
            </a:r>
            <a:r>
              <a:rPr lang="bg-BG" dirty="0" err="1"/>
              <a:t>Кеведа</a:t>
            </a:r>
            <a:r>
              <a:rPr lang="bg-BG" dirty="0"/>
              <a:t> и </a:t>
            </a:r>
            <a:r>
              <a:rPr lang="bg-BG" dirty="0" err="1"/>
              <a:t>његове</a:t>
            </a:r>
            <a:r>
              <a:rPr lang="bg-BG" dirty="0"/>
              <a:t> </a:t>
            </a:r>
            <a:r>
              <a:rPr lang="bg-BG" dirty="0" err="1"/>
              <a:t>сатире</a:t>
            </a:r>
            <a:r>
              <a:rPr lang="bg-BG" dirty="0"/>
              <a:t> „Снови“. </a:t>
            </a:r>
            <a:r>
              <a:rPr lang="bg-BG" dirty="0" smtClean="0"/>
              <a:t>Гоя </a:t>
            </a:r>
            <a:r>
              <a:rPr lang="bg-BG" dirty="0" err="1"/>
              <a:t>слика</a:t>
            </a:r>
            <a:r>
              <a:rPr lang="bg-BG" dirty="0"/>
              <a:t> </a:t>
            </a:r>
            <a:r>
              <a:rPr lang="bg-BG" dirty="0" err="1"/>
              <a:t>вештице</a:t>
            </a:r>
            <a:r>
              <a:rPr lang="bg-BG" dirty="0"/>
              <a:t> и </a:t>
            </a:r>
            <a:r>
              <a:rPr lang="bg-BG" dirty="0" err="1"/>
              <a:t>врачаре</a:t>
            </a:r>
            <a:r>
              <a:rPr lang="bg-BG" dirty="0"/>
              <a:t>, </a:t>
            </a:r>
            <a:r>
              <a:rPr lang="bg-BG" dirty="0" err="1"/>
              <a:t>ноћне</a:t>
            </a:r>
            <a:r>
              <a:rPr lang="bg-BG" dirty="0"/>
              <a:t> </a:t>
            </a:r>
            <a:r>
              <a:rPr lang="bg-BG" dirty="0" err="1"/>
              <a:t>птице</a:t>
            </a:r>
            <a:r>
              <a:rPr lang="bg-BG" dirty="0"/>
              <a:t>, </a:t>
            </a:r>
            <a:r>
              <a:rPr lang="bg-BG" dirty="0" err="1"/>
              <a:t>ноћне</a:t>
            </a:r>
            <a:r>
              <a:rPr lang="bg-BG" dirty="0"/>
              <a:t> море, </a:t>
            </a:r>
            <a:r>
              <a:rPr lang="bg-BG" dirty="0" err="1"/>
              <a:t>маске</a:t>
            </a:r>
            <a:r>
              <a:rPr lang="bg-BG" dirty="0"/>
              <a:t> </a:t>
            </a:r>
            <a:r>
              <a:rPr lang="bg-BG" dirty="0" err="1"/>
              <a:t>стварности</a:t>
            </a:r>
            <a:r>
              <a:rPr lang="bg-BG" dirty="0"/>
              <a:t>. </a:t>
            </a:r>
            <a:endParaRPr lang="bg-BG" dirty="0" smtClean="0"/>
          </a:p>
          <a:p>
            <a:r>
              <a:rPr lang="bg-BG" dirty="0" smtClean="0"/>
              <a:t>„</a:t>
            </a:r>
            <a:r>
              <a:rPr lang="bg-BG" dirty="0" err="1"/>
              <a:t>Имагинарно</a:t>
            </a:r>
            <a:r>
              <a:rPr lang="bg-BG" dirty="0"/>
              <a:t> код </a:t>
            </a:r>
            <a:r>
              <a:rPr lang="bg-BG" dirty="0" err="1"/>
              <a:t>Гоје</a:t>
            </a:r>
            <a:r>
              <a:rPr lang="bg-BG" dirty="0"/>
              <a:t>, </a:t>
            </a:r>
            <a:r>
              <a:rPr lang="bg-BG" dirty="0" err="1"/>
              <a:t>тврди</a:t>
            </a:r>
            <a:r>
              <a:rPr lang="bg-BG" dirty="0"/>
              <a:t> Тодоров, </a:t>
            </a:r>
            <a:r>
              <a:rPr lang="bg-BG" dirty="0" err="1"/>
              <a:t>није</a:t>
            </a:r>
            <a:r>
              <a:rPr lang="bg-BG" dirty="0"/>
              <a:t> </a:t>
            </a:r>
            <a:r>
              <a:rPr lang="bg-BG" dirty="0" err="1"/>
              <a:t>супротно</a:t>
            </a:r>
            <a:r>
              <a:rPr lang="bg-BG" dirty="0"/>
              <a:t> </a:t>
            </a:r>
            <a:r>
              <a:rPr lang="bg-BG" dirty="0" err="1"/>
              <a:t>стварном</a:t>
            </a:r>
            <a:r>
              <a:rPr lang="bg-BG" dirty="0"/>
              <a:t>, </a:t>
            </a:r>
            <a:r>
              <a:rPr lang="bg-BG" dirty="0" err="1"/>
              <a:t>већ</a:t>
            </a:r>
            <a:r>
              <a:rPr lang="bg-BG" dirty="0"/>
              <a:t> </a:t>
            </a:r>
            <a:r>
              <a:rPr lang="bg-BG" dirty="0" err="1"/>
              <a:t>је</a:t>
            </a:r>
            <a:r>
              <a:rPr lang="bg-BG" dirty="0"/>
              <a:t> чак и </a:t>
            </a:r>
            <a:r>
              <a:rPr lang="bg-BG" dirty="0" err="1"/>
              <a:t>бољи</a:t>
            </a:r>
            <a:r>
              <a:rPr lang="bg-BG" dirty="0"/>
              <a:t> </a:t>
            </a:r>
            <a:r>
              <a:rPr lang="bg-BG" dirty="0" err="1"/>
              <a:t>пут</a:t>
            </a:r>
            <a:r>
              <a:rPr lang="bg-BG" dirty="0"/>
              <a:t> до </a:t>
            </a:r>
            <a:r>
              <a:rPr lang="bg-BG" dirty="0" err="1"/>
              <a:t>њега</a:t>
            </a:r>
            <a:r>
              <a:rPr lang="bg-BG" dirty="0"/>
              <a:t>“.</a:t>
            </a:r>
          </a:p>
        </p:txBody>
      </p:sp>
    </p:spTree>
    <p:extLst>
      <p:ext uri="{BB962C8B-B14F-4D97-AF65-F5344CB8AC3E}">
        <p14:creationId xmlns:p14="http://schemas.microsoft.com/office/powerpoint/2010/main" val="1538168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66330"/>
          </a:xfrm>
        </p:spPr>
        <p:txBody>
          <a:bodyPr>
            <a:normAutofit fontScale="90000"/>
          </a:bodyPr>
          <a:lstStyle/>
          <a:p>
            <a:r>
              <a:rPr lang="es-ES" sz="2700" b="1" dirty="0" smtClean="0"/>
              <a:t>„El </a:t>
            </a:r>
            <a:r>
              <a:rPr lang="es-ES" sz="2700" b="1" dirty="0"/>
              <a:t>Sueňo: de la razon produce monstrures“ </a:t>
            </a:r>
            <a:r>
              <a:rPr lang="bg-BG" sz="2700" b="1" dirty="0" smtClean="0"/>
              <a:t/>
            </a:r>
            <a:br>
              <a:rPr lang="bg-BG" sz="2700" b="1" dirty="0" smtClean="0"/>
            </a:br>
            <a:r>
              <a:rPr lang="bg-BG" sz="2000" dirty="0" smtClean="0"/>
              <a:t>Сънят като алегорична фигура, реторика, стилистика, жанр – в литературата, музиката (Е. </a:t>
            </a:r>
            <a:r>
              <a:rPr lang="bg-BG" sz="2000" dirty="0" err="1" smtClean="0"/>
              <a:t>Панофски</a:t>
            </a:r>
            <a:r>
              <a:rPr lang="bg-BG" sz="2000" dirty="0" smtClean="0"/>
              <a:t>), изобразителното изкуство?</a:t>
            </a:r>
            <a:br>
              <a:rPr lang="bg-BG" sz="2000" dirty="0" smtClean="0"/>
            </a:br>
            <a:r>
              <a:rPr lang="bg-BG" sz="2000" dirty="0" smtClean="0"/>
              <a:t>Сънят като жанр и стилистика у Гоя?</a:t>
            </a:r>
            <a:br>
              <a:rPr lang="bg-BG" sz="2000" dirty="0" smtClean="0"/>
            </a:br>
            <a:r>
              <a:rPr lang="bg-BG" sz="2000" dirty="0" smtClean="0"/>
              <a:t>Сънят  е жанр на есето „Разговор с Гоя“. Дневно/ контролирано сънуване? Алегория на виртуалното?</a:t>
            </a:r>
            <a:br>
              <a:rPr lang="bg-BG" sz="2000" dirty="0" smtClean="0"/>
            </a:br>
            <a:r>
              <a:rPr lang="bg-BG" sz="2000" dirty="0" smtClean="0"/>
              <a:t>Обяснения на съновиденията по Т. Аквински, </a:t>
            </a:r>
            <a:r>
              <a:rPr lang="bg-BG" sz="2000" dirty="0" err="1" smtClean="0"/>
              <a:t>Гийом</a:t>
            </a:r>
            <a:r>
              <a:rPr lang="bg-BG" sz="2000" dirty="0" smtClean="0"/>
              <a:t> де </a:t>
            </a:r>
            <a:r>
              <a:rPr lang="bg-BG" sz="2000" dirty="0" err="1" smtClean="0"/>
              <a:t>Конш</a:t>
            </a:r>
            <a:r>
              <a:rPr lang="bg-BG" sz="2000" dirty="0" smtClean="0"/>
              <a:t>, Григорий Велики – те разбират съня като божествено послание или сатанинско изкушение.</a:t>
            </a:r>
            <a:br>
              <a:rPr lang="bg-BG" sz="2000" dirty="0" smtClean="0"/>
            </a:br>
            <a:r>
              <a:rPr lang="bg-BG" sz="2000" dirty="0" smtClean="0"/>
              <a:t> Има и рационалистична теза – сънят като отпечатък, </a:t>
            </a:r>
            <a:r>
              <a:rPr lang="bg-BG" sz="2000" dirty="0" err="1" smtClean="0"/>
              <a:t>симулакрум</a:t>
            </a:r>
            <a:r>
              <a:rPr lang="bg-BG" sz="2000" dirty="0" smtClean="0"/>
              <a:t>?</a:t>
            </a:r>
            <a:endParaRPr lang="bg-BG" sz="20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57200" y="3356992"/>
            <a:ext cx="8229600" cy="2769171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Сан </a:t>
            </a:r>
            <a:r>
              <a:rPr lang="ru-RU" dirty="0" err="1"/>
              <a:t>као</a:t>
            </a:r>
            <a:r>
              <a:rPr lang="ru-RU" dirty="0"/>
              <a:t> </a:t>
            </a:r>
            <a:r>
              <a:rPr lang="ru-RU" dirty="0" err="1"/>
              <a:t>алегоријска</a:t>
            </a:r>
            <a:r>
              <a:rPr lang="ru-RU" dirty="0"/>
              <a:t> фигура, </a:t>
            </a:r>
            <a:r>
              <a:rPr lang="ru-RU" dirty="0" err="1"/>
              <a:t>реторика</a:t>
            </a:r>
            <a:r>
              <a:rPr lang="ru-RU" dirty="0"/>
              <a:t>, стилистика, жанр – у </a:t>
            </a:r>
            <a:r>
              <a:rPr lang="ru-RU" dirty="0" err="1"/>
              <a:t>књижевности</a:t>
            </a:r>
            <a:r>
              <a:rPr lang="ru-RU" dirty="0"/>
              <a:t>, </a:t>
            </a:r>
            <a:r>
              <a:rPr lang="ru-RU" dirty="0" err="1"/>
              <a:t>музици</a:t>
            </a:r>
            <a:r>
              <a:rPr lang="ru-RU" dirty="0"/>
              <a:t> (Е. </a:t>
            </a:r>
            <a:r>
              <a:rPr lang="ru-RU" dirty="0" err="1"/>
              <a:t>Панофски</a:t>
            </a:r>
            <a:r>
              <a:rPr lang="ru-RU" dirty="0"/>
              <a:t>), </a:t>
            </a:r>
            <a:r>
              <a:rPr lang="ru-RU" dirty="0" err="1"/>
              <a:t>визуелним</a:t>
            </a:r>
            <a:r>
              <a:rPr lang="ru-RU" dirty="0"/>
              <a:t> </a:t>
            </a:r>
            <a:r>
              <a:rPr lang="ru-RU" dirty="0" err="1"/>
              <a:t>уметностима</a:t>
            </a:r>
            <a:r>
              <a:rPr lang="ru-RU" dirty="0" smtClean="0"/>
              <a:t>?</a:t>
            </a:r>
          </a:p>
          <a:p>
            <a:r>
              <a:rPr lang="ru-RU" dirty="0" smtClean="0"/>
              <a:t> </a:t>
            </a:r>
            <a:r>
              <a:rPr lang="ru-RU" dirty="0"/>
              <a:t>Сан </a:t>
            </a:r>
            <a:r>
              <a:rPr lang="ru-RU" dirty="0" err="1"/>
              <a:t>као</a:t>
            </a:r>
            <a:r>
              <a:rPr lang="ru-RU" dirty="0"/>
              <a:t> жанр и стилистика код </a:t>
            </a:r>
            <a:r>
              <a:rPr lang="ru-RU" dirty="0" err="1"/>
              <a:t>Гоје</a:t>
            </a:r>
            <a:r>
              <a:rPr lang="ru-RU" dirty="0"/>
              <a:t>? Сан </a:t>
            </a:r>
            <a:r>
              <a:rPr lang="ru-RU" dirty="0" err="1"/>
              <a:t>је</a:t>
            </a:r>
            <a:r>
              <a:rPr lang="ru-RU" dirty="0"/>
              <a:t> жанр </a:t>
            </a:r>
            <a:r>
              <a:rPr lang="ru-RU" dirty="0" err="1"/>
              <a:t>есеја</a:t>
            </a:r>
            <a:r>
              <a:rPr lang="ru-RU" dirty="0"/>
              <a:t> „Разговор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Гојом</a:t>
            </a:r>
            <a:r>
              <a:rPr lang="ru-RU" dirty="0"/>
              <a:t>“. </a:t>
            </a:r>
            <a:r>
              <a:rPr lang="ru-RU" dirty="0" err="1"/>
              <a:t>Дневни</a:t>
            </a:r>
            <a:r>
              <a:rPr lang="ru-RU" dirty="0"/>
              <a:t>/</a:t>
            </a:r>
            <a:r>
              <a:rPr lang="ru-RU" dirty="0" err="1"/>
              <a:t>контролисани</a:t>
            </a:r>
            <a:r>
              <a:rPr lang="ru-RU" dirty="0"/>
              <a:t> </a:t>
            </a:r>
            <a:r>
              <a:rPr lang="ru-RU" dirty="0" err="1"/>
              <a:t>сањари</a:t>
            </a:r>
            <a:r>
              <a:rPr lang="ru-RU" dirty="0"/>
              <a:t>? </a:t>
            </a:r>
            <a:r>
              <a:rPr lang="ru-RU" dirty="0" err="1"/>
              <a:t>Алегорија</a:t>
            </a:r>
            <a:r>
              <a:rPr lang="ru-RU" dirty="0"/>
              <a:t> </a:t>
            </a:r>
            <a:r>
              <a:rPr lang="ru-RU" dirty="0" err="1"/>
              <a:t>виртуелног</a:t>
            </a:r>
            <a:r>
              <a:rPr lang="ru-RU" dirty="0"/>
              <a:t>? </a:t>
            </a:r>
            <a:endParaRPr lang="ru-RU" dirty="0" smtClean="0"/>
          </a:p>
          <a:p>
            <a:r>
              <a:rPr lang="ru-RU" dirty="0" err="1" smtClean="0"/>
              <a:t>Објашњења</a:t>
            </a:r>
            <a:r>
              <a:rPr lang="ru-RU" dirty="0" smtClean="0"/>
              <a:t> </a:t>
            </a:r>
            <a:r>
              <a:rPr lang="ru-RU" dirty="0"/>
              <a:t>снова </a:t>
            </a:r>
            <a:r>
              <a:rPr lang="ru-RU" dirty="0" err="1"/>
              <a:t>према</a:t>
            </a:r>
            <a:r>
              <a:rPr lang="ru-RU" dirty="0"/>
              <a:t> Т. Аквинском, </a:t>
            </a:r>
            <a:r>
              <a:rPr lang="ru-RU" dirty="0" err="1"/>
              <a:t>Гијому</a:t>
            </a:r>
            <a:r>
              <a:rPr lang="ru-RU" dirty="0"/>
              <a:t> де </a:t>
            </a:r>
            <a:r>
              <a:rPr lang="ru-RU" dirty="0" err="1"/>
              <a:t>Коншу</a:t>
            </a:r>
            <a:r>
              <a:rPr lang="ru-RU" dirty="0"/>
              <a:t>, </a:t>
            </a:r>
            <a:r>
              <a:rPr lang="ru-RU" dirty="0" err="1"/>
              <a:t>Григорију</a:t>
            </a:r>
            <a:r>
              <a:rPr lang="ru-RU" dirty="0"/>
              <a:t> Великом – они сан </a:t>
            </a:r>
            <a:r>
              <a:rPr lang="ru-RU" dirty="0" err="1"/>
              <a:t>схватају</a:t>
            </a:r>
            <a:r>
              <a:rPr lang="ru-RU" dirty="0"/>
              <a:t> </a:t>
            </a:r>
            <a:r>
              <a:rPr lang="ru-RU" dirty="0" err="1"/>
              <a:t>као</a:t>
            </a:r>
            <a:r>
              <a:rPr lang="ru-RU" dirty="0"/>
              <a:t> </a:t>
            </a:r>
            <a:r>
              <a:rPr lang="ru-RU" dirty="0" err="1"/>
              <a:t>божанску</a:t>
            </a:r>
            <a:r>
              <a:rPr lang="ru-RU" dirty="0"/>
              <a:t> поруку или </a:t>
            </a:r>
            <a:r>
              <a:rPr lang="ru-RU" dirty="0" err="1"/>
              <a:t>сатанско</a:t>
            </a:r>
            <a:r>
              <a:rPr lang="ru-RU" dirty="0"/>
              <a:t> </a:t>
            </a:r>
            <a:r>
              <a:rPr lang="ru-RU" dirty="0" err="1"/>
              <a:t>искушење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Постоји</a:t>
            </a:r>
            <a:r>
              <a:rPr lang="ru-RU" dirty="0" smtClean="0"/>
              <a:t> </a:t>
            </a:r>
            <a:r>
              <a:rPr lang="ru-RU" dirty="0"/>
              <a:t>и </a:t>
            </a:r>
            <a:r>
              <a:rPr lang="ru-RU" dirty="0" err="1"/>
              <a:t>рационалистичка</a:t>
            </a:r>
            <a:r>
              <a:rPr lang="ru-RU" dirty="0"/>
              <a:t> теза – сан </a:t>
            </a:r>
            <a:r>
              <a:rPr lang="ru-RU" dirty="0" err="1"/>
              <a:t>као</a:t>
            </a:r>
            <a:r>
              <a:rPr lang="ru-RU" dirty="0"/>
              <a:t> </a:t>
            </a:r>
            <a:r>
              <a:rPr lang="ru-RU" dirty="0" err="1"/>
              <a:t>отисак</a:t>
            </a:r>
            <a:r>
              <a:rPr lang="ru-RU" dirty="0"/>
              <a:t>, </a:t>
            </a:r>
            <a:r>
              <a:rPr lang="ru-RU" dirty="0" err="1"/>
              <a:t>симулакрум</a:t>
            </a:r>
            <a:r>
              <a:rPr lang="ru-RU" dirty="0"/>
              <a:t>?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996783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>
            <a:normAutofit/>
          </a:bodyPr>
          <a:lstStyle/>
          <a:p>
            <a:r>
              <a:rPr lang="bg-BG" sz="2000" b="1" dirty="0" err="1" smtClean="0"/>
              <a:t>Екфразис</a:t>
            </a:r>
            <a:r>
              <a:rPr lang="bg-BG" sz="2000" b="1" dirty="0" smtClean="0"/>
              <a:t> на картината</a:t>
            </a:r>
            <a:r>
              <a:rPr lang="bg-BG" sz="2000" dirty="0"/>
              <a:t>…/ </a:t>
            </a:r>
            <a:r>
              <a:rPr lang="bg-BG" sz="2000" b="1" dirty="0" err="1"/>
              <a:t>Екфраза</a:t>
            </a:r>
            <a:r>
              <a:rPr lang="bg-BG" sz="2000" b="1" dirty="0"/>
              <a:t> </a:t>
            </a:r>
            <a:r>
              <a:rPr lang="bg-BG" sz="2000" b="1" dirty="0" err="1" smtClean="0"/>
              <a:t>слике</a:t>
            </a:r>
            <a:r>
              <a:rPr lang="bg-BG" sz="2000" b="1" dirty="0" smtClean="0"/>
              <a:t>…</a:t>
            </a:r>
            <a:endParaRPr lang="bg-BG" sz="2000" b="1" dirty="0"/>
          </a:p>
        </p:txBody>
      </p:sp>
      <p:pic>
        <p:nvPicPr>
          <p:cNvPr id="4" name="Контейнер за съдържание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442642"/>
            <a:ext cx="4320480" cy="6413513"/>
          </a:xfrm>
        </p:spPr>
      </p:pic>
    </p:spTree>
    <p:extLst>
      <p:ext uri="{BB962C8B-B14F-4D97-AF65-F5344CB8AC3E}">
        <p14:creationId xmlns:p14="http://schemas.microsoft.com/office/powerpoint/2010/main" val="1278440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bg-BG" sz="2000" dirty="0" smtClean="0"/>
              <a:t>Семантики </a:t>
            </a:r>
            <a:r>
              <a:rPr lang="bg-BG" sz="2000" dirty="0"/>
              <a:t>(Ц. Бояджиев)? Човек, </a:t>
            </a:r>
            <a:r>
              <a:rPr lang="bg-BG" sz="2000" dirty="0" err="1" smtClean="0"/>
              <a:t>безлицевост</a:t>
            </a:r>
            <a:r>
              <a:rPr lang="bg-BG" sz="2000" dirty="0" smtClean="0"/>
              <a:t>, невъзможно е събуждането, косата –грива, животинското?, позата му </a:t>
            </a:r>
            <a:r>
              <a:rPr lang="bg-BG" sz="2000" dirty="0"/>
              <a:t>е отбранителна, заключена?, писалищна маса, книга, животни-алегории</a:t>
            </a:r>
            <a:r>
              <a:rPr lang="bg-BG" sz="2000" dirty="0" smtClean="0"/>
              <a:t> рис, бухали, кукумявки, прилепи; метаморфози, </a:t>
            </a:r>
            <a:r>
              <a:rPr lang="bg-BG" sz="2000" dirty="0" err="1" smtClean="0"/>
              <a:t>антропо-зооморфност</a:t>
            </a:r>
            <a:r>
              <a:rPr lang="bg-BG" sz="2000" dirty="0" smtClean="0"/>
              <a:t>?</a:t>
            </a:r>
            <a:br>
              <a:rPr lang="bg-BG" sz="2000" dirty="0" smtClean="0"/>
            </a:br>
            <a:r>
              <a:rPr lang="ru-RU" sz="2000" dirty="0"/>
              <a:t>От </a:t>
            </a:r>
            <a:r>
              <a:rPr lang="ru-RU" sz="2000" dirty="0" err="1"/>
              <a:t>тези</a:t>
            </a:r>
            <a:r>
              <a:rPr lang="ru-RU" sz="2000" dirty="0"/>
              <a:t> </a:t>
            </a:r>
            <a:r>
              <a:rPr lang="ru-RU" sz="2000" dirty="0" err="1"/>
              <a:t>птичи</a:t>
            </a:r>
            <a:r>
              <a:rPr lang="ru-RU" sz="2000" dirty="0"/>
              <a:t> </a:t>
            </a:r>
            <a:r>
              <a:rPr lang="ru-RU" sz="2000" dirty="0" err="1"/>
              <a:t>нощни</a:t>
            </a:r>
            <a:r>
              <a:rPr lang="ru-RU" sz="2000" dirty="0"/>
              <a:t> очи ни </a:t>
            </a:r>
            <a:r>
              <a:rPr lang="ru-RU" sz="2000" dirty="0" err="1"/>
              <a:t>гледа</a:t>
            </a:r>
            <a:r>
              <a:rPr lang="ru-RU" sz="2000" dirty="0"/>
              <a:t>… </a:t>
            </a:r>
            <a:r>
              <a:rPr lang="ru-RU" sz="2000" dirty="0" err="1"/>
              <a:t>самият</a:t>
            </a:r>
            <a:r>
              <a:rPr lang="ru-RU" sz="2000" dirty="0"/>
              <a:t> Гоя. </a:t>
            </a:r>
            <a:endParaRPr lang="bg-BG" sz="2000" dirty="0"/>
          </a:p>
        </p:txBody>
      </p:sp>
      <p:pic>
        <p:nvPicPr>
          <p:cNvPr id="4" name="Контейнер за съдържание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013" y="1700808"/>
            <a:ext cx="8217588" cy="4968552"/>
          </a:xfrm>
        </p:spPr>
      </p:pic>
    </p:spTree>
    <p:extLst>
      <p:ext uri="{BB962C8B-B14F-4D97-AF65-F5344CB8AC3E}">
        <p14:creationId xmlns:p14="http://schemas.microsoft.com/office/powerpoint/2010/main" val="2594088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bg-BG" sz="2000" b="1" dirty="0"/>
              <a:t>Семантика</a:t>
            </a:r>
            <a:r>
              <a:rPr lang="bg-BG" sz="2000" dirty="0"/>
              <a:t> (Ц. </a:t>
            </a:r>
            <a:r>
              <a:rPr lang="bg-BG" sz="2000" dirty="0" err="1"/>
              <a:t>Бојаџијев</a:t>
            </a:r>
            <a:r>
              <a:rPr lang="bg-BG" sz="2000" dirty="0"/>
              <a:t>)? Човек, </a:t>
            </a:r>
            <a:r>
              <a:rPr lang="bg-BG" sz="2000" dirty="0" err="1"/>
              <a:t>безликост</a:t>
            </a:r>
            <a:r>
              <a:rPr lang="bg-BG" sz="2000" dirty="0"/>
              <a:t>, </a:t>
            </a:r>
            <a:r>
              <a:rPr lang="bg-BG" sz="2000" dirty="0" err="1"/>
              <a:t>буђење</a:t>
            </a:r>
            <a:r>
              <a:rPr lang="bg-BG" sz="2000" dirty="0"/>
              <a:t> </a:t>
            </a:r>
            <a:r>
              <a:rPr lang="bg-BG" sz="2000" dirty="0" err="1"/>
              <a:t>је</a:t>
            </a:r>
            <a:r>
              <a:rPr lang="bg-BG" sz="2000" dirty="0"/>
              <a:t> </a:t>
            </a:r>
            <a:r>
              <a:rPr lang="bg-BG" sz="2000" dirty="0" err="1"/>
              <a:t>немогуће</a:t>
            </a:r>
            <a:r>
              <a:rPr lang="bg-BG" sz="2000" dirty="0"/>
              <a:t>, коса – грива, </a:t>
            </a:r>
            <a:r>
              <a:rPr lang="bg-BG" sz="2000" dirty="0" err="1"/>
              <a:t>анималистички</a:t>
            </a:r>
            <a:r>
              <a:rPr lang="bg-BG" sz="2000" dirty="0"/>
              <a:t>?, </a:t>
            </a:r>
            <a:r>
              <a:rPr lang="bg-BG" sz="2000" dirty="0" err="1"/>
              <a:t>његов</a:t>
            </a:r>
            <a:r>
              <a:rPr lang="bg-BG" sz="2000" dirty="0"/>
              <a:t> </a:t>
            </a:r>
            <a:r>
              <a:rPr lang="bg-BG" sz="2000" dirty="0" err="1"/>
              <a:t>став</a:t>
            </a:r>
            <a:r>
              <a:rPr lang="bg-BG" sz="2000" dirty="0"/>
              <a:t> </a:t>
            </a:r>
            <a:r>
              <a:rPr lang="bg-BG" sz="2000" dirty="0" err="1"/>
              <a:t>је</a:t>
            </a:r>
            <a:r>
              <a:rPr lang="bg-BG" sz="2000" dirty="0"/>
              <a:t> </a:t>
            </a:r>
            <a:r>
              <a:rPr lang="bg-BG" sz="2000" dirty="0" err="1"/>
              <a:t>одбрамбени</a:t>
            </a:r>
            <a:r>
              <a:rPr lang="bg-BG" sz="2000" dirty="0"/>
              <a:t>, </a:t>
            </a:r>
            <a:r>
              <a:rPr lang="bg-BG" sz="2000" dirty="0" err="1"/>
              <a:t>закључан</a:t>
            </a:r>
            <a:r>
              <a:rPr lang="bg-BG" sz="2000" dirty="0"/>
              <a:t>?, </a:t>
            </a:r>
            <a:r>
              <a:rPr lang="bg-BG" sz="2000" dirty="0" err="1"/>
              <a:t>писаћи</a:t>
            </a:r>
            <a:r>
              <a:rPr lang="bg-BG" sz="2000" dirty="0"/>
              <a:t> сто, </a:t>
            </a:r>
            <a:r>
              <a:rPr lang="bg-BG" sz="2000" dirty="0" err="1"/>
              <a:t>књига</a:t>
            </a:r>
            <a:r>
              <a:rPr lang="bg-BG" sz="2000" dirty="0"/>
              <a:t>, </a:t>
            </a:r>
            <a:r>
              <a:rPr lang="bg-BG" sz="2000" dirty="0" err="1"/>
              <a:t>алегорије</a:t>
            </a:r>
            <a:r>
              <a:rPr lang="bg-BG" sz="2000" dirty="0"/>
              <a:t> </a:t>
            </a:r>
            <a:r>
              <a:rPr lang="bg-BG" sz="2000" dirty="0" err="1"/>
              <a:t>животиња</a:t>
            </a:r>
            <a:r>
              <a:rPr lang="bg-BG" sz="2000" dirty="0"/>
              <a:t>: рис, </a:t>
            </a:r>
            <a:r>
              <a:rPr lang="bg-BG" sz="2000" dirty="0" err="1"/>
              <a:t>сове</a:t>
            </a:r>
            <a:r>
              <a:rPr lang="bg-BG" sz="2000" dirty="0"/>
              <a:t>, </a:t>
            </a:r>
            <a:r>
              <a:rPr lang="bg-BG" sz="2000" dirty="0" err="1"/>
              <a:t>шумске</a:t>
            </a:r>
            <a:r>
              <a:rPr lang="bg-BG" sz="2000" dirty="0"/>
              <a:t> </a:t>
            </a:r>
            <a:r>
              <a:rPr lang="bg-BG" sz="2000" dirty="0" err="1"/>
              <a:t>сове</a:t>
            </a:r>
            <a:r>
              <a:rPr lang="bg-BG" sz="2000" dirty="0"/>
              <a:t>, слепи </a:t>
            </a:r>
            <a:r>
              <a:rPr lang="bg-BG" sz="2000" dirty="0" err="1"/>
              <a:t>мишеви</a:t>
            </a:r>
            <a:r>
              <a:rPr lang="bg-BG" sz="2000" dirty="0"/>
              <a:t>; </a:t>
            </a:r>
            <a:r>
              <a:rPr lang="bg-BG" sz="2000" dirty="0" err="1"/>
              <a:t>метаморфозе</a:t>
            </a:r>
            <a:r>
              <a:rPr lang="bg-BG" sz="2000" dirty="0"/>
              <a:t>, </a:t>
            </a:r>
            <a:r>
              <a:rPr lang="bg-BG" sz="2000" dirty="0" err="1"/>
              <a:t>антропо-зооморфизам</a:t>
            </a:r>
            <a:r>
              <a:rPr lang="bg-BG" sz="2000" dirty="0"/>
              <a:t>? Из </a:t>
            </a:r>
            <a:r>
              <a:rPr lang="bg-BG" sz="2000" dirty="0" err="1"/>
              <a:t>ових</a:t>
            </a:r>
            <a:r>
              <a:rPr lang="bg-BG" sz="2000" dirty="0"/>
              <a:t> </a:t>
            </a:r>
            <a:r>
              <a:rPr lang="bg-BG" sz="2000" dirty="0" err="1"/>
              <a:t>птичјих</a:t>
            </a:r>
            <a:r>
              <a:rPr lang="bg-BG" sz="2000" dirty="0"/>
              <a:t> </a:t>
            </a:r>
            <a:r>
              <a:rPr lang="bg-BG" sz="2000" dirty="0" err="1"/>
              <a:t>ноћних</a:t>
            </a:r>
            <a:r>
              <a:rPr lang="bg-BG" sz="2000" dirty="0"/>
              <a:t> </a:t>
            </a:r>
            <a:r>
              <a:rPr lang="bg-BG" sz="2000" dirty="0" err="1"/>
              <a:t>очију</a:t>
            </a:r>
            <a:r>
              <a:rPr lang="bg-BG" sz="2000" dirty="0"/>
              <a:t>, </a:t>
            </a:r>
            <a:r>
              <a:rPr lang="bg-BG" sz="2000" b="1" dirty="0"/>
              <a:t>сам </a:t>
            </a:r>
            <a:r>
              <a:rPr lang="bg-BG" sz="2000" b="1" dirty="0" err="1"/>
              <a:t>Гоја</a:t>
            </a:r>
            <a:r>
              <a:rPr lang="bg-BG" sz="2000" b="1" dirty="0"/>
              <a:t> нас гледа</a:t>
            </a:r>
            <a:r>
              <a:rPr lang="bg-BG" sz="2000" dirty="0"/>
              <a:t>...</a:t>
            </a:r>
          </a:p>
        </p:txBody>
      </p:sp>
      <p:pic>
        <p:nvPicPr>
          <p:cNvPr id="6" name="Контейнер за съдържание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1340768"/>
            <a:ext cx="4896544" cy="5432688"/>
          </a:xfrm>
        </p:spPr>
      </p:pic>
    </p:spTree>
    <p:extLst>
      <p:ext uri="{BB962C8B-B14F-4D97-AF65-F5344CB8AC3E}">
        <p14:creationId xmlns:p14="http://schemas.microsoft.com/office/powerpoint/2010/main" val="717085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2527</Words>
  <Application>Microsoft Office PowerPoint</Application>
  <PresentationFormat>Презентация на цял екран (4:3)</PresentationFormat>
  <Paragraphs>90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24</vt:i4>
      </vt:variant>
    </vt:vector>
  </HeadingPairs>
  <TitlesOfParts>
    <vt:vector size="25" baseType="lpstr">
      <vt:lpstr>Office тема</vt:lpstr>
      <vt:lpstr>„Сънят на разума ражда чудовища“. Гоя и Андрич в сянката на Просвещението</vt:lpstr>
      <vt:lpstr>Уединение, страх, травматичност, съмнения – ключови думи, която обвързват Иво Андрич с Франциско Гоя.  В есето „Разговор с Гоя“, 1934 г. испанският художник се превръща в  alter ego /avatar на босненския писател.  Това е виртуален разговор във виртуално пространство – един романтически и постмодерен жест. У двамата художници съществува непреодолимо противоречие между фантазия, непосредствено преживяно, самотничество и социална ангажираност. Цветан Тодоров в „Гоя в сянката на Просвещението“(2011) говори за разрушителните сили у човека, съжителстващи и воюващи с разума у Гоя . </vt:lpstr>
      <vt:lpstr>Допирна точка между Андрич и Гоя - естетизацията на грозното.   Гоя е ирационален, Андрич е рационален, а толкова плътно си импонират, единият като че ли довършва и допълва идеите на другия.  И двамата са асоциативни художници – сатирични и гротекови. </vt:lpstr>
      <vt:lpstr>„Los Caprichos“,  прищевките, капризите, фантазиите, е серия от 80  графични картини на Гоя. „Капричиос“, създадени между 1797 и 1799 г., Капричиосите са творби на въображението, но изглеждат твърде натуралистични, като декори на театрална сцена. Гоя не рисува от натура а по спомени (К. Кларк). Андрич – по непосредствено или опосредствано преживяно. Виртуален натуралист – можем ли да наречем така  Гоя? А Андрич?   </vt:lpstr>
      <vt:lpstr>«Сънят на разума ражда чудовища. Капричио №43» 1799 г. Първоначалното заглавие на цикъла е „Suenos“ (сънища, мечти), повлиян е от Кеведо и неговата сатира „Сънища“. Гоя рисува вещери и вещици, нощни птици, кошмари, маски на реалността.  «Въображаемото у Гоя, твърди Цв. Тодоров, не е обратното на реалното, а е дори по-добрият път към него“.</vt:lpstr>
      <vt:lpstr>„El Sueňo: de la razon produce monstrures“  Сънят като алегорична фигура, реторика, стилистика, жанр – в литературата, музиката (Е. Панофски), изобразителното изкуство? Сънят като жанр и стилистика у Гоя? Сънят  е жанр на есето „Разговор с Гоя“. Дневно/ контролирано сънуване? Алегория на виртуалното? Обяснения на съновиденията по Т. Аквински, Гийом де Конш, Григорий Велики – те разбират съня като божествено послание или сатанинско изкушение.  Има и рационалистична теза – сънят като отпечатък, симулакрум?</vt:lpstr>
      <vt:lpstr>Екфразис на картината…/ Екфраза слике…</vt:lpstr>
      <vt:lpstr>Семантики (Ц. Бояджиев)? Човек, безлицевост, невъзможно е събуждането, косата –грива, животинското?, позата му е отбранителна, заключена?, писалищна маса, книга, животни-алегории рис, бухали, кукумявки, прилепи; метаморфози, антропо-зооморфност? От тези птичи нощни очи ни гледа… самият Гоя. </vt:lpstr>
      <vt:lpstr>Семантика (Ц. Бојаџијев)? Човек, безликост, буђење је немогуће, коса – грива, анималистички?, његов став је одбрамбени, закључан?, писаћи сто, књига, алегорије животиња: рис, сове, шумске сове, слепи мишеви; метаморфозе, антропо-зооморфизам? Из ових птичјих ноћних очију, сам Гоја нас гледа...</vt:lpstr>
      <vt:lpstr>Гоя – автопортрет от 1815</vt:lpstr>
      <vt:lpstr>В „Ръкопис от Прадо и Ръкопис от Националната библиотека в Мадрид“ Гоя ще напише следното: „Фантазията, лишена от разум, ражда невероятни чудовища, съюзена с него, тя става майка на изкуството и извор на неговите чудеса“.   В 50-то капричио „Болестта на разума“, той ще констатира: „Болният разум все още е разум“.  «Гоя обединява разума и въображението, мисълта и несъзнателното, той е самото потвърждение на това, че те не са несъвместими. Капричии обогатяват просвещенската доктрина без да я отхвърлят“, заключава Цв. Тодоров</vt:lpstr>
      <vt:lpstr>„Сънят на разума ражда чудовища“ – две възможни интерпретации по Цв.Тодоров: 1. Когато разумът заспи, чудовищата надигат глави и той, разумът, трябва да се събуди и да ги прогони. Чудовищата са извън разума. 2. Съновидението иманентно произвежда чудовища, а това значи, че те са функция на самия разум, когато работи на нощен режим. Разумът ражда ясни идеи и светли перспективи, но и кошмари, той е адекватен на човешката душа, изтъкана от добродетели, но и подвластна на пороци. Разумът в съня си ражда кошмари и заблуди, но именно будният разум ще ги прогони. </vt:lpstr>
      <vt:lpstr>„Разговор с Гойя“,1934 г. , логично обвързан с тревожните времена, които предстоят на Европа (националсоциализма и фашизма), а Андрич като дипломат от кариерата осезателно чувства това.  Това е „разговор“, но „всъщност монолог на Гойя със себе си, за изкуството, за общите неща в човешката съдба“ (Цв. Тодоров).   Монолог на Андрич със себе си! Художникът се появява изведнъж, като че ли се материализира от нищото?</vt:lpstr>
      <vt:lpstr>Необароковост, неоготика, романтизъм, постпросвещенско светоусещане: Погледът на Андрич се заковава върху съсухрената и черна, подобно на „някакъв вълшебен корен-муска, чвореста страшна ръка“ на художника, едновременно следейки погледа му и „страхувайки се непрекъснато да не би старецът да се изпари и изчезне изведнъж и странно, както изчезват видения“. „Около красотата винаги има или мрак на човешка съдба, или блясък на човешка кръв“, а „всяка крачка води до гроба“, продължава Андричевият Гоя. Рисуването на портрет е подобно на снемане на посмъртна маска, на отделяне на живото от околния свят и усмъртяването на човешкото лице. Затова човекът е скрил лицето си в картината на Гоя.</vt:lpstr>
      <vt:lpstr>Просвещенски откровения на Андричевият Гоя. Контаминации Андри-Гоя. Автомистификации:</vt:lpstr>
      <vt:lpstr>Просветитељска откровења Андричевљевог Гоје. Контаминације Андри-Гоје. Аутомистификације:</vt:lpstr>
      <vt:lpstr>Виртуалният Андрич</vt:lpstr>
      <vt:lpstr>Виртуелни Андрић</vt:lpstr>
      <vt:lpstr>Заклинание, муска или анаграма? Виртуалното послание на Moors Memento Mori</vt:lpstr>
      <vt:lpstr>Чаролија, амајлија или анаграм? Виртуелна порука Мoors/  Memento Mori</vt:lpstr>
      <vt:lpstr>Ханс Холбайн Младши, „Посланиците“ („Жан дьо Динтевил и Жорж дьо Селве“), 1533 г.                Memento Mori, анаморфоза, оптична илюзия съвършена виртуалност /     Холбајнова анаморфоза „Амбасадора“ - оптичка илузија, савршена виртуелност</vt:lpstr>
      <vt:lpstr>Заключение</vt:lpstr>
      <vt:lpstr>Закључак</vt:lpstr>
      <vt:lpstr>Литература: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PowerPoint</dc:title>
  <dc:creator>359898627301</dc:creator>
  <cp:lastModifiedBy>359898627301</cp:lastModifiedBy>
  <cp:revision>17</cp:revision>
  <dcterms:created xsi:type="dcterms:W3CDTF">2025-07-30T09:05:29Z</dcterms:created>
  <dcterms:modified xsi:type="dcterms:W3CDTF">2025-07-30T11:56:34Z</dcterms:modified>
</cp:coreProperties>
</file>