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6" r:id="rId10"/>
  </p:sldIdLst>
  <p:sldSz cx="12192000" cy="6858000"/>
  <p:notesSz cx="6858000" cy="9144000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0A066C-356A-4402-A740-A1229F40B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5B642ED-3FC9-46FD-A449-95A707E41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E80B7ED-7252-4264-8DB0-6F33DCE9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E98C94E-966D-4170-A4C1-B72644B1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74FA08E-E3A7-4D28-9F85-41657198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93795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B9E7E4-9A93-442E-9ACE-6B53AEC5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0ED45D1-B324-419A-95F2-30AF54345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BC225D5-4F21-4437-A770-2A40273D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C45964-44D6-4889-8E73-1485D125A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53A96C-88C8-4417-9FB3-7AFD4653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7439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96943A8-A145-4273-9E27-41F43AC31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CEC169C-1D70-42FD-9B35-BA0B1260C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D88F6E-5753-42CE-917D-2E5A37E3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FBBE1E7-68BA-4DBA-A09C-4A20687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0383DEF-822B-4EB2-B2C2-EFB67086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619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4FC221-91EA-40EA-A04D-4281F889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7ACF93-2FE3-4E28-B284-03EBE3EF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9A44031-3671-47B8-BBB4-EE83A98EE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B6598C-02D8-473A-A29A-8A96CD4D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6269237-114E-45F7-9400-D6C5904B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87453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11900E-4C2C-4FA0-9775-077D1BBA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45BCE77-0127-4032-9344-46938D766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ACF5452-E718-4F5C-8F01-F724CC54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191F192-4A29-4FE1-ADD8-D736A978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9EF6D2-F448-4703-B0D4-E1ABA70E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09114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B232FB-36EC-4398-A147-E31952A00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BC8AEF-D7BC-4AD9-A391-040A65844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7F86647-C322-4FB6-82B5-6F8F8890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A54AB35-3AD4-4B43-87BE-25634963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B23649B-B1D7-4B0A-B2F5-3B5B7E0C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29F1343-296D-4349-98A5-0EC7A921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6673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3B072E-0873-4272-A94F-4EF1C378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95D6DFE-6876-456E-940C-C20128D81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5BB8AF2-A850-4154-8A14-6ECE54161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F767DEA-2A0A-4B59-A64A-2848C892B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8E91D5A-EC88-4C52-9517-4DCB8829C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EB05EF2-4372-4B63-BFE9-886A0232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6A3F198-65C2-455B-862E-B0E38AB1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642AA26-C85B-42DA-B2BE-DA8AE6A0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7866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977A5B-50F3-4349-8E17-3A41C8C6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F5810B5-3676-4577-864D-A8306A6B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A0391E3-69F2-47DD-A1D1-D70B0A3A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8EB9A8C-1DFC-4BAD-A8E5-B2DBEE70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87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B0D4DB0-328D-4DCC-BDC1-F21A484F1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049281E-052D-454C-85B1-F694D03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8E24100-8D3F-4950-8A56-10FDEE050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67890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92E4A5-0EAA-4823-830C-9A5735337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C820D03-74E3-47C9-BB71-18DB0D7C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C2DD5EA-64E8-4210-81D2-BA22E7275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A8BAC9B-A059-4DE3-8975-1E365DD4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5136BAE-1338-426F-A22B-BA6032BB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E8A1700-FDB9-4E2E-A1A2-CF838798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4444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4CB09D-C59F-4BCC-83C4-DA38D8EE5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9FF267B-3644-4354-BE23-419C67802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C33ADEA-20E3-4293-8F69-88767B23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7DA8BA4-6A30-428E-A519-8E7E4C96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742CAB8-E608-4F50-8C7B-3D63CF53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90921FE-E69E-42F0-88F9-467C3C80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8401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15089E52-8E65-487B-86F3-C60EE5CB4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15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78114CC-9C68-4CBE-B9AB-478EE351F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15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93BA1E-9909-404A-A409-62607AC58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78490-C862-41B0-B4CE-B41E163D5F5E}" type="datetimeFigureOut">
              <a:rPr lang="en-150" smtClean="0"/>
              <a:t>10/12/2024</a:t>
            </a:fld>
            <a:endParaRPr lang="en-150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CC2567F-DD4C-4FC0-8420-E83326CC5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10B0797-A563-4ABD-ABDE-91DC88780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37CD-B5B4-4762-8578-4004A2B0647D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64153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7D6189-151A-475F-B518-3B53A892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Jurica Vuco (Osijek)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jurica.vuco@gmail.com</a:t>
            </a:r>
            <a:endParaRPr lang="en-150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2A1F68-C519-4997-80C1-9C82CA0B8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Funkcija pisma u </a:t>
            </a:r>
            <a:r>
              <a:rPr lang="hr-HR" sz="48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Travničkoj </a:t>
            </a:r>
            <a:r>
              <a:rPr lang="hr-HR" sz="4800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hronici</a:t>
            </a:r>
            <a:endParaRPr lang="hr-HR" cap="small" dirty="0"/>
          </a:p>
          <a:p>
            <a:pPr marL="0" indent="0" algn="ctr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16.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Simpozij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Andrićevo pismo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Graz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17.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listopada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2024. 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150" sz="2600" dirty="0"/>
          </a:p>
        </p:txBody>
      </p:sp>
    </p:spTree>
    <p:extLst>
      <p:ext uri="{BB962C8B-B14F-4D97-AF65-F5344CB8AC3E}">
        <p14:creationId xmlns:p14="http://schemas.microsoft.com/office/powerpoint/2010/main" val="312876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D559B0-3EA1-43BC-8D58-2C8802C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Sadržaj prezentacije: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C19B51-D689-44E7-B0B7-82955C919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Pismo kao specifičan oblik Andrićeva stvaralaštva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Vrste pisama u </a:t>
            </a:r>
            <a:r>
              <a:rPr lang="hr-HR" sz="3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Travničkoj </a:t>
            </a:r>
            <a:r>
              <a:rPr lang="hr-HR" sz="3200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hronici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Funkcija pisama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Odnos teksta (pisma) i (društveno-povijesno-političkog) konteksta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Osobni, društveni i općeljudski signali u pismima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Važnost pisma za navedeni roman (zaključak)  </a:t>
            </a:r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E02F2F-A078-4B94-B0AE-FF5B4F04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Pismo kao specifičan oblik Andrićeva stvaralaštva </a:t>
            </a:r>
            <a:endParaRPr lang="hr-H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9A0D59-77CA-4006-93A9-2D8E0B42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Pismo u autorovu opusu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Oblici pisma: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Osobna pisma 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Službena pisma </a:t>
            </a:r>
          </a:p>
          <a:p>
            <a:pPr lvl="1"/>
            <a:r>
              <a:rPr lang="hr-H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Umjetnička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književna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pisma – unutar književnog teksta </a:t>
            </a:r>
          </a:p>
          <a:p>
            <a:pPr lvl="2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integrirana u (osnovnu) radnju</a:t>
            </a:r>
          </a:p>
          <a:p>
            <a:pPr lvl="2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„izvan” radnje (digresije, epizode, retardacije…)  </a:t>
            </a:r>
          </a:p>
        </p:txBody>
      </p:sp>
    </p:spTree>
    <p:extLst>
      <p:ext uri="{BB962C8B-B14F-4D97-AF65-F5344CB8AC3E}">
        <p14:creationId xmlns:p14="http://schemas.microsoft.com/office/powerpoint/2010/main" val="42312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727B49-BAF3-448F-A0CD-2592222E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Vrste pisama u </a:t>
            </a:r>
            <a:r>
              <a:rPr lang="pl-PL" cap="small" dirty="0">
                <a:latin typeface="Arial" panose="020B0604020202020204" pitchFamily="34" charset="0"/>
                <a:cs typeface="Arial" panose="020B0604020202020204" pitchFamily="34" charset="0"/>
              </a:rPr>
              <a:t>Travničkoj hronici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8C948B-2BF8-4F4A-A396-839B7744C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Službena prepiska vs. osobna prepiska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Vrste pisama: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iplomatska – jednosmjerna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iplomatska – dvosmjerna  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lužbena – konzuli međusobno; konzuli – veziri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sobna – poslovi ili osobne teme (suzdržano)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ntimna – „prijateljska” – osobne teme, prijateljski ton   </a:t>
            </a:r>
          </a:p>
        </p:txBody>
      </p:sp>
    </p:spTree>
    <p:extLst>
      <p:ext uri="{BB962C8B-B14F-4D97-AF65-F5344CB8AC3E}">
        <p14:creationId xmlns:p14="http://schemas.microsoft.com/office/powerpoint/2010/main" val="80752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FF6820-E8C4-4910-A2BF-D9BC0B7B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Funkcija pisama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1DC5C8-5A63-402B-ADE1-B71FAB62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Vezana uz vrstu pisma:</a:t>
            </a:r>
          </a:p>
          <a:p>
            <a:pPr lvl="1"/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diplomatska</a:t>
            </a:r>
          </a:p>
          <a:p>
            <a:pPr lvl="2"/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a) važna državna i vojna tematika</a:t>
            </a:r>
          </a:p>
          <a:p>
            <a:pPr lvl="2"/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b) naredbe, nalozi, izvještaji,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upozorenja, pritužbe, molbe 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(službenička prepiska) </a:t>
            </a:r>
            <a:endParaRPr lang="hr-H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lužbena – konzuli međusobno ili konzuli i veziri </a:t>
            </a:r>
          </a:p>
          <a:p>
            <a:pPr lvl="2"/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obavijesti, službena korespondencija, državnički poslovi…</a:t>
            </a: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sobna – konzuli / veziri (ostali)</a:t>
            </a:r>
          </a:p>
          <a:p>
            <a:pPr lvl="2"/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neslužbena komunikacija, društvene / privatne teme, čestitke, sućuti - formalno</a:t>
            </a:r>
            <a:endParaRPr lang="hr-H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ntimna – konzuli / veziri (ostali) </a:t>
            </a:r>
          </a:p>
          <a:p>
            <a:pPr lvl="2"/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neslužbena komunikacija, najčešće privatne teme, zahvale, izrazi dobrih želja – neformalan ton, „prijateljski”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Karakteri pisama: diplomatski, društveni, filozofski, etički, estetski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C95DF3-BED7-4419-A704-E505ECE1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Odnos teksta (pisma) i (društveno-povijesno-političkog) konteksta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71D94B-DE39-4F35-9119-06D989B82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 teksta ovisi o „vanjskim” prilikama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A) </a:t>
            </a:r>
            <a:r>
              <a:rPr lang="hr-HR" sz="320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jače naglašeno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dnosi Napoleonove Francuske i Osmanskog Carstva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ALI i pojedinih vezira prema Napoleonu / Francuskoj 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dnosi Francuske i Austro-Ugarske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hr-HR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manje naglašeno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dnosi Osmanskog Carstva i Austro-Ugarske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ostalo: trgovački dogovori, ostali (sporedni) likovi  </a:t>
            </a:r>
          </a:p>
          <a:p>
            <a:endParaRPr lang="en-150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0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2EE8CF-B896-448B-80AD-AF308744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Osobni, društveni i općeljudski signali u pismima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7A8A53-6CB1-49EF-AB96-F40A83DE0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Pokušaj shvaćanja (i razumijevanja) Bosne u strane perspektive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Društveni i etnički slojevi: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Osmanlije, domicilno muslimansko, katoličko, pravoslavno i židovsko stanovništvo, Romi, </a:t>
            </a:r>
            <a:r>
              <a:rPr lang="hr-H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Levantinci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Odnos vlasti i podređenih / odnos moći i potlačenih / odnos moći i subverzije  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Muslimani (Osmanlije + domaći) vs. kršćani (+ ostali) ALI i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Osmanlije (vlast, Turci) vs. svi ostali (uključujući domaće islamsko stanovništvo – „poturice”, „</a:t>
            </a:r>
            <a:r>
              <a:rPr lang="hr-H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poturčenjake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”) 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Odnos „običnog” čovjeka:</a:t>
            </a:r>
          </a:p>
          <a:p>
            <a:pPr lvl="1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Temeljen na opozicijama: ljubav/mržnja, sućut/netrpeljivost, „naši”/”njihovi”; povoljan položaj/nepovoljan položaj… </a:t>
            </a: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8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2E35D5-05E3-4DF5-BD72-8C38F116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Važnost pisma za navedeni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roman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3B0C3D-5E3B-4CEF-9EEE-81986F68F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Otkrivaju, pomažu u razumijevanju, dodatno tumače: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Idejno-tematsko-motivski plan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Karakter i psihološki profil lik(ov)a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Osobne i društvene odnose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ojedinaca između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sebe (fra.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onzul/au. 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onzul/vezir) </a:t>
            </a:r>
            <a:endParaRPr lang="hr-H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ojedinca i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kolektiva (fra. 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onzul/katoličko stanovništvo) </a:t>
            </a:r>
            <a:endParaRPr lang="hr-H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azličitih kolektiva između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sebe (katoličko/pravoslavno)  </a:t>
            </a:r>
            <a:endParaRPr lang="hr-H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dređene segmente fabularne radnje</a:t>
            </a:r>
          </a:p>
          <a:p>
            <a:pPr lvl="1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aplete, rasplete, lakše razumijevanje „pozadinske” priče </a:t>
            </a:r>
            <a:endParaRPr lang="en-150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3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150739-19F9-42BF-9EC3-BBAE0BC3F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7" y="2766218"/>
            <a:ext cx="10515600" cy="1325563"/>
          </a:xfrm>
        </p:spPr>
        <p:txBody>
          <a:bodyPr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HVALA NA POZORNOSTI!</a:t>
            </a:r>
            <a:endParaRPr lang="en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29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515</Words>
  <Application>Microsoft Office PowerPoint</Application>
  <PresentationFormat>Široki zaslon</PresentationFormat>
  <Paragraphs>70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sustava Office</vt:lpstr>
      <vt:lpstr>Jurica Vuco (Osijek)  jurica.vuco@gmail.com</vt:lpstr>
      <vt:lpstr>Sadržaj prezentacije:</vt:lpstr>
      <vt:lpstr>Pismo kao specifičan oblik Andrićeva stvaralaštva </vt:lpstr>
      <vt:lpstr>Vrste pisama u Travničkoj hronici </vt:lpstr>
      <vt:lpstr>Funkcija pisama </vt:lpstr>
      <vt:lpstr>Odnos teksta (pisma) i (društveno-povijesno-političkog) konteksta </vt:lpstr>
      <vt:lpstr>Osobni, društveni i općeljudski signali u pismima </vt:lpstr>
      <vt:lpstr>Važnost pisma za navedeni roman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Jurica Vuco (Osijek)  jurica.vuco@gmail.com</dc:title>
  <dc:creator>Jurica Vuco</dc:creator>
  <cp:lastModifiedBy>Jurica Vuco</cp:lastModifiedBy>
  <cp:revision>30</cp:revision>
  <dcterms:created xsi:type="dcterms:W3CDTF">2021-10-11T19:14:38Z</dcterms:created>
  <dcterms:modified xsi:type="dcterms:W3CDTF">2024-10-12T13:46:15Z</dcterms:modified>
</cp:coreProperties>
</file>