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64" r:id="rId3"/>
    <p:sldId id="661" r:id="rId4"/>
    <p:sldId id="660" r:id="rId5"/>
    <p:sldId id="662" r:id="rId6"/>
    <p:sldId id="663" r:id="rId7"/>
    <p:sldId id="692" r:id="rId8"/>
    <p:sldId id="415" r:id="rId9"/>
    <p:sldId id="666" r:id="rId10"/>
    <p:sldId id="693" r:id="rId11"/>
    <p:sldId id="694" r:id="rId12"/>
    <p:sldId id="667" r:id="rId13"/>
    <p:sldId id="668" r:id="rId14"/>
    <p:sldId id="669" r:id="rId15"/>
    <p:sldId id="670" r:id="rId16"/>
    <p:sldId id="695" r:id="rId17"/>
    <p:sldId id="698" r:id="rId18"/>
    <p:sldId id="699" r:id="rId19"/>
    <p:sldId id="700" r:id="rId20"/>
    <p:sldId id="678" r:id="rId21"/>
    <p:sldId id="702" r:id="rId22"/>
    <p:sldId id="703" r:id="rId23"/>
    <p:sldId id="672" r:id="rId24"/>
    <p:sldId id="701" r:id="rId25"/>
    <p:sldId id="704" r:id="rId26"/>
    <p:sldId id="674" r:id="rId27"/>
    <p:sldId id="671" r:id="rId28"/>
    <p:sldId id="675" r:id="rId29"/>
    <p:sldId id="676" r:id="rId30"/>
    <p:sldId id="653" r:id="rId31"/>
    <p:sldId id="679" r:id="rId32"/>
    <p:sldId id="680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99FF"/>
    <a:srgbClr val="800000"/>
    <a:srgbClr val="FFFFCC"/>
    <a:srgbClr val="CC9900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5" autoAdjust="0"/>
    <p:restoredTop sz="94167" autoAdjust="0"/>
  </p:normalViewPr>
  <p:slideViewPr>
    <p:cSldViewPr>
      <p:cViewPr varScale="1">
        <p:scale>
          <a:sx n="96" d="100"/>
          <a:sy n="96" d="100"/>
        </p:scale>
        <p:origin x="2088" y="84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2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584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4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2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584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4"/>
            <a:ext cx="29456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CD948-4B08-4B87-8B69-1E22BB7F2D77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A427-0A77-4105-AF3E-F9380A287FBE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8C472-12FF-4991-BD38-97148147CB1C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824D-1FC0-4462-A171-B32E9A75835F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F8B51-2A91-40F4-B00B-AEE51386C283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B814C-0B64-40FF-9226-18FE4080A83E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7B0F0-C098-414A-A37A-8E2D52A6EB75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E13D7-FFC3-414B-8583-BAB97571E119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754EE-42D0-47F1-8C00-09AB9A653155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71E3D-38EB-48B3-9D3C-8013160F4394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86DDA-99FF-4A24-A484-6869B124E007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281967DD-288E-4ECC-8739-0BB18E587DE0}" type="datetime1">
              <a:rPr lang="sr-Latn-CS" altLang="sr-Latn-RS" smtClean="0"/>
              <a:t>16.10.2024.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ilologia.ucm.es/infraestructura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logia.ucm.es/localizacion" TargetMode="External"/><Relationship Id="rId2" Type="http://schemas.openxmlformats.org/officeDocument/2006/relationships/hyperlink" Target="https://filologia.ucm.es/infraestructur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5831" y="2276872"/>
            <a:ext cx="8728521" cy="2880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6000" b="1" dirty="0" err="1">
                <a:solidFill>
                  <a:srgbClr val="FF0000"/>
                </a:solidFill>
                <a:ea typeface="宋体" pitchFamily="2" charset="-122"/>
              </a:rPr>
              <a:t>Andrić</a:t>
            </a:r>
            <a:r>
              <a:rPr lang="sr-Latn-RS" sz="6000" b="1" dirty="0">
                <a:solidFill>
                  <a:srgbClr val="FF0000"/>
                </a:solidFill>
                <a:ea typeface="宋体" pitchFamily="2" charset="-122"/>
              </a:rPr>
              <a:t>evo pismo</a:t>
            </a:r>
            <a:br>
              <a:rPr lang="sr-Latn-RS" sz="4000" b="1" dirty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RS" sz="3200" b="1" cap="small" dirty="0">
                <a:solidFill>
                  <a:srgbClr val="0070C0"/>
                </a:solidFill>
                <a:ea typeface="宋体" pitchFamily="2" charset="-122"/>
              </a:rPr>
              <a:t>Uvodna riječ</a:t>
            </a:r>
            <a:br>
              <a:rPr lang="de-DE" sz="6600" b="1" dirty="0">
                <a:solidFill>
                  <a:srgbClr val="FF0000"/>
                </a:solidFill>
                <a:ea typeface="宋体" pitchFamily="2" charset="-122"/>
              </a:rPr>
            </a:br>
            <a:endParaRPr lang="en-US" altLang="sr-Latn-RS" sz="6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725144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altLang="sr-Latn-RS" sz="1800" b="1" dirty="0"/>
              <a:t>1</a:t>
            </a:r>
            <a:r>
              <a:rPr lang="sr-Latn-BA" altLang="sr-Latn-RS" sz="1800" b="1" dirty="0"/>
              <a:t>6</a:t>
            </a:r>
            <a:r>
              <a:rPr lang="de-AT" altLang="sr-Latn-RS" sz="1800" b="1" dirty="0"/>
              <a:t>. </a:t>
            </a:r>
            <a:r>
              <a:rPr lang="sr-Latn-CS" altLang="sr-Latn-RS" sz="1800" b="1" dirty="0"/>
              <a:t>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DE" sz="2400" b="1" dirty="0" err="1"/>
              <a:t>Andrić</a:t>
            </a:r>
            <a:r>
              <a:rPr lang="sr-Latn-RS" sz="2400" b="1" dirty="0"/>
              <a:t>evo</a:t>
            </a:r>
            <a:r>
              <a:rPr lang="de-DE" sz="2400" b="1" dirty="0"/>
              <a:t> </a:t>
            </a:r>
            <a:r>
              <a:rPr lang="sr-Latn-RS" sz="2400" b="1" dirty="0"/>
              <a:t> pismo</a:t>
            </a:r>
            <a:endParaRPr lang="de-AT" altLang="sr-Latn-RS" sz="2400" b="1" dirty="0"/>
          </a:p>
          <a:p>
            <a:pPr>
              <a:lnSpc>
                <a:spcPct val="80000"/>
              </a:lnSpc>
            </a:pPr>
            <a:r>
              <a:rPr lang="sr-Latn-BA" altLang="sr-Latn-RS" sz="1800" dirty="0"/>
              <a:t>Grac</a:t>
            </a:r>
            <a:endParaRPr lang="de-AT" altLang="sr-Latn-RS" sz="1800" dirty="0"/>
          </a:p>
          <a:p>
            <a:pPr>
              <a:lnSpc>
                <a:spcPct val="80000"/>
              </a:lnSpc>
            </a:pPr>
            <a:r>
              <a:rPr lang="hr-HR" altLang="sr-Latn-RS" sz="1800" dirty="0"/>
              <a:t>17. oktobar 2024. godine</a:t>
            </a:r>
          </a:p>
          <a:p>
            <a:pPr>
              <a:lnSpc>
                <a:spcPct val="80000"/>
              </a:lnSpc>
            </a:pPr>
            <a:r>
              <a:rPr lang="de-AT" altLang="sr-Latn-RS" sz="1400" dirty="0"/>
              <a:t>https://www.gralis2.at/gralis/projektarium/Andric/Symposium16.html</a:t>
            </a:r>
          </a:p>
          <a:p>
            <a:pPr>
              <a:lnSpc>
                <a:spcPct val="80000"/>
              </a:lnSpc>
            </a:pP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5400" b="1" cap="small" dirty="0">
              <a:solidFill>
                <a:srgbClr val="FF0000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-36512" y="160337"/>
            <a:ext cx="5904656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RS" altLang="de-DE" sz="2400" b="1" u="none" dirty="0"/>
              <a:t>E</a:t>
            </a:r>
            <a:r>
              <a:rPr lang="de-DE" altLang="de-DE" sz="2400" b="1" u="none" dirty="0"/>
              <a:t>m. O. Univ.-Prof. Dr.</a:t>
            </a:r>
            <a:r>
              <a:rPr lang="sr-Latn-RS" altLang="de-DE" sz="2400" b="1" u="none" dirty="0"/>
              <a:t> </a:t>
            </a:r>
            <a:r>
              <a:rPr lang="de-DE" altLang="sr-Latn-RS" sz="2400" b="1" u="none" dirty="0"/>
              <a:t>Branko </a:t>
            </a:r>
            <a:r>
              <a:rPr lang="de-DE" altLang="sr-Latn-RS" sz="2400" b="1" u="none" dirty="0" err="1"/>
              <a:t>Tošović</a:t>
            </a:r>
            <a:endParaRPr lang="sr-Latn-RS" altLang="sr-Latn-RS" sz="2400" b="1" u="none" dirty="0"/>
          </a:p>
          <a:p>
            <a:r>
              <a:rPr lang="de-DE" altLang="sr-Latn-RS" sz="1400" b="1" u="none" dirty="0"/>
              <a:t>I</a:t>
            </a:r>
            <a:r>
              <a:rPr lang="pl-PL" altLang="sr-Latn-RS" sz="1400" b="1" u="none" dirty="0"/>
              <a:t>nstitut für Slawistik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de-AT" altLang="sr-Latn-RS" sz="1400" b="1" u="none" dirty="0"/>
              <a:t>Karl-Franzens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br>
              <a:rPr lang="pl-PL" altLang="sr-Latn-RS" sz="1400" b="1" u="none" dirty="0"/>
            </a:b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" name="AutoShape 2" descr="data:image/jpeg;base64,/9j/4AAQSkZJRgABAQAAAQABAAD/2wCEAAkGBxQSEhAUEhIUFBUUFhUYFBUVFBcXFRUXFRgXFxYXGBgYHCggGBolHBgVITEiJSkrLi8vFx8zRDMtNyktLisBCgoKDg0OFxAQGjcmICQsLDcwLS03NTIsNC8tLzQ3Ny03LDQvLCwsLi0tLSwsLCwyLSwsLCwsLCwsLCwsLCwsLP/AABEIARIAuAMBIgACEQEDEQH/xAAcAAEAAgMBAQEAAAAAAAAAAAAAAQYEBQcCAwj/xABNEAACAQMCAwMGDAIFCwMFAAABAgMABBESIQUGMQdBURMiYXF0sRQWIzI0NVSBkZSz0lKhQnKCkpMIFSQlQ2JjssHR8DPC4URTg6LD/8QAGAEBAQEBAQAAAAAAAAAAAAAAAAEDAgT/xAAvEQACAgEDAgMHAwUAAAAAAAAAAQIRAwQSITFBE3GBMlFhkbHB0SKh8BQjM0JS/9oADAMBAAIRAxEAPwC8dnfLto/DLBntbd2aCMszQozEkbkkjc1YvivZfYrX/Aj/AG1gdmn1Vw72eP3VZqA1HxXsvsVr+Xj/AG0+K9l9itfy8f7a29RQGp+K1l9itfy8f7afFey+xWv5eP8AbW3pQGo+K9l9itf8CP8AbT4rWX2K1/Lx/trb0oDT/Fay+xWv+BH+2p+K1l9itf8AAj/bW3pQGo+K9l9itfy8f7afFey+xWv5eP8AbW3pQGo+K9l9itf8CP8AbT4r2X2K1/Lx/trb0oDU/Fey+xWv5eP9tR8WLL7Fa/l4v21t6wuLcOS4iaOTVpbG6O8bAg5BDIQRv6aAxfixZfYrX8vH+2o+LFl9itvy8f7a5f2KRPctdPNPPIY8oNc8jgo4GRhmIHrG/prC4rw42XHIIJZ7g2k+loQ08pCFtsbtvpcY3zs60JZ134sWX2K1/Lx/tqfixZfYrX8vH+2qlzjwVbjiFnGhkDaGe4ZZXAcZVIldVYA5xK3T/Zkd9V/mPjE17xVeFxSulvAAJdLaWmcBSdTLjzBqUYGOjeIwFnS15asT0s7X/Ai/bXo8r2X2K1/Lx/tqh878nLY2r3lhJJbz22HYo2EkQEawyDzTsSRkHpirf2f8yf5ws4piAsnzZVHQOuxx6D1FBZ8OaOW7RLK8ZLS3UrbzEFYIwQRGxBBC7GlbTm/6BfezT/ptShTA7NPqrh3s8fuqzVWezT6q4d7PH7qs1AKUpQClKUApSlAKUpQClKUApSlAK8ueteqxOJ2InjaNmdQw6xuyMPUykEfjQHJ/8n3pf/1xW57c+BGaxW5jHyto2sEdRG2A+/oOlv7NbzlnkKCwk8pbvKuRh0LsUf1qTjO2x61Z760WaOSOQakkVkceKsCGH4E0IUfszu2vfKXsi4Z1RR6BGugfifKN/wDkqoLAbLmhjKNKXTFomPzW8oq9/oZWX8PEV1vl7gsdnCkMQOhNlzucdAM9+2K8cxcuW99GI7mIOAco24dG/iRhup9VAaPtZ4gkPCr3WQDInkkHezSEKAPHG59QNa7sT4W8Fh54IMjlsHuzk+4j8K2A7PrbUjTSTTeT+Z5eVpNP9XWxx6wM1b7eFUUKoAUDAA7hQprObvoN97NP+m1TUc3fQb72af8ATapoDX9mn1Vw72eP3VZqrPZp9VcO9nj91WagFKUoBSlKAUpSgFY3Eb5II5JZWCRxqWdj0AHU7Vk1Q+1gPPBFYxH5S6Zj/YhAbf0GQxL6mNAXaC4V0V1IZWUMrDoVIyCPurUWXN9lNKIY7qJpSSBGG8/I3Iwe/Y7VUewvjvlrE2758pasUweoQ7rt3Y3X+zWl7SuUXvOJSm1Oi4jtraVMebrYSXIO/c/mJhv92gOu316kKNJI2lF+c2Ccd3dWlj53sWieYXUZiUhS/naSxzgKcecdjsM9Kr/Zhz58NU2115l7DlXVvNMoTYsB3MOjL9/Q1lcgWyfBLlQo82W5Tcf0VkkGPVtQGRF2l8PcEpNI6jYsltOyA+lhHgVvuCcdgvI/KW0ySpnBKHOk9cMOqn0GuVf5O0atDd5AOJBjIzjzEqeaZBwvj9rLbgIl4qieNdlfLFGOBtnOhvWD4mhDoPEuerKCUwyyssvdH5GYs3XdQE84bHcZG1euBc72d5I0MM3yozmKRHjk264WQAn7q5x2vTqnF+FOQSBHk6VLHGtuiqCT17ga13FLscU41BLw9GVbYRh5NOhmZGY/MOGA30bgdDn0inV+YOd7SxcJdNJGT80+QlZG78K6qVY+gHNbLh/GopofLqxWPBJMimMqF6lg+Co798bVzj/KA+j8P8fhH/8ANs1i9tHEWj4ZYwodK3DfKY71jUNg+tip/s0B9+buY7O9mtJQ1xJb2ruxMds7RtICPlNRxqVQpxgEZOe6uj8t8cgvYEntn1xtkAkEMCpwQwO4NYnJXCkgs7dUUDKLnbuxt/Ks7hHA4bYzGBdAlfWyj5oc/OKjuz4DagPlzf8AQb72af8ATapqObvoN97NP+m1TQGv7NPqrh3s8fuqzVWezX6q4d7PH7qs1AKUpQCoqaUBAqaUoDzK4UEkgADJJ2AA6k+iuWsLXjHFJh5cMtvGqQ+TlKswHnySIVYFlLOq5/4VdTIrFTh0YbUI1DfxY3/GgOG8C4hBwnjsqxzq1nMCrya9SxsRnDv4q4YHPcwq7JzLatxzK3MLK9rDGrCRSrSiW4+TDA4Leeu3XcVe5uGROctEjHxKg15bhEJxmJNum3T1UBz/ALUORHlYcQ4flLyIhmCbGXSNiP8AiAbf7w2PdXns15hVeGTXFywTVLMWwrfPkeRiAoBPUnaunAV8Y7NF16UUazl8DAY+JoDhnYhzBBZLdJdM0RYqylo3w2wBGQDgjT09NZt3E/GeMQzxxyJbW6qsZkUoXwSxfSdwuT3+A8a7J/m+L/7Sf3RX1ht1QYVVX1AD3UBxLtTvEbi3D3TWyW66ZmWN2VCHbIJC4PpxX05qD8P4pa8Ts0aS3ulBlEasQchRJsBtldLjPeGrtMlsjHLIpPiVBP8AOnwdcadC6f4dIx49KA49208US7gsRbLLLiXyhKwylQpQgZOnGrf5vUVvObuXhxfhMHwY/Kw4aIMChLAFHjIYAqT6e8DurogtE/gT+6P+1e44lX5qgeoAUBz7lvn+GKzjju47iK5hQJJD8HlLMy7ZQhSGBx47Zrb9n/ME96lxJPEYh5U+SQjDLHgBVbxbYkn/AHqtElsjfORT61B99e0QAYAAHgBigNVzd9BvvZp/02qajm/6Df8As0/6bVNAa/s0+quHezx+6rNVZ7NPqrh3s8fuqzUApSlAKUpQClKUApSlAKUpQClKUApSlAKUpQClKUApSlAajm/6DfezT/ptU1HN30G+9mn/AE2qaA1/Zp9VcO9nj91Waqz2afVXDvZ4/dVmoBSlKAUpSgFKUoBSlKAUpSgFKUoBSlKAUpSgFKUoBSlKA1HN30G+9mn/AE2qajm76DfezT/ptU0Br+zT6q4d7PH7qs1Vns0+quHezx+6rNQClKUApUYqaAUpSgFKUoBSlKAUpSgFKUoBSlKAUpSgFKUoDUc3fQb72af9Nqmo5u+g33s0/wCm1TQGu7NT/qrh3s8fuqy5ql8peU/zHZ+Sz5Q2qBMdQSMA/dnP3V8uIXl7DbNNLcImANKiMamJ2Ubg7mtceJ5KSfLdGWTLsu0XnNM1RuX7q8ubWV2nKMN43CJvgfNI04K/zqeRea3mYwXLfKHdGIALDqVONs46eIrR6SdTad7etGa1Ubimq3dC8ZpmqrxxZ1u7dYrh1SXUShC6QUKbZ05wc9KyOeuINBaOUYrIxVFI2IJOWI9ShjWccLlKMU/aO3l2xlJroWImmqtTy/ffCbWNySGZcMV2IboceBqnWl9Ot7NC93J5OHUSz4xpUajqwN9q6hp5S3q+YnMtQo7XXtHR80zVK5fjuXkaZriQQoSQshySu+zbDJxufAn0VicOup+JTSkTPDCnzQjFTjuJx1Y/gKv9P1e7hdX9h4/RVy+h0DVQmqZw7iUlvdGyuJGkVx8lKT5/nZwCfuIz6K1TGeLiK27XM2glTGWdjkHcZ387cEb+FdLSS557X5o4eqSrjvXkzpGqmaqHELSRr5EjnmUaQ8g8oxUE6ui5wBhenTetVZLKOItALibQhyuqRm2ChsEE4PXvrmODcm76Kzp52pJNdXR0UVNQtTXnPSKUpQClKUApSlAajm76DfezT/ptU1HN30G+9mn/AE2qaA13Zt9VcO9nj91VjnW9a7u47WPdIyNWO+Q4z+AOPvNbvk2WROCWbRJrkFqmhRjc4261XOU45bZ2lltZ5XOSCAPnHqSWPr/GvdpEoxll7rhL4vv6Hi1VylGHZ9fwdFs7FYYBGvcpz6Tjc1QbzgZezt7uDImhUFtPVlUdfWvuyK2vCuKXTSXcstvLpK+ZEANguwwWIB6knHj37VsuRpW+DiGSN0eMYOtcBhsMqe8VISnge5O+VfxLNRzLa1XBreHceF23D32DqzrIPAkJuPQcZr3zxdr5WGN1dkCOzhBk5fzB3/wiT8axJ+W2tuIRSwoTC7ZIXpG2d1PgD3fh4Vs+EvK17LJNbyIGGEJwwXSAMEjb+I+HnVpPw4z34+lX8ee3ocQ8SUNk+t/T8mv7Lr3zZ4T1UhgD6dj/ADqt8wiT4bemPqraiMZ81QpO3eB1xW8iguIeIS3C2smhydSrgncDJyNuu9eOHw3Av3uZLWQJISCAM4BXT4b9B/OvVHLCGWeVVzFcX34tHmeOUscMdPh9fmWLh1+txw6QxDS3knUqOquFOf8Avn01q+yveKb+svurG5etLi0upcW0nweRiCg87QM7EEbHHTburNtuHTcOmmaGIzwS7hVOGjPhjvH/AMV5prGo5McX1pr8eZvFzcoZJLpaf5Ndz4xF/a6fnBUP/wC7YrL7Rrco1pdL1RtLf8y/+4ffXrhnB5rq8+FXCaFXGlTnYL81RnrvuTVl5o4abi2ljABYjKZ/iU5H/npqLURhPEuyVP16h4JShkfdu16Gv5Zk8vLPcdzkBfUAF/8AZn+1Wlsz/rmX1n9MVZOU+HmC1RWXDbkg+PQD8BVctbC6W/a5a3yrMchWzgadORnGfHpWcJQvLzxVL5o0yRl/a478l/FTUKamvEe0UpSgFKUoBSlKA1HN30G+9mn/AE2qajm76DfezT/ptU0Bruzb6q4d7PH7qstVTkFGbg9gEcoxto8OACVOOuGGDWh4Rxq/uHnjW4QNFr/2SYbQSPA9cVtiwPJFyTSr3/ExyZlBpNdTpNM1S+Dc7BrOWaYASRYBC7By2y4z0ycVj8JPELtGnW58jv5iBEKf1d1Jx3ZJrt6WcW97qnXqcrUxlW3niy+Uqs8scea8iljc+SuI8q+nGx6a1DZHXuOdxVa4ZfX1xLcRLeMph14OiLDaCRuNHeaLSSuSk6r7keqjUWld3+x0ulU/lTjkt9BIjSGOZMfKIF3HccMCvoIxWp5fv727klT4WyGMncRxYODjpoo9JJb9zS29QtTF7aXtdDo1RVT4et4JJ4JJy2UDxT6E2wVyB5uk9/UHGa0fLLXV3JOjXkqmMncHrg46DAqLT3GUtypV+4eopxW3r9jpNTiqny9xqVbh7O6YNIv/AKcmMeUXGRkDvxVtrLJjeN0zXHkWRWiMUxU0rg0FKVrePcbgs4XmuJBHGvedySeiqBuzHwFAbGma4FzT24Tu5WwRYoxnz5VDSN6dOdKj15qpz9qXFW3N649CxxKP5JUsln6pzU1+Tm7SOJn/AOum+7QPctfSHtN4ovS+k+9Ym/5kNLFn6tpX5t4V218RiK+V8lcL3hkEbH1NHgA/2T6q7FyR2h2vE8rEWjmUZaGTAbHeVI2cD0dNsgVSm55u+g33s0/6bVNRzcf9BvvZp/02pQGv7Nvqrh3s8fuqlcJknS54h8GjEj6pRgnGAXPnDxI8NquXZ7Jp4Rw84LYtozhRknC9B6arfKszR308kkUirM8mCVyF1MSNRB2+6vbpZbceR+XD8zx6iNzh6/Q03EOCS21gWkBXXKgIPXAVtz9+K6Zyhj4HBj+H/qa+3H+Ei6t5IWONQ2P8LA5U/jVW4TxmWxhNvNbyNIhIjK4Mbg9DqJ2rvJleow8+0pN/P8HEMawZenFL9jA5abTxe5C9C8oP4k++tVb3U8UvEng05DTayRkqvlDkjfqKs3JXBpIzNdTIS76mVQPOYscnGcekDPjWt5ZjZLu4M0EgjuDIpOMhfKEnDY/Dbxr1ePDdkfDpRXnXU8/gy2wXS3L0s3PZrw9VgaUNqL7Efw6eoPpqvcqGf4Rdi20atUmdY2A1nfqK2HLJn4fJPE8Erxk+YVAO4OAdzjBGKxOWZJraeeRrWZhIWwFA21Nnv2rObp5mmndVf87HUefCtNVdlu5KL/BgJPnKSpHhgAVX+zr6Te/1n/5zWTZ8VuZLp5Pg0iqsZ0x7Atjc5Y4GSdP92tVy2bq1lnkNpI4l1bDIwS2rrjcVlGH6MqbVuu6+RrKX68bp0r7GTzM2OLW5XriLP95v+ldGqhcD4NPPdm6uU0AEFV37hhVGe4bHNX2vPqZp7Ir/AFSRvpotKUn3dilKV5j0mp5h4qYI/k08pM+VhjzpDMFLnU39FQFJJ9GOpFfnLmW3v7m5LX/lXIVn0aXCR5Z1SJVVW0ElNO2c/wARIr9KyyB5THozpQMXI83zyV0jxOAc7948axIuEB0UTKCVJPXUXyGXz205ONb4oD8yWPKVw6LMsWYtSBZUOoLqGpWYDOwypJPTp37aS7s5TmQqzKxdtYXY6SDIdhtgsM9wJxX65vuCRm3kgSKNUfOUA0odTamzpHec1y3mTs9vVtJIIPJvBEWa3jXPlcszM2dW2507ZwMnYGoQ4RU5qxcT5Lu4ComiCal1Al1xjGTk+jIz6xVddcbVCEVl8P4jJAyvC5jkVwyuvzgVBAwfvPrzWJRlIxkY7/u8aoO8ctdqQv7O9troKlz8Fn0MuyTYjbIA/ov6O/u8KVwdGIOQcHxGxpVOj9cdmv1Vw32eP3VZsVU+z9WPCOHhG0sbZNLEasHTscd/qrScO49xCaaeBZIdURcZMWAdBI/i2zW2LA8ik01x1sxyZlBpNdTpFQRVBtOapp7OeRSkc9uGaQadSuqjO2T5tbPk3iVzdRO8jpg5ClVwVYd+O8b9/hXU9NOEXKXZ0cw1EZtKPdWWumKos3Eb3ReDWGaN1jUhMEecDrOO7TnP/wA1g8W4/wARt2gWRoQZQSPk8kYx187011DSym6Ul/FZJ6lRVtM6RTFVLgN1eC7Md0VIaJWXSuF2LdP97x9Qr58V5kaLiUMIPyZUK47tTnIPrA0/3q4WnlKTjHni+Dp54qKlLjmi44qagVNYG4pSlAKUr5SZyuMYz52fDB6ffigPpipqBU0AqDU14lfAJ93WgOSdrnE5LfU0I0rsh1BiGLaC2jA0/NUZz0++uAsd67r29TOnk2R8Bo8PHsTuw0vjO2BqXIG+oiuEE1CMZr1c3DOdTszHAGWJJwOgye6vFRQHmoqaiqU/XnZt9VcN9nj91U3h88sV/fmCLyr65MLnHVm39OPCrh2dvp4Tw87nFtGcAZOy52A6mqvy9d6OJTyukiJK7aSyEY1E/O/h7q9ukdQy8Xwvqjx6lXPH5sngnBZYbLiMkqlS1vKMEYJOkknHhW/7MT/oh/rn3CrJxO18tDNGdvKRumf6ykf9aovKvFjw9ZLe5ikVw2V0rqVvUeld+JLPhn/1uTr4HGxYcsfdVFl4F9J4gP8AiL/yL/3qv9pg+WsT/X96VYOVY3JnmddPlm1AfyA9OBpGe8g1V+f5JJZ4QsEuIdWWwMPqK7rg9PN78VNL/n9H9C6i/B9V9ToceNKn0D3VyDmG8WRpJQWEnl2ZfNOCmSqHV0+asX866NfcVPwPykUcjMyaQAACjYxlsnbB8M1pUgU8MdBBIX0lSukB1I+YTkjIGF6b1NHNYpbmu9fkaqPiR2r3WWzg12JoYpB/SUH7++s6qd2e3DrF5CWN0ZSSpZTpZT3A+Iq415s0FDJKK956sMt0E2KUpWRoKUqM0BNKjVUFh40B6qDQmtDzRzhaWC6riZVO2I186Vs+CDfHp6UBzH/KC4WCkFzpk16jGSSugIMkbA5679D17q4fLGRjIIyMjI6jxFdm5v7aopojHbWpLFtnuVVlAB6iME5JHiRiuR8U4lJcyF5CCx2AVQoAyTgDw3NQhg0rKSxYp5QjSm+GbIDEf0U/iPq6d+KxDVANKilCn697NR/qrh3s8fuqx6B4VXOzX6q4d7PH7qstANNeWiB6gH1jNe6UBAFNNTSgPOmpxU0oCAKmlKAUpSgFc3595ytWAgt+IyxXKS/NtIjPKxUMDFp+adz49Vro0gyMVyPsu5RXhvFL+CTDuIY3tZCoyYSzByPBgSitj3GgOXX3O/Eo53Pw24EiF4/PVVdVDZCsuCAc9R6Mb1a+Uu2CYSQLxFtcSuzGVIxrPmMqqyrgFQxByBnzR1rxzNyGsvEeKiR5YiCs8RSESo6TtgMQp1KA4cE4wMZJHf8ALhfZ3DI9nhLvQ9zEjPMios0fyjSMIx50S4j0qSxJ1ZxUIWjnjtohETR8P1SSOGUyspRYht5wDDLnrjpjFc9k4hbvZPM0cSSCQqmoC4uJ5FRDmV5snyYDZJGkdAFODVh7eeF2Vq9nHa28cMrB2k8moUFNgmVG2cht/Qa0/Ypy7De3zi4jEiRRFwjbqW1Kq6h/SAyTj1UBQZ8HBXO4y2wAB78Ad1eIX0sDgHBBwwyD6CO8V3btP5Qk1S3cVrYqVbznZnyyYwZGib5LIznJB+b6K5byzyobsXErzJDb2+80zHYk5KpGP6TNjYerxFAaG7vnlbVIxY4wM4AAHQKBso9AwKxyten26eA/HG/868aqoPNKkmlCn687Nfqrh3s8fuqzVWezX6q4d7PH7qs1AKUpQClKUApSlAKUpQClKUAqv80cHeQw3FsVW6tiTFq2WRG2kgc9yuAN+4hT3VYKUBQJeY7eaZJPLfAbqFHSZbkKuhHKZRlZgJMsAUdcr5r+Ne+X+LRXN1HDHdfDHhZri4nRQIQSjQRxIASF+fqwCfmHck1buLcIguUKXEMcq/wuoYfdnoaxLM2ln/o8SxQ4jaXycagYRSoZ20jbdhueu/hQHA+3y0dOKa2csskMZjz/AEAuVKD0Zyf7Rqu9nXwgcQtvgciRzEnSZWIjYYJKPjcg9MDJ3FWLtw5ogvbuJLdg62yujOOjMxBIXxA09ehzVB4RxJ7aaKeIgPEwdMjIyviO8d331CHaeduGXbStO3BXmcgE/wCnNNahgNORAoUnbuOAfDrXG+KXM4MsM2pPlWkeHGhVkbGTo6DbAHgK/R/EuaTdcHN3BmNnjBCDBYlTiVB0OBvuN8DNfma+unkctI5dthqO5ONhQGMag1NQRVKRSlKA/XvZr9VcO9nj91Waqz2afVXDvZ4/dVlzQE0pSgFKUoBSlKAUpSgFKUoBSlKAg1RuzuV55+L3MoOTdtbx56CK281QOnezffV5NVHjl7O9/bWlrOtvhHuJyYVk8oisihMEjAJZsnIPm0Bjc9ciQcSuLbyyuumKfMseFbIaHQGYg5G8mBjx9NcL525G+ATyR/CIyoyULAqxGnUAcZ87dR6z4V3a9tuLIZGHEbHzhhEktWRFx1KnypbPr1VxztG5Ski8pdXHE7SeZ21PGuFcnAHmqu3RR3DpUIaD/Ppt7ZIIpAxDFmGzxNqUg5DAYI1HGN8k77CtYnAbiS2kvEjLwI5WR1IPk280+cucgecN8Y3rVk11Lh/E7ZOV7iNSpmefEqEkMGdxpYeICKvo2NAcrNDUmoIFUp5pSlAfr3s1P+quHezx+6six4mpuLrMymILAUOpSoL+UyAR44FYfZ5GG4RYKejWyA+orivunKq7fKvlREFOldjCGVDjG/muQf8ApXcdtOzOe61RtTxaAHT5aLOM41rnGxzjPgR+Ir5LxuIyFAw2jEmrI0lSSOueuxrEl5ZjYSDJGoQgYCjQYCChUYx1HTpXp+XVOSJHUlNDFAq588uDsNjknp1zVrGS8nuNva3CyKGRgynoQcg91fWsPhVgII9CksNTtk4z57FyNh4k1mVw6vg0V1yKUpUKKUpQClKUApStbxvj1vZpruZo4l7tbYJ9Cr1Y+gUBsq0fGOHqs8N6qkyQI6MFO7wyEFh6dJAcD0EdTXMuau3NVythBr2/9abKqD6IxufvI9Vcn5g5vvb0n4TcyOp/2YOmMf2FwPxzUsln6P5v5HTiM1tOZijQBwqmNJomD46xyZXu8N9vAVRb7sJhUZF+yk5OXiTTgDLbBhjbetVyJ2ym1t1gu4Xn8nhYpEK6tAwArhupHcc77D018+0PtIv0kEAga0YR4ZpEUyuJME6CMqF6rkZz6DsKDnfNPBRZ3EsAlWXQxGpe/GNyM+b1rUE/+f8Anqr3NKzlmYlmJySTkknvNeCKgIoaVBqlIpSlAdA4bzBdRwQKl1cIqooCrNIqgY6ABsAVljma9+23X5iT91KUA+M179tuvzEn7qfGa9+2XX5iT91KUA+M179tuvzEn7qfGa9+23X5iT91KUA+M179tuvzEn7qfGa9+23X5iT91KUA+M179tuvzEn7qfGa9+23X5iT91KUA+M179tuvzEn7qfGa9+23X5iT91KUB5k5mvcN/pt10+0SfuqgXl/LOxeaWSV8fOkdnb8WJNKUB8KE0pUITEd19Y94qy84cQlmWEzSySlS4UyOz6QcZA1E4pSqUrFKUoQg1FKUK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ED20C-4739-26FB-25D4-AA233E47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E11A8-33D1-C0DF-E81C-07386B0A3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Suorganizatori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Stilistička komisija Međunarodnog slavističkog komiteta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E5200D-0E1F-D752-079B-ADC0A679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813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D05FA-2D9C-34B6-D992-BF38F0CD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Univerzitet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Complutense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Madridu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Filološki fakultet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 za germansku filologiju i za slovensku filologiju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Complutense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Madrid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Filología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Filología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Alemana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Filología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Eslava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https://filologia.ucm.es/infraestructuras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0BEDA1-F021-4AC3-4F0F-2C37520D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689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98E9CD-D338-2174-96E6-30AFD4E4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12</a:t>
            </a:fld>
            <a:endParaRPr lang="en-US" altLang="sr-Latn-RS"/>
          </a:p>
        </p:txBody>
      </p:sp>
      <p:pic>
        <p:nvPicPr>
          <p:cNvPr id="5122" name="Picture 2" descr="Facultad de Geografía e Historia, Edificio principal">
            <a:extLst>
              <a:ext uri="{FF2B5EF4-FFF2-40B4-BE49-F238E27FC236}">
                <a16:creationId xmlns:a16="http://schemas.microsoft.com/office/drawing/2014/main" id="{19DF8F34-FEBF-9409-C94F-F07FDE2E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6403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3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BC9B8A-1521-18A1-0222-50704A47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13</a:t>
            </a:fld>
            <a:endParaRPr lang="en-US" altLang="sr-Latn-RS"/>
          </a:p>
        </p:txBody>
      </p:sp>
      <p:pic>
        <p:nvPicPr>
          <p:cNvPr id="6146" name="Picture 2" descr="Facultad de Filología, Edificio principal">
            <a:extLst>
              <a:ext uri="{FF2B5EF4-FFF2-40B4-BE49-F238E27FC236}">
                <a16:creationId xmlns:a16="http://schemas.microsoft.com/office/drawing/2014/main" id="{418E71F0-673E-C68D-7758-1B5A751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380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7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3F299-91FE-FF7B-A10C-AABC7A32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14</a:t>
            </a:fld>
            <a:endParaRPr lang="en-US" altLang="sr-Latn-R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E20E726-70A6-7E56-D870-EB849F48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3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4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1ADF11-E304-D7AC-EC58-8E6D2150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15</a:t>
            </a:fld>
            <a:endParaRPr lang="en-US" altLang="sr-Latn-R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3795D9-F2DA-93BD-045F-9272825857AF}"/>
              </a:ext>
            </a:extLst>
          </p:cNvPr>
          <p:cNvSpPr txBox="1"/>
          <p:nvPr/>
        </p:nvSpPr>
        <p:spPr>
          <a:xfrm>
            <a:off x="971600" y="2244641"/>
            <a:ext cx="756084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spcAft>
                <a:spcPts val="300"/>
              </a:spcAft>
            </a:pPr>
            <a:r>
              <a:rPr lang="sr-Latn-BA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https://filologia.ucm.es/infraestructuras</a:t>
            </a:r>
            <a:endParaRPr lang="de-AT" sz="24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endParaRPr lang="de-AT" sz="24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https://filologia.ucm.es/localizacion</a:t>
            </a:r>
            <a:endParaRPr lang="de-AT" sz="24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0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28DE6B-DA0F-E814-751B-08C65791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16</a:t>
            </a:fld>
            <a:endParaRPr lang="en-US" altLang="sr-Latn-RS"/>
          </a:p>
        </p:txBody>
      </p:sp>
      <p:pic>
        <p:nvPicPr>
          <p:cNvPr id="8194" name="Grafik 1">
            <a:extLst>
              <a:ext uri="{FF2B5EF4-FFF2-40B4-BE49-F238E27FC236}">
                <a16:creationId xmlns:a16="http://schemas.microsoft.com/office/drawing/2014/main" id="{6BA6F137-49E3-A774-478B-7078A2ED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896544" cy="56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3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1A50-2B4C-CC3B-6AA9-3E17B7B7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17</a:t>
            </a:fld>
            <a:endParaRPr lang="en-US" altLang="sr-Latn-RS"/>
          </a:p>
        </p:txBody>
      </p:sp>
      <p:pic>
        <p:nvPicPr>
          <p:cNvPr id="9218" name="Grafik 1">
            <a:extLst>
              <a:ext uri="{FF2B5EF4-FFF2-40B4-BE49-F238E27FC236}">
                <a16:creationId xmlns:a16="http://schemas.microsoft.com/office/drawing/2014/main" id="{452FB623-75A5-A99F-23BE-CD94CC67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6650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5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F88A2-D183-3607-6AA5-8E75847C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sr-Latn-BA" sz="2800" dirty="0"/>
              <a:t>Romani</a:t>
            </a:r>
            <a:endParaRPr lang="sr-Latn-BA" sz="2800" cap="small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Travnička hronika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(1945),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drini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ćuprija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(1945) i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Gospođica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(1945) </a:t>
            </a:r>
          </a:p>
          <a:p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pripovijedaka: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Ljubav u kasabi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(1923),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Pismo iz 1920. godine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(1946) i dr. Tu su i publicistički tekstovi: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Španska stvarnost i prvi koraci u njoj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(1934),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Goja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(1929),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Razgovor sa Gojom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(1925),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Simon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Bolivar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Oslobodilac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(1930)</a:t>
            </a:r>
          </a:p>
          <a:p>
            <a:pPr marL="0" indent="0">
              <a:buNone/>
            </a:pPr>
            <a:r>
              <a:rPr lang="sr-Latn-BA" sz="2800" dirty="0"/>
              <a:t>Pripovijetke</a:t>
            </a:r>
          </a:p>
          <a:p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Ljubav u kasabi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(1923),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Pismo iz 1920. godine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(1946) </a:t>
            </a:r>
          </a:p>
          <a:p>
            <a:pPr marL="0" indent="0">
              <a:buNone/>
            </a:pPr>
            <a:r>
              <a:rPr lang="sr-Latn-BA" sz="2800" dirty="0"/>
              <a:t>Publicistički tekstovi </a:t>
            </a:r>
          </a:p>
          <a:p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Španska stvarnost i prvi koraci u njoj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(1934),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Goja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(1929),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Razgovor sa Gojom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(1925),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Simon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Bolivar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Oslobodilac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(1930)</a:t>
            </a:r>
          </a:p>
          <a:p>
            <a:pPr marL="0" indent="0">
              <a:buNone/>
            </a:pPr>
            <a:r>
              <a:rPr lang="sr-Latn-BA" sz="2800" dirty="0"/>
              <a:t>Sefardski Jevreji</a:t>
            </a:r>
          </a:p>
          <a:p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Bife Titanik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(1950),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Pomen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Kalmiju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Baruhu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(1961),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Sećanje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Kalmija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Baruha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(1952),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Raja u starom Sarajevu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(1935), </a:t>
            </a:r>
            <a:r>
              <a:rPr lang="sr-Latn-BA" sz="18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Isak </a:t>
            </a:r>
            <a:r>
              <a:rPr lang="sr-Latn-BA" sz="18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Samokovlija</a:t>
            </a:r>
            <a:r>
              <a:rPr lang="sr-Latn-B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(1955)</a:t>
            </a:r>
            <a:endParaRPr lang="sr-Latn-BA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0F0C5-0DC0-0E72-D69B-F470266A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18</a:t>
            </a:fld>
            <a:endParaRPr lang="en-US" altLang="sr-Latn-R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843068A-DCF2-F9E9-CF94-E7D0B49003CC}"/>
              </a:ext>
            </a:extLst>
          </p:cNvPr>
          <p:cNvSpPr txBox="1">
            <a:spLocks/>
          </p:cNvSpPr>
          <p:nvPr/>
        </p:nvSpPr>
        <p:spPr bwMode="auto">
          <a:xfrm>
            <a:off x="2103040" y="160486"/>
            <a:ext cx="4917232" cy="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r-Latn-BA" sz="1600" u="none" kern="0" dirty="0">
                <a:latin typeface="Arial" panose="020B0604020202020204" pitchFamily="34" charset="0"/>
                <a:ea typeface="Calibri" panose="020F0502020204030204" pitchFamily="34" charset="0"/>
              </a:rPr>
              <a:t>Madrid</a:t>
            </a:r>
          </a:p>
          <a:p>
            <a:r>
              <a:rPr lang="sr-Latn-BA" sz="1600" u="none" kern="0" dirty="0">
                <a:latin typeface="Arial" panose="020B0604020202020204" pitchFamily="34" charset="0"/>
                <a:ea typeface="Calibri" panose="020F0502020204030204" pitchFamily="34" charset="0"/>
              </a:rPr>
              <a:t>16 mjeseci</a:t>
            </a:r>
          </a:p>
          <a:p>
            <a:r>
              <a:rPr lang="sr-Latn-BA" sz="1600" u="none" kern="0" dirty="0">
                <a:latin typeface="Arial" panose="020B0604020202020204" pitchFamily="34" charset="0"/>
                <a:ea typeface="Calibri" panose="020F0502020204030204" pitchFamily="34" charset="0"/>
              </a:rPr>
              <a:t>od 30.aprila 1928. do 7. avgusta 1929. godine</a:t>
            </a:r>
            <a:endParaRPr lang="sr-Latn-BA" sz="1600" u="none" kern="0" dirty="0"/>
          </a:p>
        </p:txBody>
      </p:sp>
    </p:spTree>
    <p:extLst>
      <p:ext uri="{BB962C8B-B14F-4D97-AF65-F5344CB8AC3E}">
        <p14:creationId xmlns:p14="http://schemas.microsoft.com/office/powerpoint/2010/main" val="403667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FB50A-E093-070D-D2FC-6618A418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3CB0A-D04A-1A60-2119-B159E34E7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Prof. dr </a:t>
            </a:r>
            <a:r>
              <a:rPr lang="sr-Latn-BA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Francisco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r-Latn-BA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Javier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[ime] </a:t>
            </a:r>
            <a:r>
              <a:rPr lang="sr-Latn-BA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Juez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r-Latn-BA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Gálvez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[prezime]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Referat: Ćuprijini proglasi u višejezičnome španjolskom kontekstu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Dopisni je član HAZU</a:t>
            </a: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 i djelo Marka Marulića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r-Latn-BA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3A6BA3-5BF4-76B4-EFC3-19FD19B7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8B0878-4950-30C7-D0F8-2F0984CA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212976"/>
            <a:ext cx="2448272" cy="27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4A653-A003-C637-0FE6-4CAEC7B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39AB1-30FF-3B9B-0ED8-B6F46495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Andrićeva poetika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epistolarnosti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Andrićeva epistolarna poetika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Andrićevi neknjiževni epistolarni stilovi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Andrićeva epistolarna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metapoetika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– Andrićeva epistolarna stilistika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– Andrićeva epistolarna lingvistika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0E8AC6-9174-E9BA-78E2-998D3E5F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468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54C40-263D-3434-3482-5D95239A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D56DB-39F0-6220-99BC-FF393422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/>
              <a:t>Prijave</a:t>
            </a:r>
            <a:r>
              <a:rPr lang="de-AT" dirty="0"/>
              <a:t> </a:t>
            </a:r>
            <a:endParaRPr lang="sr-Latn-BA" dirty="0"/>
          </a:p>
          <a:p>
            <a:r>
              <a:rPr lang="sr-Latn-BA" dirty="0"/>
              <a:t>Do </a:t>
            </a:r>
            <a:r>
              <a:rPr lang="de-AT" dirty="0"/>
              <a:t>31. </a:t>
            </a:r>
            <a:r>
              <a:rPr lang="de-AT" dirty="0" err="1"/>
              <a:t>decembra</a:t>
            </a:r>
            <a:r>
              <a:rPr lang="de-AT" dirty="0"/>
              <a:t> 202</a:t>
            </a:r>
            <a:r>
              <a:rPr lang="sr-Latn-BA" dirty="0"/>
              <a:t>4</a:t>
            </a:r>
            <a:r>
              <a:rPr lang="de-AT" dirty="0"/>
              <a:t>. </a:t>
            </a: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Uključivanje u Projekat</a:t>
            </a:r>
          </a:p>
          <a:p>
            <a:r>
              <a:rPr lang="de-AT" dirty="0"/>
              <a:t>Do 1. </a:t>
            </a:r>
            <a:r>
              <a:rPr lang="de-AT" dirty="0" err="1"/>
              <a:t>decembra</a:t>
            </a:r>
            <a:r>
              <a:rPr lang="de-AT" dirty="0"/>
              <a:t> 202</a:t>
            </a:r>
            <a:r>
              <a:rPr lang="sr-Latn-BA" dirty="0"/>
              <a:t>4</a:t>
            </a:r>
            <a:r>
              <a:rPr lang="de-AT" dirty="0"/>
              <a:t>.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79647B-73DA-8140-2672-F910A4A8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6110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D696-90DE-4A47-94D3-8C8DCC9C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5920"/>
            <a:ext cx="8229600" cy="1143000"/>
          </a:xfrm>
        </p:spPr>
        <p:txBody>
          <a:bodyPr/>
          <a:lstStyle/>
          <a:p>
            <a:r>
              <a:rPr lang="sr-Latn-RS" sz="2800" b="1" dirty="0"/>
              <a:t>17. simpozijum</a:t>
            </a:r>
            <a:br>
              <a:rPr lang="sr-Latn-RS" b="1" dirty="0"/>
            </a:br>
            <a:br>
              <a:rPr lang="sr-Latn-RS" b="1" dirty="0"/>
            </a:br>
            <a:r>
              <a:rPr lang="sr-Latn-RS" b="1" dirty="0">
                <a:solidFill>
                  <a:srgbClr val="FF0000"/>
                </a:solidFill>
              </a:rPr>
              <a:t>Andrić </a:t>
            </a:r>
            <a:br>
              <a:rPr lang="sr-Latn-RS" b="1" dirty="0">
                <a:solidFill>
                  <a:srgbClr val="FF0000"/>
                </a:solidFill>
              </a:rPr>
            </a:br>
            <a:r>
              <a:rPr lang="sr-Latn-RS" b="1" dirty="0">
                <a:solidFill>
                  <a:srgbClr val="FF0000"/>
                </a:solidFill>
              </a:rPr>
              <a:t>virtuelni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3A8FA-427F-48CB-A6F7-2C1E413B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11549"/>
            <a:ext cx="8229600" cy="2077691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800" b="1" dirty="0"/>
              <a:t>Madrid</a:t>
            </a:r>
          </a:p>
          <a:p>
            <a:pPr marL="0" indent="0" algn="ctr">
              <a:buNone/>
            </a:pPr>
            <a:r>
              <a:rPr lang="de-AT" sz="2800" b="1" dirty="0"/>
              <a:t>2</a:t>
            </a:r>
            <a:r>
              <a:rPr lang="sr-Latn-RS" sz="2800" b="1" dirty="0"/>
              <a:t>, </a:t>
            </a:r>
            <a:r>
              <a:rPr lang="de-AT" sz="2800" b="1" dirty="0"/>
              <a:t>3</a:t>
            </a:r>
            <a:r>
              <a:rPr lang="sr-Latn-RS" sz="2800" b="1" dirty="0"/>
              <a:t>, </a:t>
            </a:r>
            <a:r>
              <a:rPr lang="de-AT" sz="2800" b="1" dirty="0"/>
              <a:t>4</a:t>
            </a:r>
            <a:r>
              <a:rPr lang="sr-Latn-RS" sz="2800" b="1" dirty="0"/>
              <a:t>. oktobar 2025.</a:t>
            </a:r>
          </a:p>
          <a:p>
            <a:pPr marL="0" indent="0" algn="ctr">
              <a:buNone/>
            </a:pPr>
            <a:r>
              <a:rPr lang="sr-Latn-RS" sz="2800" b="1" dirty="0"/>
              <a:t>–  četvrtak, petak, subota –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1EF42-4B65-47A1-815C-E96E7773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951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86349-C8F6-C431-C6CA-50481B81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C69D62-2478-BC4F-30D1-7CB725DA6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Kako Andrić gradi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virtuelnost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svojim djelima (</a:t>
            </a:r>
            <a:r>
              <a:rPr lang="sr-Latn-BA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Andrićeva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autovirtuelnost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Kako Andrića „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virtuelizuju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drugi pisci (</a:t>
            </a:r>
            <a:r>
              <a:rPr lang="sr-Latn-BA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Andrićeva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ekstravirtuelnost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Kako virtuelnog Andrića i tekstove po njegovim djelima, motivima i likovima automatski generiše vještački razum (</a:t>
            </a:r>
            <a:r>
              <a:rPr lang="sr-Latn-BA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Andrićeva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paravirtuelnost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DAEEF1-C37E-5D21-45C4-B821DADA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935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D4C48-6303-F0EA-3350-563E57E1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Razgovor sa Gojom</a:t>
            </a:r>
            <a:r>
              <a:rPr lang="sr-Latn-B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(1925),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Drini ćuprija</a:t>
            </a:r>
            <a:r>
              <a:rPr lang="sr-Latn-B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(1945): kockanje Milana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Glasinčanina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mostu sa neznancem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 </a:t>
            </a:r>
            <a:r>
              <a:rPr lang="sr-Latn-BA" sz="26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Letovanju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jugu</a:t>
            </a:r>
            <a:r>
              <a:rPr lang="sr-Latn-B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(1959): mistični nestanak austrijskog profesora na terasi u jednom primorskom gradu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Latn-BA" sz="26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cap="sm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Ponto</a:t>
            </a:r>
            <a:r>
              <a:rPr lang="sr-Latn-B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(1918) i 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Jelena, žena koje nema</a:t>
            </a:r>
            <a:r>
              <a:rPr lang="sr-Latn-B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(1933/1934): žena fatamorgana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buNone/>
            </a:pPr>
            <a:r>
              <a:rPr lang="sr-Latn-BA" sz="2800" dirty="0"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sr-Latn-BA" sz="2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 u Rimu</a:t>
            </a:r>
            <a:r>
              <a:rPr lang="sr-Latn-BA" sz="2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(1920): gubitak osjećaja za stvarnost kod Nikole </a:t>
            </a:r>
            <a:r>
              <a:rPr lang="sr-Latn-BA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Krletića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 sl.</a:t>
            </a: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8E0829-600B-1B9E-2EB0-37E33366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997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1DC32-6773-D575-4CE2-FA284B61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D4C48-6303-F0EA-3350-563E57E1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Druga tema </a:t>
            </a:r>
          </a:p>
          <a:p>
            <a:pPr marL="0" indent="0">
              <a:buNone/>
            </a:pPr>
            <a:r>
              <a:rPr lang="sr-Latn-BA" sz="2800" spc="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Andrića „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virtuelizuju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drugi pisci (</a:t>
            </a:r>
            <a:r>
              <a:rPr lang="sr-Latn-BA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Andrićeva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ekstravirtuelnost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tiče se jednog novog fenomena: Ivo Andrić postaje u posljednje vrijeme ne samo predmet daljih naučnih proučavanja nego i predmet umjetničkog uobličavanja. </a:t>
            </a:r>
          </a:p>
          <a:p>
            <a:pPr marL="0" indent="0">
              <a:buNone/>
            </a:pP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Uandrićavanje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Uvođenje u umjetnički tekst (a) Andrića kao lika, (b) Andrićevih likova i (c) Andrićevih motiva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8E0829-600B-1B9E-2EB0-37E33366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1076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00810-A5F8-FA09-DF3C-363A8754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/>
          <a:lstStyle/>
          <a:p>
            <a:r>
              <a:rPr lang="sr-Latn-BA" sz="280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Treća tema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Latn-BA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Andrić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paravirtuelni</a:t>
            </a:r>
            <a:r>
              <a:rPr lang="sr-Latn-BA" sz="2800" dirty="0">
                <a:effectLst/>
                <a:latin typeface="Bg knjiga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Centralna tema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Zaokret u istraživanju Iva Andrića, i ne samo njega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tome najveći značaj madridskog skupa</a:t>
            </a:r>
          </a:p>
          <a:p>
            <a:r>
              <a:rPr lang="sr-Latn-BA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rvo naučno okupljanje kod nas (a možda u svijetu među prvim) posvećeno uvođenju virtuelnog uma u istraživanja poetike, stilistike i lingvistike pisaca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72536C-B309-EB90-E052-3AC95896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8877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BE964-1E20-2D56-6B33-B5C9DAF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26</a:t>
            </a:fld>
            <a:endParaRPr lang="en-US" altLang="sr-Latn-R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3450EE-9345-5442-529A-50EF4660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86" y="548679"/>
            <a:ext cx="4259954" cy="57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E25214-FC3C-84C8-57DF-F336FCFB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27</a:t>
            </a:fld>
            <a:endParaRPr lang="en-US" altLang="sr-Latn-RS"/>
          </a:p>
        </p:txBody>
      </p:sp>
      <p:pic>
        <p:nvPicPr>
          <p:cNvPr id="5" name="Grafik 4" descr="Ein Bild, das Text, Screenshot, Buch, Poster enthält.&#10;&#10;Automatisch generierte Beschreibung">
            <a:extLst>
              <a:ext uri="{FF2B5EF4-FFF2-40B4-BE49-F238E27FC236}">
                <a16:creationId xmlns:a16="http://schemas.microsoft.com/office/drawing/2014/main" id="{AEB1A1CE-5989-043A-4F19-60F99AEE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9" y="548679"/>
            <a:ext cx="3742587" cy="5322449"/>
          </a:xfrm>
          <a:prstGeom prst="rect">
            <a:avLst/>
          </a:prstGeom>
        </p:spPr>
      </p:pic>
      <p:pic>
        <p:nvPicPr>
          <p:cNvPr id="12290" name="Grafik 1">
            <a:extLst>
              <a:ext uri="{FF2B5EF4-FFF2-40B4-BE49-F238E27FC236}">
                <a16:creationId xmlns:a16="http://schemas.microsoft.com/office/drawing/2014/main" id="{D3512E0A-A746-E7B5-DD74-9172D6FD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8" y="536686"/>
            <a:ext cx="3654758" cy="53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40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1E5C2F-3D85-5F8A-6673-69F165C5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28</a:t>
            </a:fld>
            <a:endParaRPr lang="en-US" altLang="sr-Latn-RS"/>
          </a:p>
        </p:txBody>
      </p:sp>
      <p:pic>
        <p:nvPicPr>
          <p:cNvPr id="13314" name="Grafik 1">
            <a:extLst>
              <a:ext uri="{FF2B5EF4-FFF2-40B4-BE49-F238E27FC236}">
                <a16:creationId xmlns:a16="http://schemas.microsoft.com/office/drawing/2014/main" id="{76A394B5-8E74-4F01-3032-EDCB7A42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032448" cy="55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19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FAC75-3952-6D59-7D90-327DE5DF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29</a:t>
            </a:fld>
            <a:endParaRPr lang="en-US" altLang="sr-Latn-RS"/>
          </a:p>
        </p:txBody>
      </p:sp>
      <p:pic>
        <p:nvPicPr>
          <p:cNvPr id="14338" name="Grafik 1">
            <a:extLst>
              <a:ext uri="{FF2B5EF4-FFF2-40B4-BE49-F238E27FC236}">
                <a16:creationId xmlns:a16="http://schemas.microsoft.com/office/drawing/2014/main" id="{BCC6C504-4BC1-81FA-A18A-B60F4C86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744416" cy="56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1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B198B3-D4F3-3919-DA5A-94DA14AA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</a:t>
            </a:fld>
            <a:endParaRPr lang="en-US" altLang="sr-Latn-RS"/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99910C82-A204-2692-A6A0-A9BAA1C0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1018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93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D8620-A0C7-4F6F-B3D4-FE2D6493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B14E6A-1C33-4600-A587-A2310E260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Do sredine novembra 2024.</a:t>
            </a:r>
          </a:p>
          <a:p>
            <a:r>
              <a:rPr lang="sr-Latn-RS" dirty="0"/>
              <a:t>Teze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376DC8-FB3F-4752-B5CF-F54A5F0B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30</a:t>
            </a:fld>
            <a:endParaRPr lang="en-US" altLang="sr-Latn-RS"/>
          </a:p>
        </p:txBody>
      </p:sp>
      <p:pic>
        <p:nvPicPr>
          <p:cNvPr id="15362" name="Grafik 1">
            <a:extLst>
              <a:ext uri="{FF2B5EF4-FFF2-40B4-BE49-F238E27FC236}">
                <a16:creationId xmlns:a16="http://schemas.microsoft.com/office/drawing/2014/main" id="{D9703E6F-C9D4-AFE2-A33E-6E49FE57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3" y="2917031"/>
            <a:ext cx="7485357" cy="35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6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5581D-331C-1ECD-C334-4E53E92D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CE7BA4-905D-1751-4276-6C4DA95B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ZOOM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Andrićev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Gralis</a:t>
            </a:r>
            <a:r>
              <a:rPr lang="sr-Latn-B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r-Latn-BA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vebinar</a:t>
            </a:r>
            <a:r>
              <a:rPr lang="sr-Latn-B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/seminar</a:t>
            </a:r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sr-Latn-BA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29. novembra 2024. </a:t>
            </a:r>
          </a:p>
          <a:p>
            <a:r>
              <a:rPr lang="sr-Latn-BA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18.00–19.00</a:t>
            </a: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0E793A-D483-8FCA-E7E7-6AA86E04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49745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45FAA-A836-492A-ABFD-AB0EF491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52095" algn="just">
              <a:spcAft>
                <a:spcPts val="300"/>
              </a:spcAft>
            </a:pP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EFE757-D20E-1BE8-BEDB-BB32EE72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0513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293EBF-8453-8093-5B17-AFCAAAC3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</a:t>
            </a:fld>
            <a:endParaRPr lang="en-US" altLang="sr-Latn-RS"/>
          </a:p>
        </p:txBody>
      </p:sp>
      <p:pic>
        <p:nvPicPr>
          <p:cNvPr id="2050" name="Grafik 1">
            <a:extLst>
              <a:ext uri="{FF2B5EF4-FFF2-40B4-BE49-F238E27FC236}">
                <a16:creationId xmlns:a16="http://schemas.microsoft.com/office/drawing/2014/main" id="{9C2D4E4D-83E1-B7AF-70B6-1FE22FF5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9" y="1268760"/>
            <a:ext cx="77851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8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3FBF2-3E67-7154-F87B-4074DD69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A24285-2579-5177-C906-C2ED8E4F3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Zbornik referata sa jubilarnog 15. Simpozijuma u Ljubljani oktobra 2023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r-Latn-BA" sz="2600" cap="sm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Andrićeva publicistika</a:t>
            </a:r>
          </a:p>
          <a:p>
            <a:r>
              <a:rPr lang="sr-Latn-BA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Branko Vraneš  </a:t>
            </a:r>
            <a:endParaRPr lang="ru-RU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D65E7A-7F5D-724A-9F77-172EA900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944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07B2C0-32CB-B1A2-4C89-F8357194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48D433-F2FA-4BE1-405F-003D5055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</a:t>
            </a:fld>
            <a:endParaRPr lang="en-US" altLang="sr-Latn-RS"/>
          </a:p>
        </p:txBody>
      </p:sp>
      <p:pic>
        <p:nvPicPr>
          <p:cNvPr id="3074" name="Grafik 1">
            <a:extLst>
              <a:ext uri="{FF2B5EF4-FFF2-40B4-BE49-F238E27FC236}">
                <a16:creationId xmlns:a16="http://schemas.microsoft.com/office/drawing/2014/main" id="{387FF82B-A44C-7607-BA81-4DAC2F96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548680"/>
            <a:ext cx="8075240" cy="53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F8BBB-84EC-D95E-9554-F508A68C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 tema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autora iz 10 zemalja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Austrija, Bosna i Hercegovina, Bugarska, Crna Gora, Hrvatska, Rumunija, Rusija, Slovenija, Srbija, Španija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300"/>
              </a:spcAft>
              <a:buNone/>
            </a:pPr>
            <a:r>
              <a:rPr lang="sr-Latn-BA" sz="2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grada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Banjaluka, Beč, Beograd, Bukurešt, Cetinje, Crvenka, Grac, Nova Gorica, Madrid, Nikšić, Novi Sad, Osijek, Sankt-Peterburg, Sombor, Subotica, Surčin,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Šumen</a:t>
            </a:r>
            <a:r>
              <a:rPr lang="sr-Latn-BA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Ruse, Tuzla, Vinkovci, Zadar, </a:t>
            </a:r>
            <a:r>
              <a:rPr lang="sr-Latn-BA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Zenica</a:t>
            </a:r>
            <a:endParaRPr lang="de-AT" sz="2800" dirty="0">
              <a:effectLst/>
              <a:latin typeface="Bg knjiga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F3CE40-6897-920E-2B2F-D005416B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341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D696-90DE-4A47-94D3-8C8DCC9C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1143000"/>
          </a:xfrm>
        </p:spPr>
        <p:txBody>
          <a:bodyPr/>
          <a:lstStyle/>
          <a:p>
            <a:r>
              <a:rPr lang="sr-Latn-RS" b="1" dirty="0"/>
              <a:t>17. simpozijum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3A8FA-427F-48CB-A6F7-2C1E413B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11549"/>
            <a:ext cx="8229600" cy="2077691"/>
          </a:xfrm>
        </p:spPr>
        <p:txBody>
          <a:bodyPr/>
          <a:lstStyle/>
          <a:p>
            <a:pPr marL="0" indent="0" algn="ctr">
              <a:buNone/>
            </a:pPr>
            <a:r>
              <a:rPr lang="de-AT" sz="3200" b="1" dirty="0"/>
              <a:t>2</a:t>
            </a:r>
            <a:r>
              <a:rPr lang="sr-Latn-RS" sz="3200" b="1" dirty="0"/>
              <a:t>, </a:t>
            </a:r>
            <a:r>
              <a:rPr lang="de-AT" sz="3200" b="1" dirty="0"/>
              <a:t>3</a:t>
            </a:r>
            <a:r>
              <a:rPr lang="sr-Latn-RS" sz="3200" b="1" dirty="0"/>
              <a:t>, </a:t>
            </a:r>
            <a:r>
              <a:rPr lang="de-AT" sz="3200" b="1" dirty="0"/>
              <a:t>4</a:t>
            </a:r>
            <a:r>
              <a:rPr lang="sr-Latn-RS" sz="3200" b="1"/>
              <a:t>. </a:t>
            </a:r>
            <a:r>
              <a:rPr lang="sr-Latn-RS" b="1"/>
              <a:t>oktobar </a:t>
            </a:r>
            <a:r>
              <a:rPr lang="sr-Latn-RS" b="1" dirty="0"/>
              <a:t>2025.</a:t>
            </a:r>
          </a:p>
          <a:p>
            <a:pPr marL="0" indent="0" algn="ctr">
              <a:buNone/>
            </a:pPr>
            <a:r>
              <a:rPr lang="sr-Latn-RS" b="1" dirty="0"/>
              <a:t>–  četvrtak, petak, subota –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1EF42-4B65-47A1-815C-E96E7773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1588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04C64B-D474-AAB0-720E-69FCDDAA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  <p:pic>
        <p:nvPicPr>
          <p:cNvPr id="4098" name="Grafik 1">
            <a:extLst>
              <a:ext uri="{FF2B5EF4-FFF2-40B4-BE49-F238E27FC236}">
                <a16:creationId xmlns:a16="http://schemas.microsoft.com/office/drawing/2014/main" id="{A29EA028-9A9D-566E-1A20-CB82F64F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88"/>
            <a:ext cx="8352928" cy="45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230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Bildschirmpräsentation (4:3)</PresentationFormat>
  <Paragraphs>123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宋体</vt:lpstr>
      <vt:lpstr>Arial</vt:lpstr>
      <vt:lpstr>Bg knjiga</vt:lpstr>
      <vt:lpstr>Default Design</vt:lpstr>
      <vt:lpstr>Andrićevo pismo Uvodna riječ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17. simpozijum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17. simpozijum  Andrić  virtuelni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Branko Tosovic</cp:lastModifiedBy>
  <cp:revision>3074</cp:revision>
  <cp:lastPrinted>2024-10-15T17:19:58Z</cp:lastPrinted>
  <dcterms:created xsi:type="dcterms:W3CDTF">2005-05-16T09:32:41Z</dcterms:created>
  <dcterms:modified xsi:type="dcterms:W3CDTF">2024-10-16T20:00:55Z</dcterms:modified>
</cp:coreProperties>
</file>