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8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18" r:id="rId13"/>
    <p:sldId id="340" r:id="rId14"/>
    <p:sldId id="319" r:id="rId15"/>
    <p:sldId id="336" r:id="rId16"/>
    <p:sldId id="341" r:id="rId17"/>
    <p:sldId id="342" r:id="rId18"/>
    <p:sldId id="343" r:id="rId19"/>
    <p:sldId id="344" r:id="rId20"/>
    <p:sldId id="345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77254-CCF2-4610-AE3E-14F4606083F2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F59DB-BDC4-4D9D-821A-5D5BD3666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59DB-BDC4-4D9D-821A-5D5BD36665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59DB-BDC4-4D9D-821A-5D5BD36665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009-1AAD-4668-AE76-80182B0937AF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D761-250C-4362-9700-F821A69DC532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BB4-47B9-4DAB-BC8E-ED5CACD00B3C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CE4C-FC94-4E17-AF5A-65820518623B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5D77-432A-4121-B50F-F17FCDCBA3E8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514D-51A7-4471-8B80-ED1A14B0EE6C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797-FAA4-4561-BC17-8C0A661C9A37}" type="datetime1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3EDF-6924-4B12-AA58-4F6F983885C8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1CB-7FE5-4724-81DA-3DA38D799A04}" type="datetime1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8416-D260-4653-816E-2096FC89ED72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2CAA-6A59-4FE5-8993-C6938AFB2BC8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4483-DE35-40E6-BC3C-60C9C43A77DA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3B883-9F8E-48AE-A1F1-D511E462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mailto:milanapoucki@gmail.com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001000" cy="6629399"/>
          </a:xfrm>
        </p:spPr>
        <p:txBody>
          <a:bodyPr>
            <a:normAutofit/>
          </a:bodyPr>
          <a:lstStyle/>
          <a:p>
            <a:r>
              <a:rPr lang="sr-Cyrl-CS" sz="3600" b="1" dirty="0">
                <a:latin typeface="Arial" pitchFamily="34" charset="0"/>
                <a:cs typeface="Arial" pitchFamily="34" charset="0"/>
              </a:rPr>
              <a:t>Милана Поучки </a:t>
            </a:r>
            <a:r>
              <a:rPr lang="sr-Cyrl-CS" sz="3600" dirty="0">
                <a:latin typeface="Arial" pitchFamily="34" charset="0"/>
                <a:cs typeface="Arial" pitchFamily="34" charset="0"/>
              </a:rPr>
              <a:t>(Београд)</a:t>
            </a:r>
            <a:br>
              <a:rPr lang="sr-Cyrl-CS" sz="3600" dirty="0">
                <a:latin typeface="Arial" pitchFamily="34" charset="0"/>
                <a:cs typeface="Arial" pitchFamily="34" charset="0"/>
              </a:rPr>
            </a:b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sr-Cyrl-RS" sz="1600" b="1" dirty="0">
                <a:latin typeface="Arial" pitchFamily="34" charset="0"/>
                <a:cs typeface="Arial" pitchFamily="34" charset="0"/>
              </a:rPr>
              <a:t>Фондација „Алек Кавчић“</a:t>
            </a:r>
            <a:br>
              <a:rPr lang="en-US" sz="1600" b="1" dirty="0">
                <a:latin typeface="Arial" pitchFamily="34" charset="0"/>
                <a:cs typeface="Arial" pitchFamily="34" charset="0"/>
              </a:rPr>
            </a:br>
            <a:br>
              <a:rPr lang="sr-Latn-CS" sz="1600" b="1" dirty="0">
                <a:latin typeface="Arial" pitchFamily="34" charset="0"/>
                <a:cs typeface="Arial" pitchFamily="34" charset="0"/>
              </a:rPr>
            </a:br>
            <a:r>
              <a:rPr lang="sr-Latn-CS" sz="1400" b="1" dirty="0">
                <a:latin typeface="Arial" pitchFamily="34" charset="0"/>
                <a:cs typeface="Arial" pitchFamily="34" charset="0"/>
                <a:hlinkClick r:id="rId5"/>
              </a:rPr>
              <a:t>milanapoucki</a:t>
            </a:r>
            <a:r>
              <a:rPr lang="en-US" sz="1400" b="1" dirty="0">
                <a:latin typeface="Arial" pitchFamily="34" charset="0"/>
                <a:cs typeface="Arial" pitchFamily="34" charset="0"/>
                <a:hlinkClick r:id="rId5"/>
              </a:rPr>
              <a:t>@</a:t>
            </a:r>
            <a:r>
              <a:rPr lang="en-US" sz="1400" b="1" dirty="0" err="1">
                <a:latin typeface="Arial" pitchFamily="34" charset="0"/>
                <a:cs typeface="Arial" pitchFamily="34" charset="0"/>
                <a:hlinkClick r:id="rId5"/>
              </a:rPr>
              <a:t>gmail.com</a:t>
            </a:r>
            <a:br>
              <a:rPr lang="en-US" sz="1400" b="1" dirty="0">
                <a:latin typeface="Arial" pitchFamily="34" charset="0"/>
                <a:cs typeface="Arial" pitchFamily="34" charset="0"/>
              </a:rPr>
            </a:br>
            <a:br>
              <a:rPr lang="en-US" sz="1400" b="1" dirty="0">
                <a:latin typeface="Arial" pitchFamily="34" charset="0"/>
                <a:cs typeface="Arial" pitchFamily="34" charset="0"/>
              </a:rPr>
            </a:br>
            <a:r>
              <a:rPr lang="sr-Cyrl-RS" sz="4800" b="1" dirty="0">
                <a:latin typeface="Arial" pitchFamily="34" charset="0"/>
                <a:cs typeface="Arial" pitchFamily="34" charset="0"/>
              </a:rPr>
              <a:t> Спасоносна моћ речи</a:t>
            </a:r>
            <a:br>
              <a:rPr lang="sr-Cyrl-CS" sz="4800" b="1" dirty="0">
                <a:latin typeface="Arial" pitchFamily="34" charset="0"/>
                <a:cs typeface="Arial" pitchFamily="34" charset="0"/>
              </a:rPr>
            </a:br>
            <a:br>
              <a:rPr lang="sr-Cyrl-CS" sz="4800" b="1" dirty="0">
                <a:latin typeface="Arial" pitchFamily="34" charset="0"/>
                <a:cs typeface="Arial" pitchFamily="34" charset="0"/>
              </a:rPr>
            </a:br>
            <a:r>
              <a:rPr lang="sr-Cyrl-CS" sz="26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6</a:t>
            </a:r>
            <a:r>
              <a:rPr lang="sr-Cyrl-CS" sz="2600" b="1" dirty="0">
                <a:latin typeface="Arial" pitchFamily="34" charset="0"/>
                <a:cs typeface="Arial" pitchFamily="34" charset="0"/>
              </a:rPr>
              <a:t>. Симпозијум о Иви Андрићу</a:t>
            </a:r>
            <a:br>
              <a:rPr lang="sr-Cyrl-CS" sz="2400" b="1" dirty="0">
                <a:latin typeface="Arial" pitchFamily="34" charset="0"/>
                <a:cs typeface="Arial" pitchFamily="34" charset="0"/>
              </a:rPr>
            </a:br>
            <a:r>
              <a:rPr lang="sr-Cyrl-RS" sz="2400" b="1" dirty="0">
                <a:latin typeface="Arial" pitchFamily="34" charset="0"/>
                <a:cs typeface="Arial" pitchFamily="34" charset="0"/>
              </a:rPr>
              <a:t>Грац</a:t>
            </a:r>
            <a:r>
              <a:rPr lang="sr-Cyrl-C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2400" b="1" dirty="0">
                <a:latin typeface="Arial" pitchFamily="34" charset="0"/>
                <a:cs typeface="Arial" pitchFamily="34" charset="0"/>
              </a:rPr>
              <a:t>17</a:t>
            </a:r>
            <a:r>
              <a:rPr lang="sr-Cyrl-CS" sz="2400" b="1" dirty="0">
                <a:latin typeface="Arial" pitchFamily="34" charset="0"/>
                <a:cs typeface="Arial" pitchFamily="34" charset="0"/>
              </a:rPr>
              <a:t>. 10. 20</a:t>
            </a:r>
            <a:r>
              <a:rPr lang="sr-Cyrl-RS" sz="2400" b="1" dirty="0">
                <a:latin typeface="Arial" pitchFamily="34" charset="0"/>
                <a:cs typeface="Arial" pitchFamily="34" charset="0"/>
              </a:rPr>
              <a:t>24</a:t>
            </a:r>
            <a:r>
              <a:rPr lang="sr-Cyrl-CS" sz="2400" b="1" dirty="0">
                <a:latin typeface="Arial" pitchFamily="34" charset="0"/>
                <a:cs typeface="Arial" pitchFamily="34" charset="0"/>
              </a:rPr>
              <a:t>.</a:t>
            </a:r>
            <a:br>
              <a:rPr lang="en-US" sz="1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858000"/>
            <a:ext cx="4724400" cy="381000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slaj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1500" y="263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1B5A-A692-D901-EBB4-7AD2B67F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dirty="0"/>
              <a:t>У ћутању је сигурност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FF43-C7A3-119F-A756-1429CC2B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Ослобођење Београда</a:t>
            </a:r>
          </a:p>
          <a:p>
            <a:pPr algn="just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Комунистичка партија</a:t>
            </a:r>
          </a:p>
          <a:p>
            <a:pPr algn="just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Ћутња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Књижевност коју ствара обојена је аутобиографским нотама документарног карактера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877F2-DE4C-8568-A9C1-7EAE09E0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slajd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112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3781-1AAC-AEFF-0E80-FE9B4F9D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Лични ставови у књижевном руху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1D28-924C-5290-9F50-0537D1A96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Сумирање животних искустава уткано унутар неких од књижевних дела</a:t>
            </a:r>
          </a:p>
          <a:p>
            <a:pPr algn="just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Скривена писма и белешке о личним ставовима и размишљањима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Да је спас од свеопштег суноврата и сигурне смрти могуће пронаћи у уметности и речима, потврђује како писац кроз лични живот, тако и Зеко, али и неки други јунаци између којих се издваја Аска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8892B-4B04-A53A-9810-D6C277E3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slajd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06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itchFamily="34" charset="0"/>
                <a:cs typeface="Arial" pitchFamily="34" charset="0"/>
              </a:rPr>
              <a:t>Извори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5905" indent="-255905" algn="just" fontAlgn="auto">
              <a:spcAft>
                <a:spcPts val="300"/>
              </a:spcAft>
            </a:pP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 2017</a:t>
            </a:r>
            <a:r>
              <a:rPr lang="sr-Latn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Andrić, Ivo. </a:t>
            </a:r>
            <a:r>
              <a:rPr lang="sr-Latn-RS" sz="3200" kern="15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Taj dan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In: </a:t>
            </a:r>
            <a:r>
              <a:rPr lang="sr-Cyrl-R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Priče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Beograd: Laguna. S. 346–349</a:t>
            </a:r>
            <a:r>
              <a:rPr lang="sr-Latn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r-Cyrl-RS" sz="3200" kern="15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5905" indent="-255905" algn="just" fontAlgn="auto">
              <a:spcAft>
                <a:spcPts val="300"/>
              </a:spcAft>
            </a:pP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</a:t>
            </a:r>
            <a:r>
              <a:rPr lang="sr-Latn-R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7b</a:t>
            </a:r>
            <a:r>
              <a:rPr lang="sr-Cyrl-R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Ivo</a:t>
            </a:r>
            <a:r>
              <a:rPr lang="sr-Cyrl-R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kern="15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Zeko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In: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Priče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Beograd: Laguna. S. 430–493.</a:t>
            </a:r>
            <a:endParaRPr lang="en-US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300"/>
              </a:spcBef>
              <a:spcAft>
                <a:spcPts val="30"/>
              </a:spcAft>
              <a:buNone/>
            </a:pPr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5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8BE8-2F8B-3E29-4E3A-0551369D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47587-5799-4B64-0411-4A899057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905" indent="-255905" algn="just" fontAlgn="auto">
              <a:spcAft>
                <a:spcPts val="300"/>
              </a:spcAft>
            </a:pP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 2017</a:t>
            </a:r>
            <a:r>
              <a:rPr lang="sr-Latn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Andrić, Ivo. </a:t>
            </a:r>
            <a:r>
              <a:rPr lang="sr-Latn-RS" sz="3200" kern="15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Slučaj Stevana Karajana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In: </a:t>
            </a:r>
            <a:r>
              <a:rPr lang="sr-Cyrl-R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Priče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Beograd: Laguna. S.</a:t>
            </a:r>
            <a:r>
              <a:rPr lang="sr-Latn-RS" sz="4000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sr-Latn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523–529.</a:t>
            </a:r>
            <a:endParaRPr lang="en-US" sz="40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55905" indent="-255905" algn="just" fontAlgn="auto">
              <a:spcAft>
                <a:spcPts val="300"/>
              </a:spcAft>
            </a:pP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 2017</a:t>
            </a:r>
            <a:r>
              <a:rPr lang="sr-Latn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Andrić, Ivo. </a:t>
            </a:r>
            <a:r>
              <a:rPr lang="sr-Latn-RS" sz="3200" kern="15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Razaranja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In: Priče. Beograd: Laguna. S. </a:t>
            </a:r>
            <a:r>
              <a:rPr lang="sr-Latn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777–779.</a:t>
            </a:r>
            <a:endParaRPr lang="en-US" sz="40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8893B-8E3C-65EE-105E-EEDD485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5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itchFamily="34" charset="0"/>
                <a:cs typeface="Arial" pitchFamily="34" charset="0"/>
              </a:rPr>
              <a:t>Литература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5905" indent="-255905" algn="just">
              <a:spcAft>
                <a:spcPts val="300"/>
              </a:spcAft>
            </a:pP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Глишовић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2012: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Глишовић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Душан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Иво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Андрић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r-Cyrl-R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раљевина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Југославија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Трећи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рајх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1939–1941: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прилог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проучавању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југословенских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српских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политичких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културних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односа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Немачком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Аустро-Угарском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Аустријом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Београд</a:t>
            </a:r>
            <a:r>
              <a:rPr lang="sr-Cyrl-R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Службени гласник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2095" indent="-252095" algn="just">
              <a:spcAft>
                <a:spcPts val="300"/>
              </a:spcAft>
            </a:pPr>
            <a:endParaRPr lang="sr-Latn-RS" sz="3600" kern="5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905" indent="-255905" algn="just">
              <a:spcAft>
                <a:spcPts val="300"/>
              </a:spcAft>
            </a:pP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Димитријевић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1981: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Димитријевић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Коста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Иво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Андрић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Горњи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Милановац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Дечје новине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Ђукић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Перишић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1994: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Ђукић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Перишић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Жанета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Напуштено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градилиште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In: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Андрић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Иво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сунчаној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страни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Нови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Сад</a:t>
            </a:r>
            <a:r>
              <a:rPr lang="sr-Cyrl-R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Матица српска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С. 7–28</a:t>
            </a:r>
            <a:r>
              <a:rPr lang="sr-Latn-R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sr-Latn-RS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5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A4D4-E7AB-502F-1BC6-6BDC3CB0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41E9-FB37-FB5E-2733-E053C1ED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905" indent="-255905" algn="just">
              <a:spcAft>
                <a:spcPts val="300"/>
              </a:spcAft>
            </a:pP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Karaulac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2008: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Karaulac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Miroslav.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diplomatiji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Beograd</a:t>
            </a:r>
            <a:r>
              <a:rPr lang="sr-Cyrl-R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„</a:t>
            </a:r>
            <a:r>
              <a:rPr lang="sr-Latn-R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Filip Višnjić“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5905" indent="-255905" algn="just">
              <a:spcAft>
                <a:spcPts val="300"/>
              </a:spcAft>
            </a:pPr>
            <a:r>
              <a:rPr lang="sr-Cyrl-R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Клајн, Шипка 2006: Клајн, Иван, Милан Шипка. </a:t>
            </a:r>
            <a:r>
              <a:rPr lang="sr-Cyrl-R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Велики речник страних речи и израза</a:t>
            </a:r>
            <a:r>
              <a:rPr lang="sr-Cyrl-R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Нови Сад: Прометеј.</a:t>
            </a:r>
            <a:endParaRPr lang="en-US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5905" indent="-255905" algn="just">
              <a:spcAft>
                <a:spcPts val="300"/>
              </a:spcAft>
            </a:pP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Палавестра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2003: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Палавестра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Предраг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Некрпоље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Биографски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есеји</a:t>
            </a:r>
            <a:r>
              <a:rPr lang="en-US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Београд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r-Cyrl-R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Откровење</a:t>
            </a:r>
            <a:r>
              <a:rPr lang="en-US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95C2E-D7CB-CF7B-8D68-391A0DF2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98FD-B962-54CA-BEA7-C716A630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A4F80-6C4F-6C5C-17B7-ABE8E1A3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55905" indent="-255905" algn="just">
              <a:spcAft>
                <a:spcPts val="300"/>
              </a:spcAft>
            </a:pP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Пауновић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1991: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Пауновић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Синиша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Пола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века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Ивом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Андрићем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Фељтон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Смех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којим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срце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плаче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(3). In: НИН. 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Београд: 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10. 5.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Запис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29.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марта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1952.</a:t>
            </a:r>
            <a:endParaRPr lang="en-US" sz="4400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5905" indent="-255905" algn="just">
              <a:spcAft>
                <a:spcPts val="300"/>
              </a:spcAft>
            </a:pP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Поповић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1992: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Поповић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Радован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Андрићева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пријатељства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биографија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нобеловца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Горњи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Милановац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Дечје новине.</a:t>
            </a:r>
            <a:endParaRPr lang="en-US" sz="4400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5905" indent="-255905" algn="just">
              <a:spcAft>
                <a:spcPts val="300"/>
              </a:spcAft>
            </a:pP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Popović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2010: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Popović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Tanja.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Rečnik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književnih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termina. 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Beograd: Logos Art.</a:t>
            </a:r>
            <a:endParaRPr lang="en-US" sz="4400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FEDA0-B203-296D-C2FD-0264F2FA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0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1F5B-0036-D3D8-9A89-60AE3BEE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1765A-F638-42DF-7B05-7A4A0C27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55905" indent="-255905" algn="just">
              <a:spcAft>
                <a:spcPts val="300"/>
              </a:spcAft>
            </a:pP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Поучки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2019: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Поучки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Милана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Младић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страни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тропског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лудила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“. In: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Tošović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Branko (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./Hg.).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Andrićeva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</a:t>
            </a:r>
            <a:r>
              <a:rPr lang="sr-Latn-RS" sz="3200" i="1" kern="15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čana strana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Andrićs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cap="smal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Sonnenseite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Beograd –Banjaluka: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für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Slawistik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Karl-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Franzens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-Universität Graz –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Narodna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univerzitetska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biblioteka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Republike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Srpske –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Svet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knjige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nmlibris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585– 616. [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Andrić-Intiative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Ivo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europäischen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Kontext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Ivo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evropskom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kontekstu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tom 12]</a:t>
            </a:r>
            <a:endParaRPr lang="en-US" sz="4400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03C93-E8B4-A7D9-7609-C2DF857E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2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40E28-6637-B0ED-6D9D-FB4662C0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4C526-3822-2247-18C5-C278E2D8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55905" indent="-255905" algn="just">
              <a:spcAft>
                <a:spcPts val="300"/>
              </a:spcAft>
            </a:pP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Поучки 2020: Поучки, Милана. Тихи Човек усред олује. In: Tošović, Branko (ur./Hg.). </a:t>
            </a:r>
            <a:r>
              <a:rPr lang="sr-Cyrl-R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Kriopoetika Iva Andrića i ruskih nobelovaca / Die Kryopoetik von Ivo Andrić und russischen Nobelpreisträgern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Graz – Beograd – Banjaluka: Institut für Slawistik der Karl-Franzens-Universität Graz – Narodna i univerzitetska biblioteka Republike Srpske – Svet knjige – nmlibris. S. 457–483. [Andrić-Initiative: Ivo Andrić im europäischen Kontext – Ivo Andrić u evropskom kontekstu, tom 13]</a:t>
            </a:r>
            <a:endParaRPr lang="en-US" sz="4400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E40FC-6E25-0609-5973-63FCFED9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sr-Cyrl-RS" sz="4900" dirty="0">
                <a:latin typeface="Arial" pitchFamily="34" charset="0"/>
                <a:cs typeface="Arial" pitchFamily="34" charset="0"/>
              </a:rPr>
              <a:t>Спасоносна моћ речи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Приповетка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Зеко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Калиграфско писмо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Исидор Катанић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Зеко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Уметност лепог писања удружена са правним знањем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Андрић као министар иностраних послова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Значај речи којима се превазилази смрт</a:t>
            </a:r>
          </a:p>
          <a:p>
            <a:endParaRPr lang="sr-Cyrl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slaj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8993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EC8F-8F8E-85E3-3444-3F22887C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D4BBC-55D7-AE9A-3D3F-5238FB9D8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905" indent="-255905" algn="just">
              <a:spcAft>
                <a:spcPts val="300"/>
              </a:spcAft>
            </a:pP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Џаџић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1993: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Џаџић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Петар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Иво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Андрић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човек</a:t>
            </a:r>
            <a:r>
              <a:rPr lang="en-US" sz="32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i="1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дело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kern="1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Ниш</a:t>
            </a:r>
            <a:r>
              <a:rPr lang="sr-Cyrl-R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Просвета</a:t>
            </a:r>
            <a:r>
              <a:rPr lang="en-US" sz="32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E667B-D448-892A-FADA-9C9E5ED3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5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>
                <a:latin typeface="Arial" pitchFamily="34" charset="0"/>
                <a:cs typeface="Arial" pitchFamily="34" charset="0"/>
              </a:rPr>
              <a:t>Хвала на пажњи!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5A43-589C-0316-EB8C-4788948D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Писмо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39E07-E2A8-4523-0665-01E96079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Графичко записивање говорног језика </a:t>
            </a:r>
            <a:r>
              <a:rPr lang="sr-Latn-R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(Popović 2010: 532–533) </a:t>
            </a:r>
            <a:endParaRPr lang="sr-Cyrl-R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sr-Cyrl-R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Ј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една од форми писаног језика</a:t>
            </a:r>
          </a:p>
          <a:p>
            <a:pPr algn="just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Калиграфија – вештина лепог писања (Клајн, Шипка 2006: 569)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38EF9-2237-C375-DE06-9AF29014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slaj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112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FFEE-516B-50C2-3842-D15B4AE1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Особине и породица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99F70-6896-D4BE-2BB1-A2DE74641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Психолошки профил и породични живот Исидора Катанића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905" indent="255905" algn="just">
              <a:spcAft>
                <a:spcPts val="300"/>
              </a:spcAft>
            </a:pPr>
            <a:r>
              <a:rPr lang="sr-Latn-RS" sz="32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zanimanju je bio kaligraf, na službi u Kancelariji kraljevih ordena. Radio je diplome i za druge ustanove i privatna društva, jer takvog rukopisa i takvog veštaka nije bilo u Beogradu 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Andrić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32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431)</a:t>
            </a:r>
            <a:r>
              <a:rPr lang="sr-Cyrl-R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4121E-C212-1BCA-5C39-9D3034A1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slaj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112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6A41-0105-F8FC-FAD4-F211E21D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Ратови и тражење излаза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72A5-04C1-0E61-F682-7CDAD5BDB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Први светски рат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Београд</a:t>
            </a:r>
          </a:p>
          <a:p>
            <a:pPr algn="just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Сава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Породица Дорошки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Други светски рат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Трагање за излазом из суноврата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9AE5-2904-0BBA-A848-CDD4A5D9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slaj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112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376E-F32E-635A-96EE-396D13A6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Приповетке ратног циклуса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7AD91-E715-3BE2-EC34-18462887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Бомбардовање Београда</a:t>
            </a:r>
          </a:p>
          <a:p>
            <a:pPr algn="just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Мотив подрума</a:t>
            </a:r>
          </a:p>
          <a:p>
            <a:pPr algn="just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Зло на Теразијама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Потрага за решењем којим би </a:t>
            </a:r>
            <a:r>
              <a:rPr lang="sr-Cyrl-RS" i="1" dirty="0">
                <a:latin typeface="Arial" panose="020B0604020202020204" pitchFamily="34" charset="0"/>
                <a:cs typeface="Arial" panose="020B0604020202020204" pitchFamily="34" charset="0"/>
              </a:rPr>
              <a:t>угодио богу, а не замерио се врагу </a:t>
            </a:r>
            <a:r>
              <a:rPr lang="sr-Cyrl-R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(Karaulac 2008: 61)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DEE3-0E8B-C60A-E799-A04467A3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slajd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06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419D-BD63-540A-3931-C508A2C8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Промена у динамици међуљудских односа</a:t>
            </a:r>
            <a:b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6D757-4E39-020C-787E-3CBFB96C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i="1" kern="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sada se u njemu sve češće javljala dotle slabo poznata želja da ne razmišlja samo o stvarima i događajima, nego i da utiče na njih, ma i u najskromnijoj meri, da dejstvuje, da radi na poslu za koji misli da je koristan i u pravcu koji smatra dobrim, da troši snagu, sa osećanjem da biva jači i bogatiji </a:t>
            </a:r>
            <a:r>
              <a:rPr lang="sr-Cyrl-RS" kern="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(Andrić 2017</a:t>
            </a:r>
            <a:r>
              <a:rPr lang="sr-Latn-RS" kern="15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sr-Cyrl-RS" kern="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470).</a:t>
            </a:r>
            <a:endParaRPr lang="en-US" kern="1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ED4F5-2119-9476-2059-D2344147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slajd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7145-8E1C-7FDE-5194-2E452CBE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/>
              <a:t>Правно знање и уметност лепог писања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7107-4FFB-088C-1DD8-D2EBF21F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sr-Latn-R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sr-Cyrl-R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Зека удружује правно знање које поседује са вештином лепог писања фалсификовајући докумената којима младиће избавља од учешћа на фронту </a:t>
            </a:r>
            <a:r>
              <a:rPr lang="sr-Latn-R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(Andrić 2017</a:t>
            </a:r>
            <a:r>
              <a:rPr lang="sr-Latn-RS" sz="32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b</a:t>
            </a:r>
            <a:r>
              <a:rPr lang="sr-Latn-R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: 471–472).</a:t>
            </a:r>
            <a:endParaRPr lang="sr-Cyrl-R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68646-35F4-47CD-78DD-16FD745D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slaj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158D-9F5D-CDF8-A991-12450154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Дипломатија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889BA-B0E4-99CE-8A1E-D5CD6DA14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Дипломатске активности и коментари политичке ситуације нису сачувани</a:t>
            </a:r>
          </a:p>
          <a:p>
            <a:pPr algn="just"/>
            <a:r>
              <a:rPr lang="sr-Cyrl-R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Држање током рата</a:t>
            </a:r>
          </a:p>
          <a:p>
            <a:pPr algn="just"/>
            <a:r>
              <a:rPr lang="sr-Cyrl-R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У заклону књижевног руха Андрић износи ставове</a:t>
            </a:r>
          </a:p>
          <a:p>
            <a:pPr algn="just"/>
            <a:r>
              <a:rPr lang="sr-Cyrl-RS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Петао који прерано кукуриче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Ђукић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Перишић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1994: 25)</a:t>
            </a:r>
            <a:endParaRPr lang="sr-Cyrl-RS" i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29D46-47EB-B5A2-6E84-EEB1DF95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B883-9F8E-48AE-A1F1-D511E46258C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slajd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112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942</Words>
  <Application>Microsoft Office PowerPoint</Application>
  <PresentationFormat>On-screen Show (4:3)</PresentationFormat>
  <Paragraphs>87</Paragraphs>
  <Slides>21</Slides>
  <Notes>2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Милана Поучки (Београд)  Фондација „Алек Кавчић“  milanapoucki@gmail.com   Спасоносна моћ речи  16. Симпозијум о Иви Андрићу Грац, 17. 10. 2024. </vt:lpstr>
      <vt:lpstr>Спасоносна моћ речи </vt:lpstr>
      <vt:lpstr>Писмо</vt:lpstr>
      <vt:lpstr>Особине и породица</vt:lpstr>
      <vt:lpstr>Ратови и тражење излаза</vt:lpstr>
      <vt:lpstr>Приповетке ратног циклуса</vt:lpstr>
      <vt:lpstr>Промена у динамици међуљудских односа </vt:lpstr>
      <vt:lpstr>Правно знање и уметност лепог писања</vt:lpstr>
      <vt:lpstr>Дипломатија</vt:lpstr>
      <vt:lpstr>У ћутању је сигурност</vt:lpstr>
      <vt:lpstr>Лични ставови у књижевном руху</vt:lpstr>
      <vt:lpstr>Извори</vt:lpstr>
      <vt:lpstr>PowerPoint Presentation</vt:lpstr>
      <vt:lpstr>Литература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Poucki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Milana</dc:creator>
  <cp:lastModifiedBy>Milana Poučki</cp:lastModifiedBy>
  <cp:revision>405</cp:revision>
  <dcterms:created xsi:type="dcterms:W3CDTF">2015-08-24T14:02:58Z</dcterms:created>
  <dcterms:modified xsi:type="dcterms:W3CDTF">2024-10-15T09:06:45Z</dcterms:modified>
</cp:coreProperties>
</file>