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73" r:id="rId4"/>
    <p:sldId id="258" r:id="rId5"/>
    <p:sldId id="259" r:id="rId6"/>
    <p:sldId id="257" r:id="rId7"/>
    <p:sldId id="262" r:id="rId8"/>
    <p:sldId id="266" r:id="rId9"/>
    <p:sldId id="288" r:id="rId10"/>
    <p:sldId id="261" r:id="rId11"/>
    <p:sldId id="276" r:id="rId12"/>
    <p:sldId id="265" r:id="rId13"/>
    <p:sldId id="267" r:id="rId14"/>
    <p:sldId id="268" r:id="rId15"/>
    <p:sldId id="281" r:id="rId16"/>
    <p:sldId id="275" r:id="rId17"/>
    <p:sldId id="278" r:id="rId18"/>
    <p:sldId id="282" r:id="rId19"/>
    <p:sldId id="279" r:id="rId20"/>
    <p:sldId id="283" r:id="rId21"/>
    <p:sldId id="280" r:id="rId22"/>
    <p:sldId id="284" r:id="rId23"/>
    <p:sldId id="285" r:id="rId24"/>
    <p:sldId id="286" r:id="rId25"/>
    <p:sldId id="287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3CE6F-438B-4AAF-9B15-7338912C5E5E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5DB82-1EBC-462B-A4E5-BF5C8BA35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0680-CE6A-30DE-AC68-2FB667056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F9ADB-16DA-3023-8F7E-BB80638F8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6241A-5F5B-C217-3107-57205B25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E4681-F4B5-E65C-2950-EBBC3D6D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C6F90-26C3-FF41-BA2B-DDD01C82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3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8F0F-795F-FA7C-F966-0927FFEF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F747A-E72C-7445-111D-FA367E7DF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4D92-AF30-83F0-A009-B5EA4E00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BF29-5C4A-BC7D-D0C6-1ED41D69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C9DE-ECE1-C608-4BF2-26397041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3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37587-BF06-D474-6EDE-911B30243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A725A-69B3-2E39-8115-C2785EAC4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6C7B-C87E-77D4-C7F3-4061F57D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2737E-6F59-1C08-6ECD-7229AE6F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62122-DD4F-2019-62BD-A6CDC6AA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6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E7D7-FEC8-81FC-6A48-17C8E80B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9F4A4-C465-CBBD-55DF-2985F535A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FA1E-E794-094F-BE0A-24EFE1C6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DD7DE-D871-EBEE-45F0-4BD862C7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65FA1-9586-FDF8-7ABB-DDD2890C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2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C329-C8F0-6E29-DE43-021C54BE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586D2-2480-C2D9-3091-2F4C0648C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82F38-6062-A78B-2843-EF6EA3F2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C67AF-31CA-B9B1-A52D-38AAC0B6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BF818-9407-01E9-1303-225C4174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5318-DEC1-5EBD-3079-2E405FE8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D4630-E19B-72EE-9088-D357814EB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E9EE6-5571-5BB4-2737-FA73B8BD5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41DB7-7ABF-0621-7B4F-4BD2EA64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8CC63-F9DA-EB13-A019-A017B389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5AC62-3373-6F2C-6D87-C5E8BF7B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75CE-24F8-04AF-5DFB-C272B7D0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FB040-882D-E019-8610-40B9B46C5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07BCD-2D83-0F95-46EA-C7D655BDD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CA64B-788C-9A24-B4BB-4D5FD29ED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1656A-CC32-98FF-D473-D9A18AD6A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12382-9B0B-77D8-2EF6-64AFB2BB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27CF4-F6B0-D46D-5D62-79D47220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7ADDC9-A0B5-350C-DA5B-2E937A54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9970-09BE-A7D1-E9BB-3562A962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8D512-2C9F-3BD0-2834-2A399492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D5591-4B99-8CBA-0D80-1FC03E1E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390D3-4088-3D58-7397-6AE90476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8D09E-0306-2DCB-A61D-2354B94B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F96DD-3B46-3BCE-BD76-FBC42E2D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1AD78-49F4-7F65-4269-5D539AD2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9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437B-1303-A8BE-7ADD-5A05EDA6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0EB2F-2743-E275-EBD5-AFE1C69A2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85F4F-A05E-D49D-F506-63B0B7504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CF640-0588-544A-B384-CF67F171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81BE8-B0AF-965E-DFF4-D4415825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09222-ED18-0A50-1BE2-9AE3C113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3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A04C-8FB1-E46F-FA38-7B08A185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3CA64-8B48-73BA-68ED-12A2C7938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DC226-CE8C-94A7-C37B-5ABBD95EE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236F1-89EB-2392-09D2-65D6D09D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90B64-8332-B1AC-16FF-22F9FC92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45D7D-661B-2C52-94F9-3EE5D5E8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6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C894BE-FDEF-7D8D-1266-81EBE7B8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6D054-C95F-547E-7C37-869723A2B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84645-68AC-788C-5DBA-C6CA0D57A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D9A4-E325-436A-94EB-35AEE63BBD35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C39DC-6ABF-726A-2D85-BF289D720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02EB4-7321-FF2B-7276-55666DD27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751C-6EB9-43A2-A861-2C36FF97B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3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1EE606-D6D4-1EE5-FEF9-9A20A9145B0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3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C3D1C-3561-06E5-6C87-7E9EE075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0001"/>
            <a:ext cx="9144000" cy="3161402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Times New Roman" panose="02020603050405020304" pitchFamily="18" charset="0"/>
              </a:rPr>
            </a:br>
            <a:br>
              <a:rPr lang="en-US" dirty="0">
                <a:cs typeface="Times New Roman" panose="02020603050405020304" pitchFamily="18" charset="0"/>
              </a:rPr>
            </a:br>
            <a:br>
              <a:rPr lang="en-US" dirty="0">
                <a:cs typeface="Times New Roman" panose="02020603050405020304" pitchFamily="18" charset="0"/>
              </a:rPr>
            </a:br>
            <a:r>
              <a:rPr lang="sr-Cyrl-RS" sz="3100" b="1" dirty="0">
                <a:latin typeface="+mj-lt"/>
                <a:cs typeface="Times New Roman" panose="02020603050405020304" pitchFamily="18" charset="0"/>
              </a:rPr>
              <a:t>Ненад Крцић</a:t>
            </a:r>
            <a:r>
              <a:rPr lang="en-US" sz="31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RS" sz="31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sr-Cyrl-RS" sz="3100" dirty="0">
                <a:latin typeface="+mj-lt"/>
                <a:cs typeface="Times New Roman" panose="02020603050405020304" pitchFamily="18" charset="0"/>
              </a:rPr>
              <a:t>Београд</a:t>
            </a:r>
            <a:r>
              <a:rPr lang="sr-Latn-RS" sz="3100" dirty="0">
                <a:latin typeface="+mj-lt"/>
                <a:cs typeface="Times New Roman" panose="02020603050405020304" pitchFamily="18" charset="0"/>
              </a:rPr>
              <a:t>)</a:t>
            </a:r>
            <a:br>
              <a:rPr lang="sr-Cyrl-RS" sz="3100" dirty="0">
                <a:latin typeface="+mj-lt"/>
                <a:cs typeface="Times New Roman" panose="02020603050405020304" pitchFamily="18" charset="0"/>
              </a:rPr>
            </a:br>
            <a:br>
              <a:rPr lang="sr-Cyrl-RS" sz="3100" dirty="0">
                <a:latin typeface="+mj-lt"/>
                <a:cs typeface="Times New Roman" panose="02020603050405020304" pitchFamily="18" charset="0"/>
              </a:rPr>
            </a:br>
            <a:r>
              <a:rPr lang="sr-Cyrl-RS" sz="2200" dirty="0">
                <a:latin typeface="+mj-lt"/>
                <a:cs typeface="Times New Roman" panose="02020603050405020304" pitchFamily="18" charset="0"/>
              </a:rPr>
              <a:t>Филолошки факултет </a:t>
            </a:r>
            <a:br>
              <a:rPr lang="sr-Cyrl-RS" sz="2200" dirty="0">
                <a:latin typeface="+mj-lt"/>
                <a:cs typeface="Times New Roman" panose="02020603050405020304" pitchFamily="18" charset="0"/>
              </a:rPr>
            </a:br>
            <a:r>
              <a:rPr lang="sr-Cyrl-RS" sz="2200" dirty="0">
                <a:latin typeface="+mj-lt"/>
                <a:cs typeface="Times New Roman" panose="02020603050405020304" pitchFamily="18" charset="0"/>
              </a:rPr>
              <a:t>Универзитета у Београду </a:t>
            </a:r>
            <a:br>
              <a:rPr lang="sr-Cyrl-RS" sz="4000" dirty="0">
                <a:cs typeface="Times New Roman" panose="02020603050405020304" pitchFamily="18" charset="0"/>
              </a:rPr>
            </a:br>
            <a:br>
              <a:rPr lang="sr-Cyrl-RS" sz="4000" dirty="0">
                <a:latin typeface="+mj-lt"/>
                <a:cs typeface="Times New Roman" panose="02020603050405020304" pitchFamily="18" charset="0"/>
              </a:rPr>
            </a:br>
            <a:r>
              <a:rPr lang="en-US" sz="2200" dirty="0">
                <a:latin typeface="+mj-lt"/>
                <a:cs typeface="Times New Roman" panose="02020603050405020304" pitchFamily="18" charset="0"/>
              </a:rPr>
              <a:t>nenadkrcic@gmail.com</a:t>
            </a:r>
            <a:br>
              <a:rPr lang="sr-Cyrl-RS" sz="2200" dirty="0">
                <a:latin typeface="+mj-lt"/>
                <a:cs typeface="Times New Roman" panose="02020603050405020304" pitchFamily="18" charset="0"/>
              </a:rPr>
            </a:br>
            <a:br>
              <a:rPr lang="en-US" sz="3100" dirty="0">
                <a:cs typeface="Times New Roman" panose="02020603050405020304" pitchFamily="18" charset="0"/>
              </a:rPr>
            </a:br>
            <a:r>
              <a:rPr lang="ru-RU" sz="5300" b="1" dirty="0">
                <a:cs typeface="Times New Roman" panose="02020603050405020304" pitchFamily="18" charset="0"/>
              </a:rPr>
              <a:t>Критичко-полемички дискурс у писмима Иве Андрића</a:t>
            </a:r>
            <a:endParaRPr lang="en-US" sz="53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7CD9B-C8E9-2C7C-780B-82818F26B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8524"/>
            <a:ext cx="9144000" cy="1655762"/>
          </a:xfrm>
        </p:spPr>
        <p:txBody>
          <a:bodyPr>
            <a:normAutofit/>
          </a:bodyPr>
          <a:lstStyle/>
          <a:p>
            <a:endParaRPr lang="sr-Cyrl-RS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+mj-lt"/>
                <a:cs typeface="Times New Roman" panose="02020603050405020304" pitchFamily="18" charset="0"/>
              </a:rPr>
              <a:t>XVI </a:t>
            </a:r>
            <a:r>
              <a:rPr lang="sr-Cyrl-RS" sz="2600" b="1" dirty="0">
                <a:latin typeface="+mj-lt"/>
                <a:cs typeface="Times New Roman" panose="02020603050405020304" pitchFamily="18" charset="0"/>
              </a:rPr>
              <a:t>Андрићев симпозијум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Грац, 17‒19. 10. 2024.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61" y="362502"/>
            <a:ext cx="11526078" cy="1325563"/>
          </a:xfrm>
        </p:spPr>
        <p:txBody>
          <a:bodyPr>
            <a:normAutofit/>
          </a:bodyPr>
          <a:lstStyle/>
          <a:p>
            <a:r>
              <a:rPr lang="sr-Cyrl-RS" sz="3600" dirty="0">
                <a:cs typeface="Times New Roman" panose="02020603050405020304" pitchFamily="18" charset="0"/>
              </a:rPr>
              <a:t>Опште језичко-стилске одлике Андрићевих писама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dirty="0">
                <a:latin typeface="+mj-lt"/>
                <a:cs typeface="Times New Roman" panose="02020603050405020304" pitchFamily="18" charset="0"/>
              </a:rPr>
              <a:t>у раним писмима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чести германизми (очигледан утицај немачког језика):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Овдје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још није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допрла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u="sng" dirty="0">
                <a:latin typeface="+mj-lt"/>
                <a:cs typeface="Times New Roman" panose="02020603050405020304" pitchFamily="18" charset="0"/>
              </a:rPr>
              <a:t>„Фирма“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ни </a:t>
            </a:r>
            <a:r>
              <a:rPr lang="sr-Cyrl-RS" u="sng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sr-Cyrl-RS" u="sng" dirty="0" err="1">
                <a:latin typeface="+mj-lt"/>
                <a:cs typeface="Times New Roman" panose="02020603050405020304" pitchFamily="18" charset="0"/>
              </a:rPr>
              <a:t>штрека</a:t>
            </a:r>
            <a:r>
              <a:rPr lang="sr-Cyrl-RS" u="sng" dirty="0">
                <a:latin typeface="+mj-lt"/>
                <a:cs typeface="Times New Roman" panose="02020603050405020304" pitchFamily="18" charset="0"/>
              </a:rPr>
              <a:t>“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;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+mj-lt"/>
                <a:cs typeface="Times New Roman" panose="02020603050405020304" pitchFamily="18" charset="0"/>
              </a:rPr>
              <a:t>Reise-korb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;</a:t>
            </a:r>
            <a:r>
              <a:rPr lang="sr-Latn-RS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i="1" u="sng" dirty="0" err="1">
                <a:latin typeface="+mj-lt"/>
                <a:cs typeface="Times New Roman" panose="02020603050405020304" pitchFamily="18" charset="0"/>
              </a:rPr>
              <a:t>кристкиндлско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i="1" dirty="0">
                <a:latin typeface="+mj-lt"/>
                <a:cs typeface="Times New Roman" panose="02020603050405020304" pitchFamily="18" charset="0"/>
              </a:rPr>
              <a:t>расположење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sr-Cyrl-RS" i="1" dirty="0" err="1">
                <a:latin typeface="+mj-lt"/>
                <a:cs typeface="Times New Roman" panose="02020603050405020304" pitchFamily="18" charset="0"/>
              </a:rPr>
              <a:t>пургар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; </a:t>
            </a:r>
            <a:r>
              <a:rPr lang="sr-Cyrl-RS" i="1" dirty="0" err="1">
                <a:latin typeface="+mj-lt"/>
                <a:cs typeface="Times New Roman" panose="02020603050405020304" pitchFamily="18" charset="0"/>
              </a:rPr>
              <a:t>гифтати</a:t>
            </a:r>
            <a:r>
              <a:rPr lang="sr-Cyrl-RS" i="1" dirty="0">
                <a:latin typeface="+mj-lt"/>
                <a:cs typeface="Times New Roman" panose="02020603050405020304" pitchFamily="18" charset="0"/>
              </a:rPr>
              <a:t> се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sr-Cyrl-RS" i="1" dirty="0" err="1">
                <a:latin typeface="+mj-lt"/>
                <a:cs typeface="Times New Roman" panose="02020603050405020304" pitchFamily="18" charset="0"/>
              </a:rPr>
              <a:t>јунгферлук</a:t>
            </a:r>
            <a:r>
              <a:rPr lang="sr-Cyrl-RS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итд.</a:t>
            </a:r>
            <a:endParaRPr lang="sr-Cyrl-RS" i="1" u="sng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латинично </a:t>
            </a:r>
            <a:r>
              <a:rPr lang="en-US" i="1" dirty="0" err="1">
                <a:latin typeface="+mj-lt"/>
                <a:cs typeface="Times New Roman" panose="02020603050405020304" pitchFamily="18" charset="0"/>
              </a:rPr>
              <a:t>gj</a:t>
            </a:r>
            <a:r>
              <a:rPr lang="sr-Cyrl-RS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ум. </a:t>
            </a:r>
            <a:r>
              <a:rPr lang="sr-Latn-RS" i="1" dirty="0">
                <a:latin typeface="+mj-lt"/>
                <a:cs typeface="Times New Roman" panose="02020603050405020304" pitchFamily="18" charset="0"/>
              </a:rPr>
              <a:t>đ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(према тадашњем хрватском правопису) 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прво ћирилично писмо 13.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III 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1919.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Боривоју Јевтићу</a:t>
            </a:r>
            <a:endParaRPr lang="sr-Cyrl-RS" i="1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противречности: „Мени је управо </a:t>
            </a:r>
            <a:r>
              <a:rPr lang="sr-Cyrl-RS" u="sng" dirty="0">
                <a:latin typeface="+mj-lt"/>
                <a:cs typeface="Times New Roman" panose="02020603050405020304" pitchFamily="18" charset="0"/>
              </a:rPr>
              <a:t>угодан терет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да ти морам писати“ (оксиморон); „Прими ову епистулу о мржњи и буди уверен о мојој љубави“; 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„O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Вашој књизи читам врло похвалне критике, а на мени млади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Крклец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залуд окушава снагу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“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.</a:t>
            </a:r>
            <a:endParaRPr lang="sr-Latn-R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26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61" y="362502"/>
            <a:ext cx="11526078" cy="1325563"/>
          </a:xfrm>
        </p:spPr>
        <p:txBody>
          <a:bodyPr>
            <a:normAutofit/>
          </a:bodyPr>
          <a:lstStyle/>
          <a:p>
            <a:r>
              <a:rPr lang="sr-Cyrl-RS" sz="3600" dirty="0">
                <a:cs typeface="Times New Roman" panose="02020603050405020304" pitchFamily="18" charset="0"/>
              </a:rPr>
              <a:t>Опште језичко-стилске одлике Андрићевих писама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667250"/>
          </a:xfrm>
        </p:spPr>
        <p:txBody>
          <a:bodyPr>
            <a:normAutofit/>
          </a:bodyPr>
          <a:lstStyle/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Вери Стојнић се обраћа са „Драга Вера“ до 1939, а отада са „Драга Веро/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Вјеро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“ (облик </a:t>
            </a:r>
            <a:r>
              <a:rPr lang="sr-Cyrl-RS" i="1" dirty="0">
                <a:latin typeface="+mj-lt"/>
                <a:cs typeface="Times New Roman" panose="02020603050405020304" pitchFamily="18" charset="0"/>
              </a:rPr>
              <a:t>Вера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у каснијим писмима користи Милица Бабић)</a:t>
            </a:r>
          </a:p>
          <a:p>
            <a:r>
              <a:rPr lang="sr-Cyrl-RS" b="1" dirty="0">
                <a:latin typeface="+mj-lt"/>
                <a:cs typeface="Times New Roman" panose="02020603050405020304" pitchFamily="18" charset="0"/>
              </a:rPr>
              <a:t>формуле обраћања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: Драги (мој) пријатељу, Драги госпару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Dragi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Dragi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moj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Cenjeni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prijatelju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Vojko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kochany moj,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Драга госпођице (име),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Draga mala Evgenia (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варирања имена: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Јевг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j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енија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Евгениа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Евгенија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Dragi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Geroj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Беби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Алауповић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425, 12. 4. 1927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Драги секретару, Драго Лепо (Милици Бабић)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духовите опаске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3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err="1">
                <a:latin typeface="+mj-lt"/>
                <a:cs typeface="Times New Roman" panose="02020603050405020304" pitchFamily="18" charset="0"/>
              </a:rPr>
              <a:t>Метакритички</a:t>
            </a:r>
            <a:r>
              <a:rPr lang="sr-Cyrl-RS" sz="3600" dirty="0">
                <a:latin typeface="+mj-lt"/>
                <a:cs typeface="Times New Roman" panose="02020603050405020304" pitchFamily="18" charset="0"/>
              </a:rPr>
              <a:t> и </a:t>
            </a:r>
            <a:r>
              <a:rPr lang="sr-Cyrl-RS" sz="3600" dirty="0" err="1">
                <a:latin typeface="+mj-lt"/>
                <a:cs typeface="Times New Roman" panose="02020603050405020304" pitchFamily="18" charset="0"/>
              </a:rPr>
              <a:t>метаполемички</a:t>
            </a:r>
            <a:r>
              <a:rPr lang="sr-Cyrl-RS" sz="3600" dirty="0">
                <a:latin typeface="+mj-lt"/>
                <a:cs typeface="Times New Roman" panose="02020603050405020304" pitchFamily="18" charset="0"/>
              </a:rPr>
              <a:t> коментари у писмима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667250"/>
          </a:xfrm>
        </p:spPr>
        <p:txBody>
          <a:bodyPr>
            <a:normAutofit/>
          </a:bodyPr>
          <a:lstStyle/>
          <a:p>
            <a:r>
              <a:rPr lang="sr-Latn-RS" dirty="0">
                <a:latin typeface="+mj-lt"/>
                <a:cs typeface="Times New Roman" panose="02020603050405020304" pitchFamily="18" charset="0"/>
              </a:rPr>
              <a:t>„U ostalom, ja smo i onaj gospodin još dobri, tek dođemo katkad u konflikt, ko pravi geniji i jedni literati.“ [20. III 1913]</a:t>
            </a:r>
          </a:p>
          <a:p>
            <a:r>
              <a:rPr lang="sr-Latn-RS" dirty="0">
                <a:latin typeface="+mj-lt"/>
                <a:cs typeface="Times New Roman" panose="02020603050405020304" pitchFamily="18" charset="0"/>
              </a:rPr>
              <a:t>„Pazio sam se s A. G. Matošem i par puta debatovasmo. On je jedini ‒ od meni oprečnih ‒ sa kojim ne dođoh u sukob… Nije da bi moja dijalektika kapitulirala pred njim, ne, nego ona prosto stoji i kao drži pušku na pozdrav dok ne prodefiluje taj nesrećni čovek zajedno sa svojom bujicom nemogućih reči.“ [20. III 1913]</a:t>
            </a:r>
          </a:p>
          <a:p>
            <a:r>
              <a:rPr lang="sr-Latn-RS" dirty="0">
                <a:latin typeface="+mj-lt"/>
                <a:cs typeface="Times New Roman" panose="02020603050405020304" pitchFamily="18" charset="0"/>
              </a:rPr>
              <a:t>„U ovoj zluradosti i besposlici ja smišljam odgovore na sve polemike… meni posve nepoznatih ljudi… pišem političke i književne istorije grdeći i kasapeći svoje savremenike.“ [4. VI 1913]</a:t>
            </a:r>
            <a:endParaRPr lang="sr-Cyrl-RS" dirty="0"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8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Где се јавља критичко-полемички дискурс у Андрићевим писмима?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747" y="2038558"/>
            <a:ext cx="1086015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У првом писму, Милошу Видаковићу (1911): </a:t>
            </a:r>
          </a:p>
          <a:p>
            <a:r>
              <a:rPr lang="sr-Latn-RS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Neka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gjavo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nosi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dokumente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[ne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čitko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]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ova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naklapanja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sr-Latn-RS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Ljudi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kasabi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brbljivi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brutalni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glupi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a 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život im je smradan i pust, pun jada i komičnosti, Gogoljeve komičnosti.“ </a:t>
            </a:r>
          </a:p>
          <a:p>
            <a:r>
              <a:rPr lang="sr-Latn-RS" dirty="0">
                <a:latin typeface="+mj-lt"/>
                <a:cs typeface="Times New Roman" panose="02020603050405020304" pitchFamily="18" charset="0"/>
              </a:rPr>
              <a:t>„Teško da bi me oduševio i Adam [Mickjevič, pesnik]. Jer šta? Neka donese ideju i neka od ovih cincara načini ljude, pa ću vjerovati, ali ovako! Čemu? Ne volim glasne ideje, ti znaš da sam sit toga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nacionalnog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rada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875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Где се јавља критичко-полемички дискурс у Андрићевим писмима?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860157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У писмима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Дурбешићу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sr-Latn-RS" dirty="0">
                <a:latin typeface="+mj-lt"/>
                <a:cs typeface="Times New Roman" panose="02020603050405020304" pitchFamily="18" charset="0"/>
              </a:rPr>
              <a:t>„O sebi. Živim u ovom gnezdu žalosnom, težak od prošlosti, zabrinut radi budućnosti (...). Živim u odsutnosti duha i lepote, s ljudima koji me ne vole i koje mrzim. Nedostojan život!“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[септембар 1912]</a:t>
            </a:r>
          </a:p>
          <a:p>
            <a:r>
              <a:rPr lang="sr-Latn-RS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Ko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zna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je li Hrvatska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najmizernija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zemlja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Evropi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ali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ja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znam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, da je Zagreb najbednije mesto u Hrvatskoj, jer mi mrki i ozbiljni sinovi s Juga, ne možemo da nagjemo smisla ovom crvotočnom i alkoholičnom gradu, gde masna jela uspavljuju duh i gde vino oči vara. Ovde se za godinu dana postaje životinja, bestia zagrebiensis, a za dvije špiun.“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[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30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XII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1912]</a:t>
            </a:r>
            <a:endParaRPr lang="sr-Latn-RS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најчешће поводом Хрватске, малограђанштине, а касније, пре свега, поводом лошег опремања његових књига и, каткад, поводом других дела (осврт) </a:t>
            </a:r>
          </a:p>
          <a:p>
            <a:endParaRPr lang="sr-Cyrl-RS" dirty="0"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3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Где се јавља критичко-полемички дискурс у Андрићевим писмима?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860157" cy="4667250"/>
          </a:xfrm>
        </p:spPr>
        <p:txBody>
          <a:bodyPr>
            <a:normAutofit lnSpcReduction="10000"/>
          </a:bodyPr>
          <a:lstStyle/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у писмима из раног периода (пријатељима, познаницима)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у писму Матици хрватској (1947)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у </a:t>
            </a:r>
            <a:r>
              <a:rPr lang="sr-Cyrl-RS" i="1" dirty="0">
                <a:latin typeface="+mj-lt"/>
                <a:cs typeface="Times New Roman" panose="02020603050405020304" pitchFamily="18" charset="0"/>
              </a:rPr>
              <a:t>Писму из Рима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поводом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Прохаскине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књиге</a:t>
            </a:r>
            <a:endParaRPr lang="sr-Cyrl-RS" i="1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у писму издавачу </a:t>
            </a:r>
            <a:r>
              <a:rPr lang="sr-Cyrl-RS" i="1" dirty="0">
                <a:latin typeface="+mj-lt"/>
                <a:cs typeface="Times New Roman" panose="02020603050405020304" pitchFamily="18" charset="0"/>
              </a:rPr>
              <a:t>Немира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условно, у писмима у којима тражи разрешење из Берлина (1941)</a:t>
            </a:r>
          </a:p>
          <a:p>
            <a:endParaRPr lang="sr-Cyrl-RS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Врло ретко након раног периода, скоро да га уопште нема у писмима В. Стојнић, М. Бабић, Б. Јевтићу, Т.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Алауповићу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Беби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Алауповић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Ј.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Чулићу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М.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Нижетић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…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3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751"/>
          </a:xfrm>
        </p:spPr>
        <p:txBody>
          <a:bodyPr>
            <a:normAutofit fontScale="90000"/>
          </a:bodyPr>
          <a:lstStyle/>
          <a:p>
            <a:r>
              <a:rPr lang="sr-Cyrl-RS" dirty="0">
                <a:cs typeface="Times New Roman" panose="02020603050405020304" pitchFamily="18" charset="0"/>
              </a:rPr>
              <a:t>Језичко-стилске одлике критичко-полемичког дискурса у Андрићевим писмима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5875"/>
            <a:ext cx="1086015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Негација: </a:t>
            </a:r>
          </a:p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Ne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znate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koliko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kajem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da sam Kugliu prodao knjigu. Molim Vas da mu isporučite: da ja nikako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neću dopustiti 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da on dulje oteže sa štampanjem, jer ja njemu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nisam prodao 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delo na vjeke vjekova. Oprostite što Vas zamučih da mi budete advokat ali ako on ne štampa </a:t>
            </a:r>
            <a:r>
              <a:rPr lang="sr-Latn-RS" sz="2400" i="1" dirty="0">
                <a:latin typeface="+mj-lt"/>
                <a:cs typeface="Times New Roman" panose="02020603050405020304" pitchFamily="18" charset="0"/>
              </a:rPr>
              <a:t>što pre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knjigu ili ako saznam da je štampao </a:t>
            </a:r>
            <a:r>
              <a:rPr lang="sr-Latn-RS" sz="2400" i="1" dirty="0">
                <a:latin typeface="+mj-lt"/>
                <a:cs typeface="Times New Roman" panose="02020603050405020304" pitchFamily="18" charset="0"/>
              </a:rPr>
              <a:t>više 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ugovorenog broja ja ću ga predati pravom advokatu. I sa nasladom ću voditi proces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“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(17. 9. 1920, 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Рим, Зденки Марковић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[</a:t>
            </a: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претња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]</a:t>
            </a:r>
            <a:endParaRPr lang="sr-Cyrl-RS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sr-Latn-RS" sz="2400" dirty="0">
                <a:latin typeface="+mj-lt"/>
                <a:cs typeface="Times New Roman" panose="02020603050405020304" pitchFamily="18" charset="0"/>
              </a:rPr>
              <a:t>„Primio sam Đerzeleza, treći dio koji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nisam stigao 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da korigiram sam iznakažen greškama,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fale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[→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недостају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]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cijeli stavovi. Korice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neukusne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. Ogorčio me, da više neću ništa na skoro štampati.“</a:t>
            </a:r>
            <a:endParaRPr lang="sr-Cyrl-RS" sz="2400" b="1" dirty="0">
              <a:latin typeface="+mj-lt"/>
              <a:cs typeface="Times New Roman" panose="02020603050405020304" pitchFamily="18" charset="0"/>
            </a:endParaRPr>
          </a:p>
          <a:p>
            <a:endParaRPr lang="sr-Cyrl-RS" sz="2400" dirty="0"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9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751"/>
          </a:xfrm>
        </p:spPr>
        <p:txBody>
          <a:bodyPr>
            <a:normAutofit fontScale="90000"/>
          </a:bodyPr>
          <a:lstStyle/>
          <a:p>
            <a:r>
              <a:rPr lang="sr-Cyrl-RS" dirty="0">
                <a:cs typeface="Times New Roman" panose="02020603050405020304" pitchFamily="18" charset="0"/>
              </a:rPr>
              <a:t>Језичко-стилске одлике критичко-полемичког дискурса у Андрићевим писмима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5687"/>
            <a:ext cx="1086015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 err="1">
                <a:latin typeface="+mj-lt"/>
                <a:cs typeface="Times New Roman" panose="02020603050405020304" pitchFamily="18" charset="0"/>
              </a:rPr>
              <a:t>Дисфемизам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To je delikatan materijal i propašće u rakama [sic!]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stupidnih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tipografa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“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(9. 6. 1920, 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Зденки Марковић, из Рима, о </a:t>
            </a:r>
            <a:r>
              <a:rPr lang="sr-Cyrl-RS" sz="2400" i="1" dirty="0">
                <a:latin typeface="+mj-lt"/>
                <a:cs typeface="Times New Roman" panose="02020603050405020304" pitchFamily="18" charset="0"/>
              </a:rPr>
              <a:t>Немирима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дисфемистички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суперлатив: „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Hrvatska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najmizernija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zemlja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Evropi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ali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ja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znam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, da je Zagreb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najbednije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mesto u Hrvatskoj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…“ (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30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XII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1912); </a:t>
            </a:r>
          </a:p>
          <a:p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дисфемистичко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поређење: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Zagreb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iz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gleda kao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popišan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akvarel, ljudi su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dosadni kao menza ili kao popodne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(Zagreb, 6. 10. 1913)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endParaRPr lang="sr-Cyrl-RS" dirty="0"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4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751"/>
          </a:xfrm>
        </p:spPr>
        <p:txBody>
          <a:bodyPr>
            <a:normAutofit fontScale="90000"/>
          </a:bodyPr>
          <a:lstStyle/>
          <a:p>
            <a:r>
              <a:rPr lang="sr-Cyrl-RS" dirty="0">
                <a:cs typeface="Times New Roman" panose="02020603050405020304" pitchFamily="18" charset="0"/>
              </a:rPr>
              <a:t>Језичко-стилске одлике критичко-полемичког дискурса у Андрићевим писмима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1"/>
            <a:ext cx="1086015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 err="1">
                <a:latin typeface="+mj-lt"/>
                <a:cs typeface="Times New Roman" panose="02020603050405020304" pitchFamily="18" charset="0"/>
              </a:rPr>
              <a:t>Дисфемизам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sr-Latn-RS" sz="2400" dirty="0">
                <a:latin typeface="+mj-lt"/>
                <a:cs typeface="Times New Roman" panose="02020603050405020304" pitchFamily="18" charset="0"/>
              </a:rPr>
              <a:t>„[…] nije to strašno što je ovo jedan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nesnosan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grad, vlažan,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odvratan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plitak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, nego što ja ne mogu i nemam izgleda da tako skoro iz njega odem“ (Rim, 10. 1. 1921)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;</a:t>
            </a:r>
            <a:endParaRPr lang="sr-Latn-RS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sr-Latn-RS" sz="2400" dirty="0">
                <a:latin typeface="+mj-lt"/>
                <a:cs typeface="Times New Roman" panose="02020603050405020304" pitchFamily="18" charset="0"/>
              </a:rPr>
              <a:t>„Kako je to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nevaspitan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i </a:t>
            </a:r>
            <a:r>
              <a:rPr lang="sr-Latn-RS" sz="2400" b="1" dirty="0">
                <a:latin typeface="+mj-lt"/>
                <a:cs typeface="Times New Roman" panose="02020603050405020304" pitchFamily="18" charset="0"/>
              </a:rPr>
              <a:t>bezobziran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svijet!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(Rim, 10. 1. 1921)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;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endParaRPr lang="sr-Cyrl-RS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400" dirty="0">
                <a:latin typeface="+mj-lt"/>
                <a:cs typeface="Times New Roman" panose="02020603050405020304" pitchFamily="18" charset="0"/>
              </a:rPr>
              <a:t>Техника </a:t>
            </a: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топло-хладно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:</a:t>
            </a: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Primio sam pjesme. Dobre su i interesantne ali mi se čini da je u njih, kao što se i meni dogodi katkad, osjećaj jači od svog izraza.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Radite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li 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štogod?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“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 (21. 7. 1919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, Зденки Марковић</a:t>
            </a:r>
            <a:r>
              <a:rPr lang="sr-Latn-RS" sz="24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endParaRPr lang="sr-Cyrl-RS" dirty="0"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3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751"/>
          </a:xfrm>
        </p:spPr>
        <p:txBody>
          <a:bodyPr>
            <a:normAutofit fontScale="90000"/>
          </a:bodyPr>
          <a:lstStyle/>
          <a:p>
            <a:r>
              <a:rPr lang="sr-Cyrl-RS" dirty="0">
                <a:cs typeface="Times New Roman" panose="02020603050405020304" pitchFamily="18" charset="0"/>
              </a:rPr>
              <a:t>Језичко-стилске одлике критичко-полемичког дискурса у Андрићевим писмима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50"/>
            <a:ext cx="10860157" cy="4667250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У </a:t>
            </a:r>
            <a:r>
              <a:rPr lang="sr-Cyrl-RS" sz="2400" cap="small" dirty="0">
                <a:latin typeface="+mj-lt"/>
                <a:cs typeface="Times New Roman" panose="02020603050405020304" pitchFamily="18" charset="0"/>
              </a:rPr>
              <a:t>Писму</a:t>
            </a:r>
            <a:r>
              <a:rPr lang="sr-Latn-RS" sz="2400" cap="small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sz="2400" cap="small" dirty="0">
                <a:latin typeface="+mj-lt"/>
                <a:cs typeface="Times New Roman" panose="02020603050405020304" pitchFamily="18" charset="0"/>
              </a:rPr>
              <a:t>из Рима 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sr-Cyrl-RS" sz="2400" cap="small" dirty="0">
                <a:latin typeface="+mj-lt"/>
                <a:cs typeface="Times New Roman" panose="02020603050405020304" pitchFamily="18" charset="0"/>
              </a:rPr>
              <a:t>Есеји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1914‒1921, септембар 1921) Андрић критикује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Прохаскин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sz="2400" cap="small" dirty="0">
                <a:latin typeface="+mj-lt"/>
                <a:cs typeface="Times New Roman" panose="02020603050405020304" pitchFamily="18" charset="0"/>
              </a:rPr>
              <a:t>Преглед савремене књижевности.</a:t>
            </a:r>
            <a:endParaRPr lang="sr-Cyrl-RS" sz="24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400" b="1" dirty="0" err="1">
                <a:latin typeface="+mj-lt"/>
                <a:cs typeface="Times New Roman" panose="02020603050405020304" pitchFamily="18" charset="0"/>
              </a:rPr>
              <a:t>Метакритички</a:t>
            </a: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 осврт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„Не сумњам да је професионална критика рекла или ће рећи свој суд о њој и немам намеру ни да је поправљам ни да истрчавам пред њу.“</a:t>
            </a:r>
          </a:p>
          <a:p>
            <a:pPr marL="0" indent="0">
              <a:buNone/>
            </a:pP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Лексика негативног значења (аргумент чуђења)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„[…] моје </a:t>
            </a: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чуђење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и </a:t>
            </a: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негодовање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кад сам видео како је г.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Прохаска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осакатио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нашу најмлађу књижевност.“ </a:t>
            </a:r>
          </a:p>
          <a:p>
            <a:pPr marL="0" indent="0">
              <a:buNone/>
            </a:pPr>
            <a:endParaRPr lang="sr-Cyrl-R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3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1CA4D-6580-69D0-C1FE-A9DE161B639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3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Садржај презентације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Задаци истраживања</a:t>
            </a:r>
          </a:p>
          <a:p>
            <a:pPr marL="514350" indent="-514350">
              <a:buAutoNum type="arabicParenR"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Грађа за истраживање</a:t>
            </a:r>
          </a:p>
          <a:p>
            <a:pPr marL="514350" indent="-514350">
              <a:buAutoNum type="arabicParenR"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Теоријско-методолошки оквир истраживања</a:t>
            </a:r>
          </a:p>
          <a:p>
            <a:pPr marL="514350" indent="-514350">
              <a:buAutoNum type="arabicParenR"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Епистоларни стил у стилистици</a:t>
            </a:r>
          </a:p>
          <a:p>
            <a:pPr marL="514350" indent="-514350">
              <a:buAutoNum type="arabicParenR"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Опште одлике Андрићевих писама</a:t>
            </a:r>
          </a:p>
          <a:p>
            <a:pPr marL="514350" indent="-514350">
              <a:buAutoNum type="arabicParenR"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Опште језичко-стилске одлике Андрићевих писама</a:t>
            </a:r>
          </a:p>
          <a:p>
            <a:pPr marL="514350" indent="-514350">
              <a:buAutoNum type="arabicParenR"/>
            </a:pPr>
            <a:r>
              <a:rPr lang="sr-Cyrl-RS" dirty="0" err="1">
                <a:latin typeface="+mj-lt"/>
                <a:cs typeface="Times New Roman" panose="02020603050405020304" pitchFamily="18" charset="0"/>
              </a:rPr>
              <a:t>Метакритички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и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метаполемички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коментари у писмима</a:t>
            </a:r>
          </a:p>
          <a:p>
            <a:pPr marL="514350" indent="-514350">
              <a:buAutoNum type="arabicParenR"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Где се јавља критичко-полемички дискурс у Андрићевим писмима?</a:t>
            </a:r>
          </a:p>
          <a:p>
            <a:pPr marL="514350" indent="-514350">
              <a:buAutoNum type="arabicParenR"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Језичко-стилске одлике критичко-полемичког дискурса у Андрићевим писмима</a:t>
            </a:r>
          </a:p>
          <a:p>
            <a:pPr marL="514350" indent="-514350">
              <a:buAutoNum type="arabicParenR"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Закључне напомене</a:t>
            </a:r>
          </a:p>
          <a:p>
            <a:pPr marL="514350" indent="-514350">
              <a:buAutoNum type="arabicParenR"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Извори и литература</a:t>
            </a:r>
          </a:p>
          <a:p>
            <a:pPr marL="514350" indent="-514350">
              <a:buAutoNum type="arabicParenR"/>
            </a:pPr>
            <a:endParaRPr lang="sr-Cyrl-RS" dirty="0">
              <a:latin typeface="+mj-lt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sr-Cyrl-R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62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751"/>
          </a:xfrm>
        </p:spPr>
        <p:txBody>
          <a:bodyPr>
            <a:normAutofit fontScale="90000"/>
          </a:bodyPr>
          <a:lstStyle/>
          <a:p>
            <a:r>
              <a:rPr lang="sr-Cyrl-RS" dirty="0">
                <a:cs typeface="Times New Roman" panose="02020603050405020304" pitchFamily="18" charset="0"/>
              </a:rPr>
              <a:t>Језичко-стилске одлике критичко-полемичког дискурса у Андрићевим писмима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50"/>
            <a:ext cx="1086015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Супротни односи у структурирању текста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Али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оно што не разумем и чему не могу да се начудим то је чињеница да г.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Прохаска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није унео у свој Преглед многе који су се одавно афирмирали у књижевности, можда и од пре и боље од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унешених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.“</a:t>
            </a:r>
          </a:p>
          <a:p>
            <a:pPr marL="0" indent="0">
              <a:buNone/>
            </a:pPr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Полемички услов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„Ако је г.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Прохаска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хтео тим да учини атак на наше другове, онда га треба одбити најодлучније, а ако је то пропуст из необавештености или непажње, онда га треба исправити…“</a:t>
            </a:r>
          </a:p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По својим формално-садржинским одликама, ово је ипак критика. </a:t>
            </a:r>
          </a:p>
          <a:p>
            <a:pPr marL="0" indent="0">
              <a:buNone/>
            </a:pPr>
            <a:endParaRPr lang="sr-Cyrl-R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74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751"/>
          </a:xfrm>
        </p:spPr>
        <p:txBody>
          <a:bodyPr>
            <a:normAutofit fontScale="90000"/>
          </a:bodyPr>
          <a:lstStyle/>
          <a:p>
            <a:r>
              <a:rPr lang="sr-Cyrl-RS" dirty="0">
                <a:cs typeface="Times New Roman" panose="02020603050405020304" pitchFamily="18" charset="0"/>
              </a:rPr>
              <a:t>Језичко-стилске одлике критичко-полемичког дискурса у Андрићевим писмима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50"/>
            <a:ext cx="1086015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У писму Матици хрватској (1947): 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аргумент квантитета: више од сто деведесет грешака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амплификација: набраја све примере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„Иако Андрић не напушта одмерен тон у преписци,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побројавање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чак сто деведесет места, како сам наводи, у којима су извршене ’увек неоправдане а често бесмислене измене’, представља методолошки аргумент који говори у прилог његовом незадовољству“ (Тодоровић 2011: 23).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33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751"/>
          </a:xfrm>
        </p:spPr>
        <p:txBody>
          <a:bodyPr>
            <a:normAutofit fontScale="90000"/>
          </a:bodyPr>
          <a:lstStyle/>
          <a:p>
            <a:r>
              <a:rPr lang="sr-Cyrl-RS" dirty="0">
                <a:cs typeface="Times New Roman" panose="02020603050405020304" pitchFamily="18" charset="0"/>
              </a:rPr>
              <a:t>Језичко-стилске одлике критичко-полемичког дискурса у Андрићевим писмима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50"/>
            <a:ext cx="1086015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У писму Матици хрватској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Београд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23. 5. 1947)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r-Cyrl-RS" b="1" dirty="0">
                <a:latin typeface="+mj-lt"/>
                <a:cs typeface="Times New Roman" panose="02020603050405020304" pitchFamily="18" charset="0"/>
              </a:rPr>
              <a:t>негација у синтаксичкој градацији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„… u mom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tekstu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[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]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mnogo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mesta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menjani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jezik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pravopis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menjani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ne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samo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grubo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nepismeno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nego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čak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nedosledno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“; </a:t>
            </a:r>
            <a:endParaRPr lang="sr-Cyrl-RS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>
                <a:solidFill>
                  <a:srgbClr val="222222"/>
                </a:solidFill>
                <a:latin typeface="Arial" panose="020B0604020202020204" pitchFamily="34" charset="0"/>
              </a:rPr>
              <a:t>негација у саставном односу</a:t>
            </a:r>
            <a:r>
              <a:rPr lang="sr-Cyrl-RS" dirty="0">
                <a:solidFill>
                  <a:srgbClr val="222222"/>
                </a:solidFill>
                <a:latin typeface="Arial" panose="020B0604020202020204" pitchFamily="34" charset="0"/>
              </a:rPr>
              <a:t>:  </a:t>
            </a:r>
            <a:endParaRPr lang="sr-Latn-R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sr-Cyrl-RS" dirty="0">
                <a:solidFill>
                  <a:srgbClr val="222222"/>
                </a:solidFill>
                <a:latin typeface="Arial" panose="020B0604020202020204" pitchFamily="34" charset="0"/>
              </a:rPr>
              <a:t>„</a:t>
            </a:r>
            <a:r>
              <a:rPr lang="sr-Latn-RS" dirty="0">
                <a:solidFill>
                  <a:srgbClr val="222222"/>
                </a:solidFill>
                <a:latin typeface="Arial" panose="020B0604020202020204" pitchFamily="34" charset="0"/>
              </a:rPr>
              <a:t>Č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injene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druge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neopravdane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nerazumijive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izmene</a:t>
            </a:r>
            <a:r>
              <a:rPr lang="sr-Cyrl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sr-Latn-R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sr-Latn-RS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„izvršene uvek </a:t>
            </a:r>
            <a:r>
              <a:rPr lang="sr-Latn-RS" b="1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neopravdane a često besmislene </a:t>
            </a:r>
            <a:r>
              <a:rPr lang="sr-Latn-RS" dirty="0">
                <a:solidFill>
                  <a:srgbClr val="22222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izmene“</a:t>
            </a:r>
            <a:endParaRPr lang="sr-Cyrl-R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10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751"/>
          </a:xfrm>
        </p:spPr>
        <p:txBody>
          <a:bodyPr>
            <a:normAutofit fontScale="90000"/>
          </a:bodyPr>
          <a:lstStyle/>
          <a:p>
            <a:r>
              <a:rPr lang="sr-Cyrl-RS" dirty="0">
                <a:cs typeface="Times New Roman" panose="02020603050405020304" pitchFamily="18" charset="0"/>
              </a:rPr>
              <a:t>Језичко-стилске одлике критичко-полемичког дискурса у Андрићевим писмима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50"/>
            <a:ext cx="1086015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У писму Матици хрватској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Београд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23. 5. 1947)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r-Cyrl-RS" b="1" dirty="0">
                <a:latin typeface="+mj-lt"/>
                <a:cs typeface="Times New Roman" panose="02020603050405020304" pitchFamily="18" charset="0"/>
              </a:rPr>
              <a:t>амплификација (кумулативно набрајање):</a:t>
            </a:r>
          </a:p>
          <a:p>
            <a:pPr marL="0" indent="0">
              <a:buNone/>
            </a:pP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„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Hri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šć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anin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šć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anin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vaduh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uzduh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uslov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uvjet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okretao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metao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shvatao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okre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ć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me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ć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shva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ć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odpreta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odpre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ć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posmatrati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promatrati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hljeb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kruh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problijedje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pobijelje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pocrvenje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problijedi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pobijeli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pocrveni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r-Latn-RS" dirty="0">
                <a:solidFill>
                  <a:srgbClr val="222222"/>
                </a:solidFill>
                <a:latin typeface="Arial" panose="020B0604020202020204" pitchFamily="34" charset="0"/>
              </a:rPr>
              <a:t>č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ak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stih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pesme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„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Razbolje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se D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ž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erzeleze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... "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izmenjen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„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Raboli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se...",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izbje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š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nje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izbje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š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bole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š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ljiv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bole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ž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ljiv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svitanje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svi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ć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anje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ta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ta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 u to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an, </a:t>
            </a:r>
            <a:r>
              <a:rPr lang="sr-Latn-RS" dirty="0">
                <a:solidFill>
                  <a:srgbClr val="222222"/>
                </a:solidFill>
                <a:latin typeface="Arial" panose="020B0604020202020204" pitchFamily="34" charset="0"/>
              </a:rPr>
              <a:t>č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etvoro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sr-Latn-RS" dirty="0">
                <a:solidFill>
                  <a:srgbClr val="222222"/>
                </a:solidFill>
                <a:latin typeface="Arial" panose="020B0604020202020204" pitchFamily="34" charset="0"/>
              </a:rPr>
              <a:t>č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etvero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bjeli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č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bjelkast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veza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vezan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sveza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svezan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nevjerovatan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neverojatan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drhat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drhtaj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itd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.“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r-Cyrl-RS" b="1" dirty="0">
                <a:latin typeface="+mj-lt"/>
                <a:cs typeface="Times New Roman" panose="02020603050405020304" pitchFamily="18" charset="0"/>
              </a:rPr>
              <a:t> </a:t>
            </a:r>
            <a:endParaRPr lang="sr-Cyrl-R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68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751"/>
          </a:xfrm>
        </p:spPr>
        <p:txBody>
          <a:bodyPr>
            <a:normAutofit fontScale="90000"/>
          </a:bodyPr>
          <a:lstStyle/>
          <a:p>
            <a:r>
              <a:rPr lang="sr-Cyrl-RS" dirty="0">
                <a:cs typeface="Times New Roman" panose="02020603050405020304" pitchFamily="18" charset="0"/>
              </a:rPr>
              <a:t>Језичко-стилске одлике критичко-полемичког дискурса у Андрићевим писмима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750"/>
            <a:ext cx="10860157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У писму Матици хрватској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Београд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, 23. 5. 1947)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r-Cyrl-RS" b="1" dirty="0" err="1">
                <a:latin typeface="+mj-lt"/>
                <a:cs typeface="Times New Roman" panose="02020603050405020304" pitchFamily="18" charset="0"/>
              </a:rPr>
              <a:t>екскламативност</a:t>
            </a:r>
            <a:r>
              <a:rPr lang="sr-Cyrl-RS" b="1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„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Na str. 203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205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ispu</a:t>
            </a:r>
            <a:r>
              <a:rPr lang="sr-Latn-RS" dirty="0">
                <a:solidFill>
                  <a:srgbClr val="222222"/>
                </a:solidFill>
                <a:latin typeface="Arial" panose="020B0604020202020204" pitchFamily="34" charset="0"/>
              </a:rPr>
              <a:t>š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tene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su</a:t>
            </a:r>
            <a:r>
              <a:rPr lang="sr-Latn-RS" dirty="0">
                <a:solidFill>
                  <a:srgbClr val="222222"/>
                </a:solidFill>
                <a:latin typeface="Arial" panose="020B0604020202020204" pitchFamily="34" charset="0"/>
              </a:rPr>
              <a:t> kraće rečenice, a na str. 234 čitava stranica originalnog teksta!</a:t>
            </a:r>
            <a:r>
              <a:rPr lang="sr-Latn-R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sr-Cyrl-RS" b="1" dirty="0">
                <a:latin typeface="+mj-lt"/>
                <a:cs typeface="Times New Roman" panose="02020603050405020304" pitchFamily="18" charset="0"/>
              </a:rPr>
              <a:t> </a:t>
            </a:r>
            <a:endParaRPr lang="sr-Latn-RS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b="1" dirty="0">
                <a:latin typeface="+mj-lt"/>
                <a:cs typeface="Times New Roman" panose="02020603050405020304" pitchFamily="18" charset="0"/>
              </a:rPr>
              <a:t>оштре оцене:</a:t>
            </a:r>
            <a:endParaRPr lang="sr-Latn-RS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dirty="0">
                <a:latin typeface="+mj-lt"/>
                <a:cs typeface="Times New Roman" panose="02020603050405020304" pitchFamily="18" charset="0"/>
              </a:rPr>
              <a:t>„I posle </a:t>
            </a:r>
            <a:r>
              <a:rPr lang="sr-Latn-RS" b="1" dirty="0">
                <a:latin typeface="+mj-lt"/>
                <a:cs typeface="Times New Roman" panose="02020603050405020304" pitchFamily="18" charset="0"/>
              </a:rPr>
              <a:t>ovog ružnog iskustva 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ja ću raditi na tome koliko god budem mogao, ali, ovu knjigu „Pripovijetke“ sa ovako </a:t>
            </a:r>
            <a:r>
              <a:rPr lang="sr-Latn-RS" b="1" dirty="0">
                <a:latin typeface="+mj-lt"/>
                <a:cs typeface="Times New Roman" panose="02020603050405020304" pitchFamily="18" charset="0"/>
              </a:rPr>
              <a:t>nesavesno i samovoljno menjanim tekstom 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neću nikad priznati kao svoju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“</a:t>
            </a:r>
            <a:endParaRPr lang="sr-Cyrl-R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5751"/>
          </a:xfrm>
        </p:spPr>
        <p:txBody>
          <a:bodyPr>
            <a:normAutofit/>
          </a:bodyPr>
          <a:lstStyle/>
          <a:p>
            <a:r>
              <a:rPr lang="sr-Cyrl-RS" dirty="0">
                <a:cs typeface="Times New Roman" panose="02020603050405020304" pitchFamily="18" charset="0"/>
              </a:rPr>
              <a:t>Закључне напомене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876"/>
            <a:ext cx="11009243" cy="466725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критичко-полемички дискурс чешћи у раним писмима;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јављају се и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метакритички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и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метаполемички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коментари;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повод: малограђанштина, духовна празнина места у ком живи, опремање његових књига, (књижевно)уметничка дела;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полемички однос у писмима: према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Матошу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Крклецу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(поводом приказа </a:t>
            </a:r>
            <a:r>
              <a:rPr lang="sr-Cyrl-RS" i="1" dirty="0">
                <a:latin typeface="+mj-lt"/>
                <a:cs typeface="Times New Roman" panose="02020603050405020304" pitchFamily="18" charset="0"/>
              </a:rPr>
              <a:t>Немира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), издавачима његових књига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Кугли</a:t>
            </a:r>
            <a:r>
              <a:rPr lang="sr-Latn-RS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Прохаски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Матици хрватској, каткад страним ауторима…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језичко-стилска средства: негација,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дисфемизација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лексика негативног значења (речи-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тригери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), амплификација,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екскламативност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; техника топло-хладно; 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реторички аргументи: аргумент квалитета, аргумент квантитета (у писму Матици хрватској из 1947).</a:t>
            </a:r>
          </a:p>
        </p:txBody>
      </p:sp>
    </p:spTree>
    <p:extLst>
      <p:ext uri="{BB962C8B-B14F-4D97-AF65-F5344CB8AC3E}">
        <p14:creationId xmlns:p14="http://schemas.microsoft.com/office/powerpoint/2010/main" val="1196810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03A9-4121-D11F-6C9E-178B84F5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5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Извори и литература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809" y="1956664"/>
            <a:ext cx="10860157" cy="5069508"/>
          </a:xfrm>
        </p:spPr>
        <p:txBody>
          <a:bodyPr>
            <a:normAutofit fontScale="47500" lnSpcReduction="20000"/>
          </a:bodyPr>
          <a:lstStyle/>
          <a:p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Андрић 2011: 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Андрић, Иво. </a:t>
            </a:r>
            <a:r>
              <a:rPr lang="sr-Cyrl-RS" sz="3800" i="1" dirty="0">
                <a:latin typeface="+mj-lt"/>
                <a:cs typeface="Times New Roman" panose="02020603050405020304" pitchFamily="18" charset="0"/>
              </a:rPr>
              <a:t>Писма (1911‒1973). 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Сабрана дела, </a:t>
            </a:r>
            <a:r>
              <a:rPr lang="sr-Cyrl-RS" sz="3800" dirty="0" err="1">
                <a:latin typeface="+mj-lt"/>
                <a:cs typeface="Times New Roman" panose="02020603050405020304" pitchFamily="18" charset="0"/>
              </a:rPr>
              <a:t>књ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. 19. Београд: Задужбина Иве Андрића. </a:t>
            </a:r>
            <a:endParaRPr lang="sr-Cyrl-RS" sz="3800" cap="small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Андрић 2022: 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Андрић, Иво. </a:t>
            </a:r>
            <a:r>
              <a:rPr lang="sr-Cyrl-RS" sz="3800" cap="small" dirty="0">
                <a:latin typeface="+mj-lt"/>
                <a:cs typeface="Times New Roman" panose="02020603050405020304" pitchFamily="18" charset="0"/>
              </a:rPr>
              <a:t>Есеји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 1914‒1921. Критичко издање дела Иве Андрића. Београд: Задужбина Иве Андрића.</a:t>
            </a:r>
          </a:p>
          <a:p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СЗИА 1986: </a:t>
            </a:r>
            <a:r>
              <a:rPr lang="sr-Cyrl-RS" sz="3800" dirty="0" err="1">
                <a:latin typeface="+mj-lt"/>
                <a:cs typeface="Times New Roman" panose="02020603050405020304" pitchFamily="18" charset="0"/>
              </a:rPr>
              <a:t>Свеск</a:t>
            </a:r>
            <a:r>
              <a:rPr lang="en-US" sz="3800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 Задужбине Иве Андрића. Год. 5, св. 4. Београд: Задужбина Иве Андрића.</a:t>
            </a:r>
            <a:endParaRPr lang="en-US" sz="3800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СЗИА 1989: </a:t>
            </a:r>
            <a:r>
              <a:rPr lang="sr-Cyrl-RS" sz="3800" dirty="0" err="1">
                <a:latin typeface="+mj-lt"/>
                <a:cs typeface="Times New Roman" panose="02020603050405020304" pitchFamily="18" charset="0"/>
              </a:rPr>
              <a:t>Свеск</a:t>
            </a:r>
            <a:r>
              <a:rPr lang="en-US" sz="3800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 Задужбине Иве Андрића. Год. 8, св. 6. Београд: Задужбина Иве Андрића.</a:t>
            </a:r>
            <a:endParaRPr lang="en-US" sz="3800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СЗИА 1998: </a:t>
            </a:r>
            <a:r>
              <a:rPr lang="sr-Cyrl-RS" sz="3800" dirty="0" err="1">
                <a:latin typeface="+mj-lt"/>
                <a:cs typeface="Times New Roman" panose="02020603050405020304" pitchFamily="18" charset="0"/>
              </a:rPr>
              <a:t>Свеск</a:t>
            </a:r>
            <a:r>
              <a:rPr lang="en-US" sz="3800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 Задужбине Иве Андрића. Год. 18, св. 14. Београд: Задужбина Иве Андрића.</a:t>
            </a:r>
            <a:endParaRPr lang="en-US" sz="3800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СЗИА 2000: </a:t>
            </a:r>
            <a:r>
              <a:rPr lang="sr-Cyrl-RS" sz="3800" dirty="0" err="1">
                <a:latin typeface="+mj-lt"/>
                <a:cs typeface="Times New Roman" panose="02020603050405020304" pitchFamily="18" charset="0"/>
              </a:rPr>
              <a:t>Свеск</a:t>
            </a:r>
            <a:r>
              <a:rPr lang="en-US" sz="3800" dirty="0">
                <a:latin typeface="+mj-lt"/>
                <a:cs typeface="Times New Roman" panose="02020603050405020304" pitchFamily="18" charset="0"/>
              </a:rPr>
              <a:t>a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 Задужбине Иве Андрића. Год. 19, св. 16. Београд: Задужбина Иве Андрића.</a:t>
            </a:r>
          </a:p>
          <a:p>
            <a:r>
              <a:rPr lang="sr-Cyrl-RS" sz="3800" b="1" dirty="0" err="1">
                <a:latin typeface="+mj-lt"/>
                <a:cs typeface="Times New Roman" panose="02020603050405020304" pitchFamily="18" charset="0"/>
              </a:rPr>
              <a:t>Караулац</a:t>
            </a:r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 2011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sr-Cyrl-RS" sz="3800" dirty="0" err="1">
                <a:latin typeface="+mj-lt"/>
                <a:cs typeface="Times New Roman" panose="02020603050405020304" pitchFamily="18" charset="0"/>
              </a:rPr>
              <a:t>Караулац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, Мирослав. Уметност обичног. </a:t>
            </a:r>
            <a:r>
              <a:rPr lang="en-US" sz="3800" dirty="0">
                <a:latin typeface="+mj-lt"/>
                <a:cs typeface="Times New Roman" panose="02020603050405020304" pitchFamily="18" charset="0"/>
              </a:rPr>
              <a:t>In</a:t>
            </a:r>
            <a:r>
              <a:rPr lang="sr-Latn-RS" sz="38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Андрић, Иво. </a:t>
            </a:r>
            <a:r>
              <a:rPr lang="sr-Cyrl-RS" sz="3800" i="1" dirty="0">
                <a:latin typeface="+mj-lt"/>
                <a:cs typeface="Times New Roman" panose="02020603050405020304" pitchFamily="18" charset="0"/>
              </a:rPr>
              <a:t>Писма (1911‒1973). 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С. 7‒10.  </a:t>
            </a:r>
          </a:p>
          <a:p>
            <a:r>
              <a:rPr lang="sr-Cyrl-RS" sz="3800" b="1" dirty="0" err="1">
                <a:latin typeface="+mj-lt"/>
                <a:cs typeface="Times New Roman" panose="02020603050405020304" pitchFamily="18" charset="0"/>
              </a:rPr>
              <a:t>Катнић-Бакаршић</a:t>
            </a:r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 1999: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+mj-lt"/>
                <a:cs typeface="Times New Roman" panose="02020603050405020304" pitchFamily="18" charset="0"/>
              </a:rPr>
              <a:t>Katni</a:t>
            </a:r>
            <a:r>
              <a:rPr lang="sr-Latn-RS" sz="3800" dirty="0">
                <a:latin typeface="+mj-lt"/>
                <a:cs typeface="Times New Roman" panose="02020603050405020304" pitchFamily="18" charset="0"/>
              </a:rPr>
              <a:t>ć-Bakaršić, Marina. </a:t>
            </a:r>
            <a:r>
              <a:rPr lang="sr-Latn-RS" sz="3800" i="1" dirty="0">
                <a:latin typeface="+mj-lt"/>
                <a:cs typeface="Times New Roman" panose="02020603050405020304" pitchFamily="18" charset="0"/>
              </a:rPr>
              <a:t>Lingvistička stilistika</a:t>
            </a:r>
            <a:r>
              <a:rPr lang="sr-Latn-RS" sz="38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800" dirty="0">
                <a:latin typeface="+mj-lt"/>
                <a:cs typeface="Times New Roman" panose="02020603050405020304" pitchFamily="18" charset="0"/>
              </a:rPr>
              <a:t>Sarajevo.</a:t>
            </a:r>
            <a:r>
              <a:rPr lang="sr-Latn-RS" sz="3800" dirty="0">
                <a:latin typeface="+mj-lt"/>
                <a:cs typeface="Times New Roman" panose="02020603050405020304" pitchFamily="18" charset="0"/>
              </a:rPr>
              <a:t> </a:t>
            </a:r>
            <a:endParaRPr lang="sr-Cyrl-RS" sz="3800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Крцић 2023: 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Крцић, Ненад. </a:t>
            </a:r>
            <a:r>
              <a:rPr lang="sr-Cyrl-RS" sz="3800" i="1" dirty="0">
                <a:latin typeface="+mj-lt"/>
                <a:cs typeface="Times New Roman" panose="02020603050405020304" pitchFamily="18" charset="0"/>
              </a:rPr>
              <a:t>Језичко-стилске одлике критичко-полемичког дискурса у савременом српском језику (на примеру филолошких текстова)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. Докторска дисертација. Београд.</a:t>
            </a:r>
          </a:p>
          <a:p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Тодоровић</a:t>
            </a:r>
            <a:r>
              <a:rPr lang="sr-Latn-RS" sz="3800" b="1" dirty="0">
                <a:latin typeface="+mj-lt"/>
                <a:cs typeface="Times New Roman" panose="02020603050405020304" pitchFamily="18" charset="0"/>
              </a:rPr>
              <a:t> 2011</a:t>
            </a:r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Тодоровић, Невена. Преписка између Иве Андрића и Матице хрватске. </a:t>
            </a:r>
            <a:r>
              <a:rPr lang="en-US" sz="3800" dirty="0">
                <a:latin typeface="+mj-lt"/>
                <a:cs typeface="Times New Roman" panose="02020603050405020304" pitchFamily="18" charset="0"/>
              </a:rPr>
              <a:t>In</a:t>
            </a:r>
            <a:r>
              <a:rPr lang="sr-Latn-RS" sz="38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sr-Cyrl-RS" sz="3800" i="1" dirty="0">
                <a:latin typeface="+mj-lt"/>
                <a:cs typeface="Times New Roman" panose="02020603050405020304" pitchFamily="18" charset="0"/>
              </a:rPr>
              <a:t>Свеске Задужбине Иве Андрића</a:t>
            </a:r>
            <a:r>
              <a:rPr lang="sr-Latn-RS" sz="38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Год. 30. Св. 28. С. 21‒25.</a:t>
            </a:r>
            <a:endParaRPr lang="sr-Latn-RS" sz="3800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sz="3800" b="1" dirty="0">
                <a:latin typeface="+mj-lt"/>
                <a:cs typeface="Times New Roman" panose="02020603050405020304" pitchFamily="18" charset="0"/>
              </a:rPr>
              <a:t>Тошовић 2002: 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Тошовић, Бранко. </a:t>
            </a:r>
            <a:r>
              <a:rPr lang="sr-Cyrl-RS" sz="3800" i="1" dirty="0">
                <a:latin typeface="+mj-lt"/>
                <a:cs typeface="Times New Roman" panose="02020603050405020304" pitchFamily="18" charset="0"/>
              </a:rPr>
              <a:t>Функционални стилови</a:t>
            </a:r>
            <a:r>
              <a:rPr lang="sr-Cyrl-RS" sz="3800" dirty="0">
                <a:latin typeface="+mj-lt"/>
                <a:cs typeface="Times New Roman" panose="02020603050405020304" pitchFamily="18" charset="0"/>
              </a:rPr>
              <a:t>. Београд: Београдска књига. </a:t>
            </a:r>
            <a:endParaRPr lang="sr-Cyrl-RS" dirty="0">
              <a:latin typeface="+mj-lt"/>
              <a:cs typeface="Times New Roman" panose="02020603050405020304" pitchFamily="18" charset="0"/>
            </a:endParaRPr>
          </a:p>
          <a:p>
            <a:endParaRPr lang="sr-Cyrl-RS" dirty="0">
              <a:latin typeface="+mj-lt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5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1CA4D-6580-69D0-C1FE-A9DE161B639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34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Задаци истраживања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опис типичних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одлика критичко-полемичког дискурса у Андрићевим писмима на лексичко-семантичком и синтаксичко-семантичком плану;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опис фигуративних поступака и др.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издвајање и анализа полемичких стратегија (реторичких аргумената) у Андрићевом епистоларном стилу: типови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ad hominem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и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ad rem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аргумената</a:t>
            </a:r>
          </a:p>
        </p:txBody>
      </p:sp>
    </p:spTree>
    <p:extLst>
      <p:ext uri="{BB962C8B-B14F-4D97-AF65-F5344CB8AC3E}">
        <p14:creationId xmlns:p14="http://schemas.microsoft.com/office/powerpoint/2010/main" val="400388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8189B6-677C-89E7-5851-3B67240B50F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8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Грађа за истраживање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i="1" cap="small" dirty="0">
                <a:latin typeface="+mj-lt"/>
                <a:cs typeface="Times New Roman" panose="02020603050405020304" pitchFamily="18" charset="0"/>
              </a:rPr>
              <a:t>Писма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(1911‒1973), </a:t>
            </a:r>
            <a:r>
              <a:rPr lang="sr-Cyrl-RS" i="1" dirty="0">
                <a:latin typeface="+mj-lt"/>
                <a:cs typeface="Times New Roman" panose="02020603050405020304" pitchFamily="18" charset="0"/>
              </a:rPr>
              <a:t>Сабрана дела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књ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. 19,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прир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. Мирослав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Караулац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Београд: Штампарија Макарије, Подгорица: Нова Књига, 2011, 623. стр. </a:t>
            </a:r>
          </a:p>
          <a:p>
            <a:r>
              <a:rPr lang="sr-Cyrl-RS" b="1" dirty="0">
                <a:latin typeface="+mj-lt"/>
                <a:cs typeface="Times New Roman" panose="02020603050405020304" pitchFamily="18" charset="0"/>
              </a:rPr>
              <a:t>Адресати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Милош Видаковић, </a:t>
            </a:r>
            <a:r>
              <a:rPr lang="sr-Cyrl-RS" b="0" i="0" dirty="0" err="1">
                <a:effectLst/>
                <a:latin typeface="+mj-lt"/>
                <a:cs typeface="Times New Roman" panose="02020603050405020304" pitchFamily="18" charset="0"/>
              </a:rPr>
              <a:t>Војмир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b="0" i="0" dirty="0" err="1">
                <a:effectLst/>
                <a:latin typeface="+mj-lt"/>
                <a:cs typeface="Times New Roman" panose="02020603050405020304" pitchFamily="18" charset="0"/>
              </a:rPr>
              <a:t>Дурбешић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, Евгенија </a:t>
            </a:r>
            <a:r>
              <a:rPr lang="sr-Cyrl-RS" b="0" i="0" dirty="0" err="1">
                <a:effectLst/>
                <a:latin typeface="+mj-lt"/>
                <a:cs typeface="Times New Roman" panose="02020603050405020304" pitchFamily="18" charset="0"/>
              </a:rPr>
              <a:t>Гојмерац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sr-Cyrl-RS" b="0" i="0" dirty="0" err="1">
                <a:effectLst/>
                <a:latin typeface="+mj-lt"/>
                <a:cs typeface="Times New Roman" panose="02020603050405020304" pitchFamily="18" charset="0"/>
              </a:rPr>
              <a:t>Миховил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b="0" i="0" dirty="0" err="1">
                <a:effectLst/>
                <a:latin typeface="+mj-lt"/>
                <a:cs typeface="Times New Roman" panose="02020603050405020304" pitchFamily="18" charset="0"/>
              </a:rPr>
              <a:t>Томандл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Јерко </a:t>
            </a:r>
            <a:r>
              <a:rPr lang="sr-Cyrl-RS" b="0" i="0" dirty="0" err="1">
                <a:effectLst/>
                <a:latin typeface="+mj-lt"/>
                <a:cs typeface="Times New Roman" panose="02020603050405020304" pitchFamily="18" charset="0"/>
              </a:rPr>
              <a:t>Чулић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Маја </a:t>
            </a:r>
            <a:r>
              <a:rPr lang="sr-Cyrl-RS" b="0" i="0" dirty="0" err="1">
                <a:effectLst/>
                <a:latin typeface="+mj-lt"/>
                <a:cs typeface="Times New Roman" panose="02020603050405020304" pitchFamily="18" charset="0"/>
              </a:rPr>
              <a:t>Нижетић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, Боривоје Јевтић, Густав </a:t>
            </a:r>
            <a:r>
              <a:rPr lang="sr-Cyrl-RS" b="0" i="0" dirty="0" err="1">
                <a:effectLst/>
                <a:latin typeface="+mj-lt"/>
                <a:cs typeface="Times New Roman" panose="02020603050405020304" pitchFamily="18" charset="0"/>
              </a:rPr>
              <a:t>Крклец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, Зденка Марковић, </a:t>
            </a:r>
            <a:r>
              <a:rPr lang="sr-Cyrl-RS" b="0" i="0" dirty="0" err="1">
                <a:effectLst/>
                <a:latin typeface="+mj-lt"/>
                <a:cs typeface="Times New Roman" panose="02020603050405020304" pitchFamily="18" charset="0"/>
              </a:rPr>
              <a:t>Тугомир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b="0" i="0" dirty="0" err="1">
                <a:effectLst/>
                <a:latin typeface="+mj-lt"/>
                <a:cs typeface="Times New Roman" panose="02020603050405020304" pitchFamily="18" charset="0"/>
              </a:rPr>
              <a:t>Алауповић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, Светислав Цвијановић, Љубица</a:t>
            </a:r>
            <a:r>
              <a:rPr lang="en-US" b="0" i="0" dirty="0">
                <a:effectLst/>
                <a:latin typeface="+mj-lt"/>
                <a:cs typeface="Times New Roman" panose="02020603050405020304" pitchFamily="18" charset="0"/>
              </a:rPr>
              <a:t>-</a:t>
            </a:r>
            <a:r>
              <a:rPr lang="sr-Cyrl-RS" i="0" dirty="0">
                <a:effectLst/>
                <a:latin typeface="+mj-lt"/>
                <a:cs typeface="Times New Roman" panose="02020603050405020304" pitchFamily="18" charset="0"/>
              </a:rPr>
              <a:t>Беба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b="0" i="0" dirty="0" err="1">
                <a:effectLst/>
                <a:latin typeface="+mj-lt"/>
                <a:cs typeface="Times New Roman" panose="02020603050405020304" pitchFamily="18" charset="0"/>
              </a:rPr>
              <a:t>Алауповић</a:t>
            </a:r>
            <a:r>
              <a:rPr lang="sr-Cyrl-RS" b="0" i="0" dirty="0">
                <a:effectLst/>
                <a:latin typeface="+mj-lt"/>
                <a:cs typeface="Times New Roman" panose="02020603050405020304" pitchFamily="18" charset="0"/>
              </a:rPr>
              <a:t>, Милутин Поповић, Вера Стојић, Милица Андрић</a:t>
            </a:r>
            <a:endParaRPr lang="sr-Cyrl-RS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cap="small" dirty="0">
                <a:latin typeface="+mj-lt"/>
                <a:cs typeface="Times New Roman" panose="02020603050405020304" pitchFamily="18" charset="0"/>
              </a:rPr>
              <a:t>Свеске Задужбине Иве Андрића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(1986, 1989, 1998, 2000…)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Писма објављена у </a:t>
            </a:r>
            <a:r>
              <a:rPr lang="sr-Cyrl-RS" cap="small" dirty="0">
                <a:latin typeface="+mj-lt"/>
                <a:cs typeface="Times New Roman" panose="02020603050405020304" pitchFamily="18" charset="0"/>
              </a:rPr>
              <a:t>Есејима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(1914‒1921)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1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BC2A58-732C-B478-D7B9-800DD85C426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510B9-26B2-2AD6-05D6-4CFA7026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192"/>
            <a:ext cx="10515600" cy="1325563"/>
          </a:xfrm>
        </p:spPr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Теоријско-методолошки оквир истраживања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0129-A1C2-FBB1-87CA-3E7C1D3FF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258"/>
            <a:ext cx="10515600" cy="4020172"/>
          </a:xfrm>
        </p:spPr>
        <p:txBody>
          <a:bodyPr>
            <a:normAutofit/>
          </a:bodyPr>
          <a:lstStyle/>
          <a:p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теоријски оквир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дискурсна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стилистика</a:t>
            </a:r>
          </a:p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издвајање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лингвостилистичких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прагматостилистичких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и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текстуалностилистичких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одлика одређеног типа дискурса 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sr-Cyrl-RS" sz="2400" b="1" dirty="0">
                <a:latin typeface="+mj-lt"/>
                <a:cs typeface="Times New Roman" panose="02020603050405020304" pitchFamily="18" charset="0"/>
              </a:rPr>
              <a:t>методолошки оквир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микростилистички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приступ</a:t>
            </a:r>
          </a:p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практична примена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дискурсностилистичког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приступа у анализи критичко-полемичког дискурса на примеру лингвистичких текстова у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србистици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(Крцић 2023)</a:t>
            </a:r>
          </a:p>
        </p:txBody>
      </p:sp>
    </p:spTree>
    <p:extLst>
      <p:ext uri="{BB962C8B-B14F-4D97-AF65-F5344CB8AC3E}">
        <p14:creationId xmlns:p14="http://schemas.microsoft.com/office/powerpoint/2010/main" val="77806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3E611D-F56F-AAEC-2403-C4F885D5AAF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56C95-C514-1808-5153-D28D76F0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Епистоларни стил у стилистици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88944-B551-9F07-D92A-271A1BA4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3714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Према Б. Тошовићу (</a:t>
            </a:r>
            <a:r>
              <a:rPr lang="sr-Cyrl-RS" sz="2400" i="1" dirty="0">
                <a:latin typeface="+mj-lt"/>
                <a:cs typeface="Times New Roman" panose="02020603050405020304" pitchFamily="18" charset="0"/>
              </a:rPr>
              <a:t>Функционални стилови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, 2002): </a:t>
            </a:r>
            <a:r>
              <a:rPr lang="sr-Cyrl-RS" sz="2400" b="1" dirty="0" err="1">
                <a:latin typeface="+mj-lt"/>
                <a:cs typeface="Times New Roman" panose="02020603050405020304" pitchFamily="18" charset="0"/>
              </a:rPr>
              <a:t>међустил</a:t>
            </a:r>
            <a:endParaRPr lang="sr-Cyrl-RS" sz="2400" b="1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r-Cyrl-RS" sz="2400" dirty="0">
                <a:latin typeface="+mj-lt"/>
                <a:cs typeface="Times New Roman" panose="02020603050405020304" pitchFamily="18" charset="0"/>
              </a:rPr>
              <a:t>М.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Катнић-Бакаршић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sr-Cyrl-RS" sz="2400" i="1" dirty="0">
                <a:latin typeface="+mj-lt"/>
                <a:cs typeface="Times New Roman" panose="02020603050405020304" pitchFamily="18" charset="0"/>
              </a:rPr>
              <a:t>Лингвистичка стилистика 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(1999: 23):</a:t>
            </a:r>
          </a:p>
          <a:p>
            <a:pPr marL="457200" lvl="1" indent="0" algn="just">
              <a:buNone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sr-Cyrl-RS" i="1" dirty="0">
                <a:latin typeface="+mj-lt"/>
                <a:cs typeface="Times New Roman" panose="02020603050405020304" pitchFamily="18" charset="0"/>
              </a:rPr>
              <a:t>Епистоларни стил 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не издваја се посебно, будући да писма могу припадати административном стилу (пословна, дипломатска писма и слично), журналистичком и публицистичком стилу (отворена писма, писма као подврста дневничко-мемоарске грађе, писма читалаца), разговорном стилу (међу блиским познаницима), научном стилу (научна преписка), али могу имати и елементе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књижевноумјетничког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стила (ако су његов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дио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ако се ради о епистоларној књижевности, па чак иако су то примарно писма некоме упућена).“ </a:t>
            </a:r>
          </a:p>
        </p:txBody>
      </p:sp>
    </p:spTree>
    <p:extLst>
      <p:ext uri="{BB962C8B-B14F-4D97-AF65-F5344CB8AC3E}">
        <p14:creationId xmlns:p14="http://schemas.microsoft.com/office/powerpoint/2010/main" val="359212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87BCC-7E75-066C-4B53-7150B097733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56C95-C514-1808-5153-D28D76F0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Опште одлике Андрићевих писама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88944-B551-9F07-D92A-271A1BA4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3714"/>
          </a:xfrm>
        </p:spPr>
        <p:txBody>
          <a:bodyPr>
            <a:normAutofit/>
          </a:bodyPr>
          <a:lstStyle/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Појединачно, највише писама женама: Зденки Марковић (118 до 1939. године), Вери Стојнић (87), Милици Бабић (58)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у раним годинама: жали се на живот (на здравље, злобу, мржњу, несрећу), неретко критичан према Хрватској („благо покојна Хрватска“)</a:t>
            </a:r>
          </a:p>
          <a:p>
            <a:r>
              <a:rPr lang="sr-Cyrl-RS" dirty="0">
                <a:latin typeface="+mj-lt"/>
                <a:cs typeface="Times New Roman" panose="02020603050405020304" pitchFamily="18" charset="0"/>
              </a:rPr>
              <a:t>М.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Караулац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(Предговор </a:t>
            </a:r>
            <a:r>
              <a:rPr lang="sr-Cyrl-RS" i="1" dirty="0">
                <a:latin typeface="+mj-lt"/>
                <a:cs typeface="Times New Roman" panose="02020603050405020304" pitchFamily="18" charset="0"/>
              </a:rPr>
              <a:t>Уметност обичног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): </a:t>
            </a:r>
          </a:p>
          <a:p>
            <a:pPr marL="457200" lvl="1" indent="0">
              <a:buNone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„Све те зле мисли о себи и о другима, изречене у писмима школском другу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Дурбешићу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са неуобичајеном жестином, касније их нећемо налазити код њега; ни амбиције младог </a:t>
            </a:r>
            <a:r>
              <a:rPr lang="sr-Cyrl-RS" dirty="0" err="1">
                <a:latin typeface="+mj-lt"/>
                <a:cs typeface="Times New Roman" panose="02020603050405020304" pitchFamily="18" charset="0"/>
              </a:rPr>
              <a:t>Растињака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из времена његових књижевних почетака, обележених глађу и болешћу, дочекане тврдом равнодушношћу средине; нити ће игде бити тако силовито изречена младалачка мржња према малограђанину...“</a:t>
            </a:r>
          </a:p>
        </p:txBody>
      </p:sp>
    </p:spTree>
    <p:extLst>
      <p:ext uri="{BB962C8B-B14F-4D97-AF65-F5344CB8AC3E}">
        <p14:creationId xmlns:p14="http://schemas.microsoft.com/office/powerpoint/2010/main" val="166426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87BCC-7E75-066C-4B53-7150B097733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56C95-C514-1808-5153-D28D76F0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Опште одлике Андрићевих писама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88944-B551-9F07-D92A-271A1BA4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0" y="1768095"/>
            <a:ext cx="10515600" cy="5231159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М.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Караулац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(Предговор </a:t>
            </a:r>
            <a:r>
              <a:rPr lang="sr-Cyrl-RS" sz="2400" i="1" cap="small" dirty="0">
                <a:latin typeface="+mj-lt"/>
                <a:cs typeface="Times New Roman" panose="02020603050405020304" pitchFamily="18" charset="0"/>
              </a:rPr>
              <a:t>Уметност обичног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): </a:t>
            </a:r>
          </a:p>
          <a:p>
            <a:pPr marL="457200" lvl="1" indent="457200">
              <a:buNone/>
            </a:pPr>
            <a:endParaRPr lang="sr-Latn-RS" dirty="0">
              <a:latin typeface="+mj-lt"/>
              <a:cs typeface="Times New Roman" panose="02020603050405020304" pitchFamily="18" charset="0"/>
            </a:endParaRPr>
          </a:p>
          <a:p>
            <a:pPr marL="457200" lvl="1" indent="457200">
              <a:buNone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„Временом ће из његових писама које шаље пријатељима, као уосталом из његових књижевних дела, нестајати та </a:t>
            </a:r>
            <a:r>
              <a:rPr lang="sr-Cyrl-RS" u="sng" dirty="0">
                <a:latin typeface="+mj-lt"/>
                <a:cs typeface="Times New Roman" panose="02020603050405020304" pitchFamily="18" charset="0"/>
              </a:rPr>
              <a:t>лексика осећајности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; једна за другом у њима ће се гасити све те некад живе и жарке боје; биваће све оскудније новости које даје о себи. </a:t>
            </a:r>
          </a:p>
          <a:p>
            <a:pPr marL="457200" lvl="1" indent="457200">
              <a:buNone/>
            </a:pPr>
            <a:endParaRPr lang="sr-Cyrl-R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5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87BCC-7E75-066C-4B53-7150B097733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56C95-C514-1808-5153-D28D76F0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cs typeface="Times New Roman" panose="02020603050405020304" pitchFamily="18" charset="0"/>
              </a:rPr>
              <a:t>Опште одлике Андрићевих писама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88944-B551-9F07-D92A-271A1BA43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0" y="1768095"/>
            <a:ext cx="10515600" cy="5231159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+mj-lt"/>
                <a:cs typeface="Times New Roman" panose="02020603050405020304" pitchFamily="18" charset="0"/>
              </a:rPr>
              <a:t>М. </a:t>
            </a:r>
            <a:r>
              <a:rPr lang="sr-Cyrl-RS" sz="2400" dirty="0" err="1">
                <a:latin typeface="+mj-lt"/>
                <a:cs typeface="Times New Roman" panose="02020603050405020304" pitchFamily="18" charset="0"/>
              </a:rPr>
              <a:t>Караулац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 (Предговор </a:t>
            </a:r>
            <a:r>
              <a:rPr lang="sr-Cyrl-RS" sz="2400" i="1" cap="small" dirty="0">
                <a:latin typeface="+mj-lt"/>
                <a:cs typeface="Times New Roman" panose="02020603050405020304" pitchFamily="18" charset="0"/>
              </a:rPr>
              <a:t>Уметност обичног</a:t>
            </a:r>
            <a:r>
              <a:rPr lang="sr-Cyrl-RS" sz="2400" dirty="0">
                <a:latin typeface="+mj-lt"/>
                <a:cs typeface="Times New Roman" panose="02020603050405020304" pitchFamily="18" charset="0"/>
              </a:rPr>
              <a:t>): </a:t>
            </a:r>
          </a:p>
          <a:p>
            <a:pPr marL="457200" lvl="1" indent="457200">
              <a:buNone/>
            </a:pPr>
            <a:endParaRPr lang="sr-Latn-RS" dirty="0">
              <a:latin typeface="+mj-lt"/>
              <a:cs typeface="Times New Roman" panose="02020603050405020304" pitchFamily="18" charset="0"/>
            </a:endParaRPr>
          </a:p>
          <a:p>
            <a:pPr marL="457200" lvl="1" indent="457200">
              <a:buNone/>
            </a:pPr>
            <a:r>
              <a:rPr lang="sr-Latn-RS" dirty="0">
                <a:latin typeface="+mj-lt"/>
                <a:cs typeface="Times New Roman" panose="02020603050405020304" pitchFamily="18" charset="0"/>
              </a:rPr>
              <a:t>„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Током неких пола века… из њих ће лагано ишчезавати сви </a:t>
            </a:r>
            <a:r>
              <a:rPr lang="sr-Cyrl-RS" u="sng" dirty="0">
                <a:latin typeface="+mj-lt"/>
                <a:cs typeface="Times New Roman" panose="02020603050405020304" pitchFamily="18" charset="0"/>
              </a:rPr>
              <a:t>лични тонови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поверавања о акутном незадовољству собом и светом око себе; </a:t>
            </a:r>
            <a:r>
              <a:rPr lang="sr-Cyrl-RS" u="sng" dirty="0">
                <a:latin typeface="+mj-lt"/>
                <a:cs typeface="Times New Roman" panose="02020603050405020304" pitchFamily="18" charset="0"/>
              </a:rPr>
              <a:t>све те бунтовне, виолентне и тврде речи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 раних писама, </a:t>
            </a:r>
            <a:r>
              <a:rPr lang="sr-Cyrl-RS" u="sng" dirty="0">
                <a:latin typeface="+mj-lt"/>
                <a:cs typeface="Times New Roman" panose="02020603050405020304" pitchFamily="18" charset="0"/>
              </a:rPr>
              <a:t>замениће речи штуријих и смиренијих тонова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0" lvl="1" indent="457200">
              <a:buNone/>
            </a:pPr>
            <a:r>
              <a:rPr lang="sr-Cyrl-RS" u="sng" dirty="0">
                <a:latin typeface="+mj-lt"/>
                <a:cs typeface="Times New Roman" panose="02020603050405020304" pitchFamily="18" charset="0"/>
              </a:rPr>
              <a:t>Формуле ословљавања, ригидност саопштавања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…, </a:t>
            </a:r>
            <a:r>
              <a:rPr lang="sr-Cyrl-RS" u="sng" dirty="0">
                <a:latin typeface="+mj-lt"/>
                <a:cs typeface="Times New Roman" panose="02020603050405020304" pitchFamily="18" charset="0"/>
              </a:rPr>
              <a:t>стереотипни изрази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, све више ће елиминисати елементе приватног… </a:t>
            </a:r>
          </a:p>
          <a:p>
            <a:pPr marL="457200" lvl="1" indent="396875">
              <a:buNone/>
            </a:pPr>
            <a:r>
              <a:rPr lang="sr-Cyrl-RS" dirty="0">
                <a:latin typeface="+mj-lt"/>
                <a:cs typeface="Times New Roman" panose="02020603050405020304" pitchFamily="18" charset="0"/>
              </a:rPr>
              <a:t>Тако ће се његов стил временом ослобађати баласта </a:t>
            </a:r>
            <a:r>
              <a:rPr lang="sr-Cyrl-RS" u="sng" dirty="0" err="1">
                <a:latin typeface="+mj-lt"/>
                <a:cs typeface="Times New Roman" panose="02020603050405020304" pitchFamily="18" charset="0"/>
              </a:rPr>
              <a:t>мамећих</a:t>
            </a:r>
            <a:r>
              <a:rPr lang="sr-Cyrl-RS" u="sng" dirty="0">
                <a:latin typeface="+mj-lt"/>
                <a:cs typeface="Times New Roman" panose="02020603050405020304" pitchFamily="18" charset="0"/>
              </a:rPr>
              <a:t> речи</a:t>
            </a:r>
            <a:r>
              <a:rPr lang="sr-Cyrl-RS" dirty="0">
                <a:latin typeface="+mj-lt"/>
                <a:cs typeface="Times New Roman" panose="02020603050405020304" pitchFamily="18" charset="0"/>
              </a:rPr>
              <a:t>…“</a:t>
            </a:r>
          </a:p>
          <a:p>
            <a:pPr lvl="1"/>
            <a:r>
              <a:rPr lang="sr-Cyrl-RS" dirty="0">
                <a:latin typeface="+mj-lt"/>
                <a:cs typeface="Times New Roman" panose="02020603050405020304" pitchFamily="18" charset="0"/>
              </a:rPr>
              <a:t>„строгост и шкртост израза“</a:t>
            </a:r>
          </a:p>
        </p:txBody>
      </p:sp>
    </p:spTree>
    <p:extLst>
      <p:ext uri="{BB962C8B-B14F-4D97-AF65-F5344CB8AC3E}">
        <p14:creationId xmlns:p14="http://schemas.microsoft.com/office/powerpoint/2010/main" val="219901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17283</TotalTime>
  <Words>2703</Words>
  <Application>Microsoft Office PowerPoint</Application>
  <PresentationFormat>Widescreen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   Ненад Крцић (Београд)  Филолошки факултет  Универзитета у Београду   nenadkrcic@gmail.com  Критичко-полемички дискурс у писмима Иве Андрића</vt:lpstr>
      <vt:lpstr>Садржај презентације</vt:lpstr>
      <vt:lpstr>Задаци истраживања</vt:lpstr>
      <vt:lpstr>Грађа за истраживање</vt:lpstr>
      <vt:lpstr>Теоријско-методолошки оквир истраживања</vt:lpstr>
      <vt:lpstr>Епистоларни стил у стилистици</vt:lpstr>
      <vt:lpstr>Опште одлике Андрићевих писама</vt:lpstr>
      <vt:lpstr>Опште одлике Андрићевих писама</vt:lpstr>
      <vt:lpstr>Опште одлике Андрићевих писама</vt:lpstr>
      <vt:lpstr>Опште језичко-стилске одлике Андрићевих писама</vt:lpstr>
      <vt:lpstr>Опште језичко-стилске одлике Андрићевих писама</vt:lpstr>
      <vt:lpstr>Метакритички и метаполемички коментари у писмима</vt:lpstr>
      <vt:lpstr>Где се јавља критичко-полемички дискурс у Андрићевим писмима?</vt:lpstr>
      <vt:lpstr>Где се јавља критичко-полемички дискурс у Андрићевим писмима?</vt:lpstr>
      <vt:lpstr>Где се јавља критичко-полемички дискурс у Андрићевим писмима?</vt:lpstr>
      <vt:lpstr>Језичко-стилске одлике критичко-полемичког дискурса у Андрићевим писмима</vt:lpstr>
      <vt:lpstr>Језичко-стилске одлике критичко-полемичког дискурса у Андрићевим писмима</vt:lpstr>
      <vt:lpstr>Језичко-стилске одлике критичко-полемичког дискурса у Андрићевим писмима</vt:lpstr>
      <vt:lpstr>Језичко-стилске одлике критичко-полемичког дискурса у Андрићевим писмима</vt:lpstr>
      <vt:lpstr>Језичко-стилске одлике критичко-полемичког дискурса у Андрићевим писмима</vt:lpstr>
      <vt:lpstr>Језичко-стилске одлике критичко-полемичког дискурса у Андрићевим писмима</vt:lpstr>
      <vt:lpstr>Језичко-стилске одлике критичко-полемичког дискурса у Андрићевим писмима</vt:lpstr>
      <vt:lpstr>Језичко-стилске одлике критичко-полемичког дискурса у Андрићевим писмима</vt:lpstr>
      <vt:lpstr>Језичко-стилске одлике критичко-полемичког дискурса у Андрићевим писмима</vt:lpstr>
      <vt:lpstr>Закључне напомене</vt:lpstr>
      <vt:lpstr>Извори и 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Критичко-полемички дискурс у писмима Иве Андрића</dc:title>
  <dc:creator>Ненад Крцић</dc:creator>
  <cp:lastModifiedBy>Ненад Крцић</cp:lastModifiedBy>
  <cp:revision>72</cp:revision>
  <dcterms:created xsi:type="dcterms:W3CDTF">2024-10-02T14:44:52Z</dcterms:created>
  <dcterms:modified xsi:type="dcterms:W3CDTF">2024-10-14T20:29:19Z</dcterms:modified>
</cp:coreProperties>
</file>