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4" r:id="rId1"/>
    <p:sldMasterId id="2147483797" r:id="rId2"/>
    <p:sldMasterId id="2147484041" r:id="rId3"/>
    <p:sldMasterId id="2147484053" r:id="rId4"/>
  </p:sldMasterIdLst>
  <p:notesMasterIdLst>
    <p:notesMasterId r:id="rId30"/>
  </p:notesMasterIdLst>
  <p:sldIdLst>
    <p:sldId id="402" r:id="rId5"/>
    <p:sldId id="367" r:id="rId6"/>
    <p:sldId id="391" r:id="rId7"/>
    <p:sldId id="374" r:id="rId8"/>
    <p:sldId id="373" r:id="rId9"/>
    <p:sldId id="389" r:id="rId10"/>
    <p:sldId id="378" r:id="rId11"/>
    <p:sldId id="380" r:id="rId12"/>
    <p:sldId id="384" r:id="rId13"/>
    <p:sldId id="381" r:id="rId14"/>
    <p:sldId id="382" r:id="rId15"/>
    <p:sldId id="377" r:id="rId16"/>
    <p:sldId id="383" r:id="rId17"/>
    <p:sldId id="386" r:id="rId18"/>
    <p:sldId id="392" r:id="rId19"/>
    <p:sldId id="393" r:id="rId20"/>
    <p:sldId id="396" r:id="rId21"/>
    <p:sldId id="394" r:id="rId22"/>
    <p:sldId id="401" r:id="rId23"/>
    <p:sldId id="403" r:id="rId24"/>
    <p:sldId id="397" r:id="rId25"/>
    <p:sldId id="404" r:id="rId26"/>
    <p:sldId id="400" r:id="rId27"/>
    <p:sldId id="399" r:id="rId28"/>
    <p:sldId id="398" r:id="rId29"/>
  </p:sldIdLst>
  <p:sldSz cx="9721850" cy="6121400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9DBE"/>
    <a:srgbClr val="413B66"/>
    <a:srgbClr val="FCD67F"/>
    <a:srgbClr val="FCBFC7"/>
    <a:srgbClr val="FCAC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6975" autoAdjust="0"/>
  </p:normalViewPr>
  <p:slideViewPr>
    <p:cSldViewPr snapToGrid="0" snapToObjects="1" showGuides="1">
      <p:cViewPr>
        <p:scale>
          <a:sx n="80" d="100"/>
          <a:sy n="80" d="100"/>
        </p:scale>
        <p:origin x="-640" y="-272"/>
      </p:cViewPr>
      <p:guideLst>
        <p:guide orient="horz" pos="1928"/>
        <p:guide pos="3063"/>
      </p:guideLst>
    </p:cSldViewPr>
  </p:slideViewPr>
  <p:outlineViewPr>
    <p:cViewPr>
      <p:scale>
        <a:sx n="25" d="100"/>
        <a:sy n="25" d="100"/>
      </p:scale>
      <p:origin x="0" y="209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01" d="100"/>
          <a:sy n="101" d="100"/>
        </p:scale>
        <p:origin x="4200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803714-6CF0-E541-B61A-AB1CD310F6BF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735263" y="857250"/>
            <a:ext cx="3673475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5BEC3C-E0A6-5444-AD8D-6967970AF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165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1DFFC0B-6888-DC4F-B04A-6E662A7E127F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4650530" y="491535"/>
            <a:ext cx="3050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kern="1200" dirty="0">
                <a:solidFill>
                  <a:schemeClr val="bg1"/>
                </a:solidFill>
                <a:effectLst/>
                <a:latin typeface="Circe" panose="020B0502020203020203" pitchFamily="34" charset="77"/>
                <a:ea typeface="+mn-ea"/>
                <a:cs typeface="+mn-cs"/>
              </a:rPr>
              <a:t>ФЕДЕРАЛЬНАЯ СЛУЖБА </a:t>
            </a:r>
            <a:endParaRPr lang="en-US" sz="1200" kern="1200" dirty="0">
              <a:solidFill>
                <a:schemeClr val="bg1"/>
              </a:solidFill>
              <a:effectLst/>
              <a:latin typeface="Circe" panose="020B0502020203020203" pitchFamily="34" charset="77"/>
              <a:ea typeface="+mn-ea"/>
              <a:cs typeface="+mn-cs"/>
            </a:endParaRPr>
          </a:p>
          <a:p>
            <a:pPr algn="r"/>
            <a:r>
              <a:rPr lang="ru-RU" sz="1200" kern="1200" dirty="0">
                <a:solidFill>
                  <a:schemeClr val="bg1"/>
                </a:solidFill>
                <a:effectLst/>
                <a:latin typeface="Circe" panose="020B0502020203020203" pitchFamily="34" charset="77"/>
                <a:ea typeface="+mn-ea"/>
                <a:cs typeface="+mn-cs"/>
              </a:rPr>
              <a:t>ПО НАДЗОРУ</a:t>
            </a:r>
            <a:r>
              <a:rPr lang="en-US" sz="1200" kern="1200" dirty="0">
                <a:solidFill>
                  <a:schemeClr val="bg1"/>
                </a:solidFill>
                <a:effectLst/>
                <a:latin typeface="Circe" panose="020B0502020203020203" pitchFamily="34" charset="77"/>
                <a:ea typeface="+mn-ea"/>
                <a:cs typeface="+mn-cs"/>
              </a:rPr>
              <a:t> </a:t>
            </a:r>
            <a:r>
              <a:rPr lang="ru-RU" sz="1200" kern="1200" dirty="0">
                <a:solidFill>
                  <a:schemeClr val="bg1"/>
                </a:solidFill>
                <a:effectLst/>
                <a:latin typeface="Circe" panose="020B0502020203020203" pitchFamily="34" charset="77"/>
                <a:ea typeface="+mn-ea"/>
                <a:cs typeface="+mn-cs"/>
              </a:rPr>
              <a:t>В СФЕРЕ </a:t>
            </a:r>
            <a:endParaRPr lang="en-US" sz="1200" kern="1200" dirty="0">
              <a:solidFill>
                <a:schemeClr val="bg1"/>
              </a:solidFill>
              <a:effectLst/>
              <a:latin typeface="Circe" panose="020B0502020203020203" pitchFamily="34" charset="77"/>
              <a:ea typeface="+mn-ea"/>
              <a:cs typeface="+mn-cs"/>
            </a:endParaRPr>
          </a:p>
          <a:p>
            <a:pPr algn="r"/>
            <a:r>
              <a:rPr lang="ru-RU" sz="1200" kern="1200" dirty="0">
                <a:solidFill>
                  <a:schemeClr val="bg1"/>
                </a:solidFill>
                <a:effectLst/>
                <a:latin typeface="Circe" panose="020B0502020203020203" pitchFamily="34" charset="77"/>
                <a:ea typeface="+mn-ea"/>
                <a:cs typeface="+mn-cs"/>
              </a:rPr>
              <a:t>ОБРАЗОВАНИЯ И НАУКИ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72F265C-1B38-C74C-9C60-1A04780CB8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9000"/>
          </a:blip>
          <a:stretch>
            <a:fillRect/>
          </a:stretch>
        </p:blipFill>
        <p:spPr>
          <a:xfrm>
            <a:off x="4650525" y="334822"/>
            <a:ext cx="6560369" cy="599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32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extLst mod="1">
    <p:ext uri="{DCECCB84-F9BA-43D5-87BE-67443E8EF086}">
      <p15:sldGuideLst xmlns:p15="http://schemas.microsoft.com/office/powerpoint/2012/main" xmlns="">
        <p15:guide id="1" pos="385">
          <p15:clr>
            <a:srgbClr val="FBAE40"/>
          </p15:clr>
        </p15:guide>
        <p15:guide id="2" pos="5375">
          <p15:clr>
            <a:srgbClr val="FBAE40"/>
          </p15:clr>
        </p15:guide>
        <p15:guide id="3" orient="horz" pos="4065">
          <p15:clr>
            <a:srgbClr val="FBAE40"/>
          </p15:clr>
        </p15:guide>
        <p15:guide id="4" pos="2880">
          <p15:clr>
            <a:srgbClr val="FBAE40"/>
          </p15:clr>
        </p15:guide>
        <p15:guide id="5" orient="horz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9053" y="1496357"/>
            <a:ext cx="2673510" cy="1673465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068" y="1496343"/>
            <a:ext cx="4997031" cy="3128716"/>
          </a:xfrm>
        </p:spPr>
        <p:txBody>
          <a:bodyPr>
            <a:normAutofit/>
          </a:bodyPr>
          <a:lstStyle>
            <a:lvl1pPr marL="228600" indent="-182880"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33119" y="3170826"/>
            <a:ext cx="2349446" cy="1454237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16.10.2024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396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4089" y="1496343"/>
            <a:ext cx="4993789" cy="312871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509053" y="1496346"/>
            <a:ext cx="2673510" cy="1674478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5833119" y="3170826"/>
            <a:ext cx="2349446" cy="1454237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16.10.2024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008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16.10.2024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755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344" y="245157"/>
            <a:ext cx="2187416" cy="52230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6092" y="245157"/>
            <a:ext cx="6400218" cy="522302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16.10.2024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566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9144" y="1901607"/>
            <a:ext cx="8263573" cy="131213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58283" y="3468793"/>
            <a:ext cx="6805295" cy="156435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D0CA8-9C78-4DD4-BE65-F20C8136D5E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50C3A-2D7B-4585-B0A5-6A9E4EBBDF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5475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79F1C-2D8D-447E-BB5E-8A8DC255DAE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50C3A-2D7B-4585-B0A5-6A9E4EBBDF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6056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7960" y="3933569"/>
            <a:ext cx="8263573" cy="1215778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67960" y="2594514"/>
            <a:ext cx="8263573" cy="13390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6D319-331F-4013-8D31-C02C20194B5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50C3A-2D7B-4585-B0A5-6A9E4EBBDF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6431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86098" y="1428332"/>
            <a:ext cx="4293817" cy="403984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41940" y="1428332"/>
            <a:ext cx="4293817" cy="403984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30E52-CAEE-4F28-9938-86539409451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50C3A-2D7B-4585-B0A5-6A9E4EBBDF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5956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6097" y="1370230"/>
            <a:ext cx="4295505" cy="57104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6097" y="1941278"/>
            <a:ext cx="4295505" cy="352689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938570" y="1370230"/>
            <a:ext cx="4297193" cy="57104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938570" y="1941278"/>
            <a:ext cx="4297193" cy="352689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DE9E0-435D-462D-8AB2-B59C44BE17C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50C3A-2D7B-4585-B0A5-6A9E4EBBDF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6232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59019-344E-4621-BF97-ABFB7CC3A0E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50C3A-2D7B-4585-B0A5-6A9E4EBBDF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336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11C05DE-4FCE-064A-9355-D7848D5C2F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19955" y="-1170900"/>
            <a:ext cx="11001688" cy="751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6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extLst mod="1">
    <p:ext uri="{DCECCB84-F9BA-43D5-87BE-67443E8EF086}">
      <p15:sldGuideLst xmlns:p15="http://schemas.microsoft.com/office/powerpoint/2012/main" xmlns="">
        <p15:guide id="1" orient="horz" pos="255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BA8B8-7474-4CDA-8EEB-8F8F830A200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50C3A-2D7B-4585-B0A5-6A9E4EBBDF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0564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96" y="243723"/>
            <a:ext cx="3198422" cy="10372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00973" y="243728"/>
            <a:ext cx="5434784" cy="522444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6096" y="1280960"/>
            <a:ext cx="3198422" cy="418720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2909F-2AA2-4E0F-B315-50812F5F8B2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50C3A-2D7B-4585-B0A5-6A9E4EBBDF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699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5551" y="4284980"/>
            <a:ext cx="5833110" cy="50586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05551" y="546958"/>
            <a:ext cx="5833110" cy="36728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05551" y="4790846"/>
            <a:ext cx="5833110" cy="71841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10CBC-EDDD-4C14-9120-2EA60F9FD79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50C3A-2D7B-4585-B0A5-6A9E4EBBDF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4895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3608B-D7C3-4493-82C9-9DD8A1610EA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50C3A-2D7B-4585-B0A5-6A9E4EBBDF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7737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48341" y="245140"/>
            <a:ext cx="2187416" cy="522302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86092" y="245140"/>
            <a:ext cx="6400218" cy="522302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88AB0-7E99-427E-8CBC-111CE0D39AE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50C3A-2D7B-4585-B0A5-6A9E4EBBDF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7728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9139" y="1901602"/>
            <a:ext cx="8263573" cy="131213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58278" y="3468793"/>
            <a:ext cx="6805295" cy="156435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D0CA8-9C78-4DD4-BE65-F20C8136D5E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50C3A-2D7B-4585-B0A5-6A9E4EBBDF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4002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79F1C-2D8D-447E-BB5E-8A8DC255DAE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50C3A-2D7B-4585-B0A5-6A9E4EBBDF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3490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7959" y="3933567"/>
            <a:ext cx="8263573" cy="1215778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67959" y="2594511"/>
            <a:ext cx="8263573" cy="13390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6D319-331F-4013-8D31-C02C20194B5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50C3A-2D7B-4585-B0A5-6A9E4EBBDF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0026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86093" y="1428327"/>
            <a:ext cx="4293817" cy="403984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41940" y="1428327"/>
            <a:ext cx="4293817" cy="403984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30E52-CAEE-4F28-9938-86539409451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50C3A-2D7B-4585-B0A5-6A9E4EBBDF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3815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6093" y="1370230"/>
            <a:ext cx="4295505" cy="57104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6093" y="1941278"/>
            <a:ext cx="4295505" cy="352689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938565" y="1370230"/>
            <a:ext cx="4297193" cy="57104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938565" y="1941278"/>
            <a:ext cx="4297193" cy="352689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DE9E0-435D-462D-8AB2-B59C44BE17C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50C3A-2D7B-4585-B0A5-6A9E4EBBDF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25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83286" y="0"/>
            <a:ext cx="2438571" cy="61214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2496" y="3196731"/>
            <a:ext cx="4212802" cy="1904436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2592496" y="1292296"/>
            <a:ext cx="4212802" cy="1904436"/>
          </a:xfrm>
        </p:spPr>
        <p:txBody>
          <a:bodyPr anchor="b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3809432" y="5736000"/>
            <a:ext cx="2997570" cy="113359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16.10.2024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>
          <a:xfrm>
            <a:off x="6820373" y="5713309"/>
            <a:ext cx="486093" cy="136031"/>
          </a:xfrm>
        </p:spPr>
        <p:txBody>
          <a:bodyPr/>
          <a:lstStyle>
            <a:lvl1pPr algn="r">
              <a:defRPr/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>
          <a:xfrm>
            <a:off x="3807743" y="5619985"/>
            <a:ext cx="2999258" cy="136031"/>
          </a:xfr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320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59019-344E-4621-BF97-ABFB7CC3A0E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50C3A-2D7B-4585-B0A5-6A9E4EBBDF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2874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BA8B8-7474-4CDA-8EEB-8F8F830A200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50C3A-2D7B-4585-B0A5-6A9E4EBBDF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475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93" y="243723"/>
            <a:ext cx="3198422" cy="10372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00973" y="243723"/>
            <a:ext cx="5434784" cy="522444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6093" y="1280960"/>
            <a:ext cx="3198422" cy="418720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2909F-2AA2-4E0F-B315-50812F5F8B2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50C3A-2D7B-4585-B0A5-6A9E4EBBDF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6543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5551" y="4284980"/>
            <a:ext cx="5833110" cy="50586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05551" y="546958"/>
            <a:ext cx="5833110" cy="36728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05551" y="4790846"/>
            <a:ext cx="5833110" cy="71841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10CBC-EDDD-4C14-9120-2EA60F9FD79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50C3A-2D7B-4585-B0A5-6A9E4EBBDF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9955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3608B-D7C3-4493-82C9-9DD8A1610EA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50C3A-2D7B-4585-B0A5-6A9E4EBBDF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7371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48341" y="245140"/>
            <a:ext cx="2187416" cy="522302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86092" y="245140"/>
            <a:ext cx="6400218" cy="522302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88AB0-7E99-427E-8CBC-111CE0D39AE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50C3A-2D7B-4585-B0A5-6A9E4EBBDF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98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096" y="408116"/>
            <a:ext cx="3888740" cy="5101165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16.10.2024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109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91395" y="0"/>
            <a:ext cx="2438571" cy="6121400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92876" y="5736000"/>
            <a:ext cx="2997570" cy="113359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16.10.2024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4376524" y="5713309"/>
            <a:ext cx="567108" cy="136031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891188" y="5619985"/>
            <a:ext cx="2999258" cy="136031"/>
          </a:xfr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86095" y="1632373"/>
            <a:ext cx="3402648" cy="1564358"/>
          </a:xfrm>
        </p:spPr>
        <p:txBody>
          <a:bodyPr anchor="b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86111" y="3193915"/>
            <a:ext cx="3402908" cy="1302978"/>
          </a:xfrm>
        </p:spPr>
        <p:txBody>
          <a:bodyPr anchor="t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lang="en-US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65584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6093" y="3060701"/>
            <a:ext cx="3321632" cy="2380544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093" y="408095"/>
            <a:ext cx="3321632" cy="2380544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184995" y="408116"/>
            <a:ext cx="2997571" cy="510116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16.10.2024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907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6102" y="245684"/>
            <a:ext cx="3807725" cy="367001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102" y="602758"/>
            <a:ext cx="3807725" cy="2253896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 baseline="0"/>
            </a:lvl4pPr>
            <a:lvl5pPr>
              <a:buFont typeface="Wingdings" pitchFamily="2" charset="2"/>
              <a:buChar char="§"/>
              <a:defRPr sz="1400"/>
            </a:lvl5pPr>
            <a:lvl6pPr>
              <a:buFont typeface="Wingdings" pitchFamily="2" charset="2"/>
              <a:buChar char="§"/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095" y="3060713"/>
            <a:ext cx="3807725" cy="367001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6095" y="3427719"/>
            <a:ext cx="3807725" cy="2245048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184995" y="408116"/>
            <a:ext cx="2997571" cy="510116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16.10.2024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484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9758" y="408095"/>
            <a:ext cx="4212802" cy="510116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16.10.2024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957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16.10.2024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330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414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663" r:id="rId2"/>
  </p:sldLayoutIdLst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288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385" userDrawn="1">
          <p15:clr>
            <a:srgbClr val="F26B43"/>
          </p15:clr>
        </p15:guide>
        <p15:guide id="4" pos="5375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phere2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381317" y="0"/>
            <a:ext cx="340548" cy="61214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84995" y="408095"/>
            <a:ext cx="2997571" cy="5101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6096" y="408116"/>
            <a:ext cx="3888740" cy="51011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8263575" y="5713309"/>
            <a:ext cx="567108" cy="1360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5185007" y="5736000"/>
            <a:ext cx="2997570" cy="113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16.10.2024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183318" y="5619985"/>
            <a:ext cx="2999258" cy="1360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558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spcBef>
          <a:spcPct val="0"/>
        </a:spcBef>
        <a:buNone/>
        <a:defRPr sz="2800" kern="1200">
          <a:gradFill>
            <a:gsLst>
              <a:gs pos="0">
                <a:schemeClr val="tx1">
                  <a:lumMod val="50000"/>
                </a:schemeClr>
              </a:gs>
              <a:gs pos="61000">
                <a:schemeClr val="tx1"/>
              </a:gs>
            </a:gsLst>
            <a:lin ang="5400000" scaled="0"/>
          </a:gradFill>
          <a:effectLst/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8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2pPr>
      <a:lvl3pPr marL="59436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3pPr>
      <a:lvl4pPr marL="77724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4pPr>
      <a:lvl5pPr marL="96012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5pPr>
      <a:lvl6pPr marL="114300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32588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9164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98" y="245144"/>
            <a:ext cx="8749665" cy="10202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6098" y="1428332"/>
            <a:ext cx="8749665" cy="4039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86092" y="5673631"/>
            <a:ext cx="2268432" cy="3259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16995-F976-480C-9DC3-1C465945D06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21632" y="5673631"/>
            <a:ext cx="3078586" cy="3259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67326" y="5673631"/>
            <a:ext cx="2268432" cy="3259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50C3A-2D7B-4585-B0A5-6A9E4EBBDF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122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93" y="245140"/>
            <a:ext cx="8749665" cy="10202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6093" y="1428327"/>
            <a:ext cx="8749665" cy="4039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86092" y="5673631"/>
            <a:ext cx="2268432" cy="3259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16995-F976-480C-9DC3-1C465945D06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21632" y="5673631"/>
            <a:ext cx="3078586" cy="3259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67326" y="5673631"/>
            <a:ext cx="2268432" cy="3259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50C3A-2D7B-4585-B0A5-6A9E4EBBDF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53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4" r:id="rId1"/>
    <p:sldLayoutId id="2147484055" r:id="rId2"/>
    <p:sldLayoutId id="2147484056" r:id="rId3"/>
    <p:sldLayoutId id="2147484057" r:id="rId4"/>
    <p:sldLayoutId id="2147484058" r:id="rId5"/>
    <p:sldLayoutId id="2147484059" r:id="rId6"/>
    <p:sldLayoutId id="2147484060" r:id="rId7"/>
    <p:sldLayoutId id="2147484061" r:id="rId8"/>
    <p:sldLayoutId id="2147484062" r:id="rId9"/>
    <p:sldLayoutId id="2147484063" r:id="rId10"/>
    <p:sldLayoutId id="2147484064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stylistic-mks.ru/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Стилистическая комиссия МКС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938" y="1089329"/>
            <a:ext cx="6069252" cy="2609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3730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7090" y="361200"/>
            <a:ext cx="8727670" cy="1582402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Дигитальный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поворот в стилистике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42" y="1430040"/>
            <a:ext cx="3605923" cy="403641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890" y="1430040"/>
            <a:ext cx="3605923" cy="4036414"/>
          </a:xfrm>
        </p:spPr>
      </p:pic>
      <p:sp>
        <p:nvSpPr>
          <p:cNvPr id="3" name="Fußzeilenplatzhalter 2">
            <a:extLst>
              <a:ext uri="{FF2B5EF4-FFF2-40B4-BE49-F238E27FC236}">
                <a16:creationId xmlns="" xmlns:a16="http://schemas.microsoft.com/office/drawing/2014/main" id="{B696FA2C-8388-46AC-A52C-87202EA6A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96364359-125A-49F2-9829-ADA20604A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50C3A-2D7B-4585-B0A5-6A9E4EBBDF6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330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98" y="245144"/>
            <a:ext cx="5719493" cy="1020233"/>
          </a:xfrm>
        </p:spPr>
        <p:txBody>
          <a:bodyPr>
            <a:normAutofit/>
          </a:bodyPr>
          <a:lstStyle/>
          <a:p>
            <a:r>
              <a:rPr lang="ru-RU" sz="2800" b="1" dirty="0"/>
              <a:t>СТИЛИСТИКА ИНТЕРНЕТ-ТЕКСТА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72" y="1171255"/>
            <a:ext cx="4527477" cy="3097550"/>
          </a:xfrm>
        </p:spPr>
      </p:pic>
      <p:sp>
        <p:nvSpPr>
          <p:cNvPr id="3" name="Fußzeilenplatzhalter 2">
            <a:extLst>
              <a:ext uri="{FF2B5EF4-FFF2-40B4-BE49-F238E27FC236}">
                <a16:creationId xmlns="" xmlns:a16="http://schemas.microsoft.com/office/drawing/2014/main" id="{8EC9DD77-27D1-4CD1-A26C-318AA6A8B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1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="" xmlns:a16="http://schemas.microsoft.com/office/drawing/2014/main" id="{C8631E59-F8CD-4A08-9FC3-7FA8541B1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50C3A-2D7B-4585-B0A5-6A9E4EBBDF6E}" type="slidenum">
              <a:rPr lang="ru-RU" smtClean="0"/>
              <a:t>11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907640" y="595318"/>
            <a:ext cx="353431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Учебник посвящен новой отрасли знания — интернет-стилистике, активно развивающейся в современной лингвистической науке. В учебнике представлена авторская концепция интернет-текста, описаны его важнейшие параметры и стилистические характеристики. Особое внимание уделяется стилевым доминантам интернет-коммуникации, таким как </a:t>
            </a:r>
            <a:r>
              <a:rPr lang="ru-RU" dirty="0" err="1"/>
              <a:t>кликбейт</a:t>
            </a:r>
            <a:r>
              <a:rPr lang="ru-RU" dirty="0"/>
              <a:t>, </a:t>
            </a:r>
            <a:r>
              <a:rPr lang="ru-RU" dirty="0" err="1"/>
              <a:t>троллинг</a:t>
            </a:r>
            <a:r>
              <a:rPr lang="ru-RU" dirty="0"/>
              <a:t>, </a:t>
            </a:r>
            <a:r>
              <a:rPr lang="ru-RU" dirty="0" err="1"/>
              <a:t>хейтспич</a:t>
            </a:r>
            <a:r>
              <a:rPr lang="ru-RU" dirty="0"/>
              <a:t>, </a:t>
            </a:r>
            <a:r>
              <a:rPr lang="ru-RU" dirty="0" err="1"/>
              <a:t>хайп</a:t>
            </a:r>
            <a:r>
              <a:rPr lang="ru-RU" dirty="0"/>
              <a:t> и др., которые отличают ее от других типов </a:t>
            </a:r>
            <a:r>
              <a:rPr lang="ru-RU" dirty="0" err="1"/>
              <a:t>медиакоммуникации</a:t>
            </a:r>
            <a:r>
              <a:rPr lang="ru-RU" dirty="0"/>
              <a:t>.</a:t>
            </a:r>
          </a:p>
          <a:p>
            <a:r>
              <a:rPr lang="ru-RU" dirty="0"/>
              <a:t>Предназначен для студентов факультетов журналистики.</a:t>
            </a:r>
          </a:p>
        </p:txBody>
      </p:sp>
    </p:spTree>
    <p:extLst>
      <p:ext uri="{BB962C8B-B14F-4D97-AF65-F5344CB8AC3E}">
        <p14:creationId xmlns:p14="http://schemas.microsoft.com/office/powerpoint/2010/main" val="1743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322486" y="1242278"/>
            <a:ext cx="3807725" cy="367001"/>
          </a:xfrm>
        </p:spPr>
        <p:txBody>
          <a:bodyPr/>
          <a:lstStyle/>
          <a:p>
            <a:endParaRPr lang="ru-RU" sz="1600" dirty="0" smtClean="0">
              <a:solidFill>
                <a:schemeClr val="tx1"/>
              </a:solidFill>
            </a:endParaRPr>
          </a:p>
          <a:p>
            <a:endParaRPr lang="ru-RU" sz="1600" dirty="0">
              <a:solidFill>
                <a:schemeClr val="tx1"/>
              </a:solidFill>
            </a:endParaRPr>
          </a:p>
          <a:p>
            <a:endParaRPr lang="ru-RU" sz="1600" dirty="0" smtClean="0">
              <a:solidFill>
                <a:schemeClr val="tx1"/>
              </a:solidFill>
            </a:endParaRPr>
          </a:p>
          <a:p>
            <a:r>
              <a:rPr lang="ru-RU" sz="1600" b="1" dirty="0" smtClean="0">
                <a:solidFill>
                  <a:srgbClr val="FF0000"/>
                </a:solidFill>
              </a:rPr>
              <a:t>Клушина </a:t>
            </a:r>
            <a:r>
              <a:rPr lang="ru-RU" sz="1600" b="1" dirty="0">
                <a:solidFill>
                  <a:srgbClr val="FF0000"/>
                </a:solidFill>
              </a:rPr>
              <a:t>Н.И. Введение в интернет-стилистику [Электронный ресурс] : учебник / Н.И. Клушина, А.В. Николаева. - Москва : Флинта, 2020. - 240 с.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130211" y="612685"/>
            <a:ext cx="5250094" cy="4896596"/>
          </a:xfrm>
        </p:spPr>
        <p:txBody>
          <a:bodyPr>
            <a:noAutofit/>
          </a:bodyPr>
          <a:lstStyle/>
          <a:p>
            <a:pPr algn="l"/>
            <a:r>
              <a:rPr lang="ru-RU" sz="1600" dirty="0"/>
              <a:t>В учебнике впервые представлена концепция интернет-стилистики как новой вузовской дисциплины. В доступной форме раскрываются предпосылки создания интернет-стилистики, формулируются ее цели и задачи, описываются основные разделы, объясняются базовые термины и понятия. Особое внимание уделяется стилевым доминантам интернет-коммуникации (</a:t>
            </a:r>
            <a:r>
              <a:rPr lang="ru-RU" sz="1600" dirty="0" err="1"/>
              <a:t>кликбейт</a:t>
            </a:r>
            <a:r>
              <a:rPr lang="ru-RU" sz="1600" dirty="0"/>
              <a:t>, </a:t>
            </a:r>
            <a:r>
              <a:rPr lang="ru-RU" sz="1600" dirty="0" err="1"/>
              <a:t>хайп</a:t>
            </a:r>
            <a:r>
              <a:rPr lang="ru-RU" sz="1600" dirty="0"/>
              <a:t>, </a:t>
            </a:r>
            <a:r>
              <a:rPr lang="ru-RU" sz="1600" dirty="0" err="1"/>
              <a:t>холивар</a:t>
            </a:r>
            <a:r>
              <a:rPr lang="ru-RU" sz="1600" dirty="0"/>
              <a:t> и др.), специфическим параметрам интернет-текста, отличающим его от классического линейного текста, а также новым интернет-стратегиям (</a:t>
            </a:r>
            <a:r>
              <a:rPr lang="ru-RU" sz="1600" dirty="0" err="1"/>
              <a:t>троллинг</a:t>
            </a:r>
            <a:r>
              <a:rPr lang="ru-RU" sz="1600" dirty="0"/>
              <a:t>, </a:t>
            </a:r>
            <a:r>
              <a:rPr lang="ru-RU" sz="1600" dirty="0" err="1"/>
              <a:t>эльфинг</a:t>
            </a:r>
            <a:r>
              <a:rPr lang="ru-RU" sz="1600" dirty="0"/>
              <a:t>, </a:t>
            </a:r>
            <a:r>
              <a:rPr lang="ru-RU" sz="1600" dirty="0" err="1"/>
              <a:t>хейтспич</a:t>
            </a:r>
            <a:r>
              <a:rPr lang="ru-RU" sz="1600" dirty="0"/>
              <a:t> и др.). Рассматриваются основные жанры интернет-коммуникации и новые феномены транслирования информации в общество (</a:t>
            </a:r>
            <a:r>
              <a:rPr lang="ru-RU" sz="1600" dirty="0" err="1"/>
              <a:t>фейки</a:t>
            </a:r>
            <a:r>
              <a:rPr lang="ru-RU" sz="1600" dirty="0"/>
              <a:t> и </a:t>
            </a:r>
            <a:r>
              <a:rPr lang="ru-RU" sz="1600" dirty="0" err="1"/>
              <a:t>постправда</a:t>
            </a:r>
            <a:r>
              <a:rPr lang="ru-RU" sz="1600" dirty="0"/>
              <a:t>). В учебнике ставятся проблемы, связанные с этикой ведения коммуникации. Анализируется роль искусственного интеллекта в создании и продвижении авторского текста. Описывается новый </a:t>
            </a:r>
            <a:r>
              <a:rPr lang="ru-RU" sz="1600" dirty="0" err="1"/>
              <a:t>мультимедиальный</a:t>
            </a:r>
            <a:r>
              <a:rPr lang="ru-RU" sz="1600" dirty="0"/>
              <a:t> код языка. Для студентов высших учебных заведений, обучающихся на факультетах журналистики.</a:t>
            </a:r>
          </a:p>
        </p:txBody>
      </p:sp>
      <p:pic>
        <p:nvPicPr>
          <p:cNvPr id="8197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36" y="1917912"/>
            <a:ext cx="2445249" cy="3019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285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Мультимедиальная</a:t>
            </a: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генераторская</a:t>
            </a: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стилистика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41" y="1430040"/>
            <a:ext cx="3605923" cy="403641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889" y="1430040"/>
            <a:ext cx="3605923" cy="4036414"/>
          </a:xfrm>
        </p:spPr>
      </p:pic>
      <p:sp>
        <p:nvSpPr>
          <p:cNvPr id="3" name="Fußzeilenplatzhalter 2">
            <a:extLst>
              <a:ext uri="{FF2B5EF4-FFF2-40B4-BE49-F238E27FC236}">
                <a16:creationId xmlns="" xmlns:a16="http://schemas.microsoft.com/office/drawing/2014/main" id="{591BA1B3-F9E7-4C82-B0BF-414C3E68F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0FB0BB25-A2A3-4ADC-81D9-112F6F045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50C3A-2D7B-4585-B0A5-6A9E4EBBDF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82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93" y="245140"/>
            <a:ext cx="5462644" cy="1020233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/>
              <a:t>Настоящее и будущее стилистики</a:t>
            </a:r>
            <a:br>
              <a:rPr lang="ru-RU" sz="2400" b="1" dirty="0" smtClean="0"/>
            </a:br>
            <a:r>
              <a:rPr lang="ru-RU" sz="2400" b="1" dirty="0" smtClean="0"/>
              <a:t>Стилистика славянский стран</a:t>
            </a:r>
            <a:br>
              <a:rPr lang="ru-RU" sz="2400" b="1" dirty="0" smtClean="0"/>
            </a:br>
            <a:endParaRPr lang="ru-RU" sz="24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38" y="245140"/>
            <a:ext cx="3240513" cy="3627380"/>
          </a:xfrm>
        </p:spPr>
      </p:pic>
      <p:sp>
        <p:nvSpPr>
          <p:cNvPr id="3" name="Fußzeilenplatzhalter 2">
            <a:extLst>
              <a:ext uri="{FF2B5EF4-FFF2-40B4-BE49-F238E27FC236}">
                <a16:creationId xmlns="" xmlns:a16="http://schemas.microsoft.com/office/drawing/2014/main" id="{A7158B26-EB37-4FA3-8932-62222AA3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1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="" xmlns:a16="http://schemas.microsoft.com/office/drawing/2014/main" id="{856F1DF8-4E27-423A-A070-68723BE2B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50C3A-2D7B-4585-B0A5-6A9E4EBBDF6E}" type="slidenum">
              <a:rPr lang="ru-RU" smtClean="0"/>
              <a:t>14</a:t>
            </a:fld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218" y="2504897"/>
            <a:ext cx="2384425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8775" y="986340"/>
            <a:ext cx="4860925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Стилистика славянских стран на рубеже XX-XXI </a:t>
            </a:r>
            <a:r>
              <a:rPr lang="ru-RU" dirty="0" smtClean="0"/>
              <a:t>веков/Под </a:t>
            </a:r>
            <a:r>
              <a:rPr lang="ru-RU" dirty="0"/>
              <a:t>ред.: </a:t>
            </a:r>
            <a:r>
              <a:rPr lang="ru-RU" dirty="0" err="1"/>
              <a:t>Гайда</a:t>
            </a:r>
            <a:r>
              <a:rPr lang="ru-RU" dirty="0"/>
              <a:t> Станислав, </a:t>
            </a:r>
            <a:r>
              <a:rPr lang="ru-RU" dirty="0" err="1"/>
              <a:t>Тошович</a:t>
            </a:r>
            <a:r>
              <a:rPr lang="ru-RU" dirty="0"/>
              <a:t> Бранко </a:t>
            </a:r>
            <a:r>
              <a:rPr lang="ru-RU" dirty="0" err="1"/>
              <a:t>Геогриевич</a:t>
            </a:r>
            <a:r>
              <a:rPr lang="ru-RU" dirty="0"/>
              <a:t>, Клушина Наталья Ивановна, Ицкович Татьяна </a:t>
            </a:r>
            <a:r>
              <a:rPr lang="ru-RU" dirty="0" smtClean="0"/>
              <a:t>Викторовна. – М.: ФЛИНТА, 2023. - 465</a:t>
            </a:r>
            <a:endParaRPr lang="ru-RU" dirty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6854" y="2424700"/>
            <a:ext cx="560969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/>
              <a:t>Коллективная монография, воплощающая идеи академика Станислава </a:t>
            </a:r>
            <a:r>
              <a:rPr lang="ru-RU" sz="1600" i="1" dirty="0" err="1"/>
              <a:t>Гайды</a:t>
            </a:r>
            <a:r>
              <a:rPr lang="ru-RU" sz="1600" i="1" dirty="0"/>
              <a:t>, посвящена становлению и развитию стилистики в славянских странах за последние полвека, описанию функциональных стилей на основании экстралингвистических факторов: сфер общественного сознания и видов человеческой деятельности. В монографии освещаются проблемные области и тенденции развития стилистики в восточно-, западно-и южнославянских странах. Авторы исследуют состояние научного, официально-делового, публицистического, религиозного, художественного и разговорного стилей. Коллективная монография предназначена для ученых, занимающихся проблемами функциональной стилистики, </a:t>
            </a:r>
            <a:r>
              <a:rPr lang="ru-RU" sz="1600" i="1" dirty="0" err="1"/>
              <a:t>речеведения</a:t>
            </a:r>
            <a:r>
              <a:rPr lang="ru-RU" sz="1600" i="1" dirty="0"/>
              <a:t>, </a:t>
            </a:r>
            <a:r>
              <a:rPr lang="ru-RU" sz="1600" i="1" dirty="0" err="1"/>
              <a:t>дискурсологии</a:t>
            </a:r>
            <a:r>
              <a:rPr lang="ru-RU" sz="1600" i="1" dirty="0"/>
              <a:t>, лингвистики текста, </a:t>
            </a:r>
            <a:r>
              <a:rPr lang="ru-RU" sz="1600" i="1" dirty="0" err="1"/>
              <a:t>жанроведения</a:t>
            </a:r>
            <a:r>
              <a:rPr lang="ru-RU" sz="1600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652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Виртуальный поворот в лингвистике</a:t>
            </a:r>
            <a:endParaRPr lang="ru-RU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AC889E4E-8F94-47AD-A43D-DAD14EFC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50C3A-2D7B-4585-B0A5-6A9E4EBBDF6E}" type="slidenum">
              <a:rPr lang="ru-RU" smtClean="0"/>
              <a:t>15</a:t>
            </a:fld>
            <a:endParaRPr lang="ru-RU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544" y="1428327"/>
            <a:ext cx="7220762" cy="4039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79376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err="1"/>
              <a:t>Тошович</a:t>
            </a:r>
            <a:r>
              <a:rPr lang="ru-RU" dirty="0"/>
              <a:t> Б.</a:t>
            </a:r>
          </a:p>
          <a:p>
            <a:pPr marL="0" indent="0">
              <a:buNone/>
            </a:pPr>
            <a:r>
              <a:rPr lang="ru-RU" dirty="0"/>
              <a:t>Лингвистика, стилистика и поэтика виртуальности / Б. </a:t>
            </a:r>
            <a:r>
              <a:rPr lang="ru-RU" dirty="0" err="1"/>
              <a:t>Тошович</a:t>
            </a:r>
            <a:r>
              <a:rPr lang="ru-RU" dirty="0"/>
              <a:t>. –</a:t>
            </a:r>
          </a:p>
          <a:p>
            <a:pPr marL="0" indent="0">
              <a:buNone/>
            </a:pPr>
            <a:r>
              <a:rPr lang="ru-RU" dirty="0"/>
              <a:t>Москва: ФЛИНТА, 2024. – 517 с. ‒ (Научные дискуссии) ‒ ISBN </a:t>
            </a:r>
            <a:r>
              <a:rPr lang="ru-RU" dirty="0" smtClean="0"/>
              <a:t>978-5-9765-5503-7</a:t>
            </a:r>
            <a:r>
              <a:rPr lang="ru-RU" dirty="0"/>
              <a:t>.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50C3A-2D7B-4585-B0A5-6A9E4EBBDF6E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6243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92" y="449785"/>
            <a:ext cx="8749665" cy="1020233"/>
          </a:xfrm>
        </p:spPr>
        <p:txBody>
          <a:bodyPr>
            <a:noAutofit/>
          </a:bodyPr>
          <a:lstStyle/>
          <a:p>
            <a:r>
              <a:rPr lang="ru-RU" sz="2000" dirty="0" smtClean="0"/>
              <a:t>2 </a:t>
            </a:r>
            <a:r>
              <a:rPr lang="ru-RU" sz="2000" dirty="0"/>
              <a:t>– 4 ноября 2023 г. в Ереванском государственном университете (Армения) </a:t>
            </a:r>
            <a:r>
              <a:rPr lang="ru-RU" sz="2000" dirty="0" smtClean="0"/>
              <a:t>состоялась  </a:t>
            </a:r>
            <a:r>
              <a:rPr lang="ru-RU" sz="2000" dirty="0"/>
              <a:t>международная конференция Стилистической комиссии Международного комитета славистов  </a:t>
            </a:r>
            <a:r>
              <a:rPr lang="ru-RU" sz="2000" b="1" dirty="0">
                <a:solidFill>
                  <a:srgbClr val="FF0000"/>
                </a:solidFill>
              </a:rPr>
              <a:t>«Стилистика сегодня и завтра. Научные направления современной стилистики»,</a:t>
            </a:r>
            <a:r>
              <a:rPr lang="ru-RU" sz="2000" dirty="0"/>
              <a:t> посвященная академику Станиславу </a:t>
            </a:r>
            <a:r>
              <a:rPr lang="ru-RU" sz="2000" dirty="0" err="1"/>
              <a:t>Гайде</a:t>
            </a:r>
            <a:r>
              <a:rPr lang="ru-RU" sz="2000" dirty="0"/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32012" y="1428327"/>
            <a:ext cx="4147898" cy="403984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50C3A-2D7B-4585-B0A5-6A9E4EBBDF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93" y="2003611"/>
            <a:ext cx="7420778" cy="3995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186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Международная конференция</a:t>
            </a:r>
            <a:br>
              <a:rPr lang="ru-RU" b="1" dirty="0" smtClean="0"/>
            </a:br>
            <a:r>
              <a:rPr lang="ru-RU" b="1" dirty="0" smtClean="0"/>
              <a:t>Стилистика и ИИ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СТИЛИСТИКА </a:t>
            </a:r>
            <a:r>
              <a:rPr lang="ru-RU" dirty="0"/>
              <a:t>И ВЕШТАЧКА ИНТЕЛИГЕНЦИЈА</a:t>
            </a:r>
          </a:p>
          <a:p>
            <a:pPr marL="0" indent="0">
              <a:buNone/>
            </a:pPr>
            <a:r>
              <a:rPr lang="ru-RU" dirty="0" err="1"/>
              <a:t>Универзитет</a:t>
            </a:r>
            <a:r>
              <a:rPr lang="ru-RU" dirty="0"/>
              <a:t> у </a:t>
            </a:r>
            <a:r>
              <a:rPr lang="ru-RU" dirty="0" err="1"/>
              <a:t>Београду</a:t>
            </a:r>
            <a:r>
              <a:rPr lang="ru-RU" dirty="0"/>
              <a:t> – </a:t>
            </a:r>
            <a:r>
              <a:rPr lang="ru-RU" dirty="0" err="1"/>
              <a:t>Филолошки</a:t>
            </a:r>
            <a:r>
              <a:rPr lang="ru-RU" dirty="0"/>
              <a:t> </a:t>
            </a:r>
            <a:r>
              <a:rPr lang="ru-RU" dirty="0" err="1"/>
              <a:t>факултет</a:t>
            </a: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14–15. </a:t>
            </a:r>
            <a:r>
              <a:rPr lang="ru-RU" dirty="0" err="1"/>
              <a:t>јун</a:t>
            </a:r>
            <a:r>
              <a:rPr lang="ru-RU" dirty="0"/>
              <a:t> 2024.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50C3A-2D7B-4585-B0A5-6A9E4EBBDF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9254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Первый Стилистический коллоквиум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/>
              <a:t>1. Славянский публицистический стиль (особенно стиль </a:t>
            </a:r>
            <a:r>
              <a:rPr lang="ru-RU" dirty="0" err="1" smtClean="0"/>
              <a:t>Иво</a:t>
            </a:r>
            <a:r>
              <a:rPr lang="ru-RU" dirty="0" smtClean="0"/>
              <a:t> </a:t>
            </a:r>
            <a:r>
              <a:rPr lang="ru-RU" dirty="0" err="1" smtClean="0"/>
              <a:t>Андрича</a:t>
            </a:r>
            <a:r>
              <a:rPr lang="ru-RU" dirty="0" smtClean="0"/>
              <a:t>)</a:t>
            </a:r>
          </a:p>
          <a:p>
            <a:pPr marL="0" indent="0">
              <a:buNone/>
            </a:pPr>
            <a:r>
              <a:rPr lang="ru-RU" dirty="0" smtClean="0"/>
              <a:t>2. Стилистический форум «Южнославянская стилистика»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8-9 сентября 2023 г.</a:t>
            </a:r>
          </a:p>
          <a:p>
            <a:pPr marL="0" indent="0">
              <a:buNone/>
            </a:pPr>
            <a:r>
              <a:rPr lang="ru-RU" dirty="0"/>
              <a:t>Б е о г р а д</a:t>
            </a:r>
          </a:p>
          <a:p>
            <a:pPr marL="0" indent="0">
              <a:buNone/>
            </a:pPr>
            <a:r>
              <a:rPr lang="ru-RU" dirty="0"/>
              <a:t>Институт за </a:t>
            </a:r>
            <a:r>
              <a:rPr lang="ru-RU" dirty="0" err="1"/>
              <a:t>српски</a:t>
            </a:r>
            <a:r>
              <a:rPr lang="ru-RU" dirty="0"/>
              <a:t> </a:t>
            </a:r>
            <a:r>
              <a:rPr lang="ru-RU" dirty="0" err="1"/>
              <a:t>језик</a:t>
            </a:r>
            <a:r>
              <a:rPr lang="ru-RU" dirty="0"/>
              <a:t> САНУ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50C3A-2D7B-4585-B0A5-6A9E4EBBDF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880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48589" y="3"/>
            <a:ext cx="8942912" cy="1781299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>
                <a:solidFill>
                  <a:srgbClr val="FF0000"/>
                </a:solidFill>
              </a:rPr>
              <a:t>МЕЖДУНАРОДНЫЙ КОМИТЕТ СЛАВИСТОВ (МКС) </a:t>
            </a:r>
            <a:r>
              <a:rPr lang="ru-RU" sz="2400" b="1" dirty="0"/>
              <a:t>-  исполнительный орган международного объединения славистов, состоящего из национальных славянских комитетов. 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48594" y="1555674"/>
            <a:ext cx="5130933" cy="4001983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/>
              <a:t>Со­з­дан в </a:t>
            </a:r>
            <a:r>
              <a:rPr lang="ru-RU" dirty="0" smtClean="0"/>
              <a:t>1955 г.</a:t>
            </a:r>
            <a:br>
              <a:rPr lang="ru-RU" dirty="0" smtClean="0"/>
            </a:br>
            <a:r>
              <a:rPr lang="ru-RU" b="1" dirty="0" smtClean="0"/>
              <a:t>Пер­вый </a:t>
            </a:r>
            <a:r>
              <a:rPr lang="ru-RU" b="1" dirty="0"/>
              <a:t>председатель</a:t>
            </a:r>
            <a:r>
              <a:rPr lang="ru-RU" dirty="0"/>
              <a:t> МКС – В. </a:t>
            </a:r>
            <a:r>
              <a:rPr lang="ru-RU" dirty="0" err="1" smtClean="0"/>
              <a:t>В.</a:t>
            </a:r>
            <a:r>
              <a:rPr lang="ru-RU" dirty="0" err="1" smtClean="0">
                <a:solidFill>
                  <a:schemeClr val="tx1"/>
                </a:solidFill>
              </a:rPr>
              <a:t>Виноградов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(</a:t>
            </a:r>
            <a:r>
              <a:rPr lang="ru-RU" dirty="0" smtClean="0">
                <a:solidFill>
                  <a:schemeClr val="tx1"/>
                </a:solidFill>
              </a:rPr>
              <a:t>1956–58).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b="1" dirty="0" smtClean="0"/>
              <a:t>Цель </a:t>
            </a:r>
            <a:r>
              <a:rPr lang="ru-RU" b="1" dirty="0"/>
              <a:t>МКС</a:t>
            </a:r>
            <a:r>
              <a:rPr lang="ru-RU" dirty="0"/>
              <a:t> – ор­га­ни­за­ция </a:t>
            </a:r>
            <a:r>
              <a:rPr lang="ru-RU" dirty="0" smtClean="0"/>
              <a:t>ме­ж­ду­народного </a:t>
            </a:r>
            <a:r>
              <a:rPr lang="ru-RU" dirty="0"/>
              <a:t>со­труд­ни­че­ст­ва </a:t>
            </a:r>
            <a:r>
              <a:rPr lang="ru-RU" dirty="0" smtClean="0"/>
              <a:t>сла­ви­стов, </a:t>
            </a:r>
            <a:r>
              <a:rPr lang="ru-RU" dirty="0"/>
              <a:t>со­дей­ст­вие раз­ви­тию на­ук о </a:t>
            </a:r>
            <a:r>
              <a:rPr lang="ru-RU" dirty="0" smtClean="0"/>
              <a:t>славянских  язы­ках </a:t>
            </a:r>
            <a:r>
              <a:rPr lang="ru-RU" dirty="0"/>
              <a:t>и </a:t>
            </a:r>
            <a:r>
              <a:rPr lang="ru-RU" dirty="0" smtClean="0"/>
              <a:t>литературах</a:t>
            </a:r>
            <a:r>
              <a:rPr lang="ru-RU" dirty="0"/>
              <a:t>, об ис­то­рии куль­ту­ры </a:t>
            </a:r>
            <a:r>
              <a:rPr lang="ru-RU" dirty="0" smtClean="0"/>
              <a:t>славянского </a:t>
            </a:r>
            <a:r>
              <a:rPr lang="ru-RU" dirty="0"/>
              <a:t>на­ро­дов.</a:t>
            </a:r>
            <a:br>
              <a:rPr lang="ru-RU" dirty="0"/>
            </a:b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528" y="1555668"/>
            <a:ext cx="3167826" cy="4239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509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Сборник под ред. Б. </a:t>
            </a:r>
            <a:r>
              <a:rPr lang="ru-RU" dirty="0" err="1" smtClean="0"/>
              <a:t>Тошовича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ANDRIĆS </a:t>
            </a:r>
            <a:r>
              <a:rPr lang="en-US" dirty="0" smtClean="0"/>
              <a:t>PUBLIZISTIKA</a:t>
            </a:r>
            <a:endParaRPr lang="ru-RU" dirty="0" smtClean="0"/>
          </a:p>
          <a:p>
            <a:pPr marL="0" indent="0">
              <a:buNone/>
            </a:pPr>
            <a:r>
              <a:rPr lang="en-US" dirty="0" err="1"/>
              <a:t>A</a:t>
            </a:r>
            <a:r>
              <a:rPr lang="en-US" dirty="0" err="1" smtClean="0"/>
              <a:t>ndrić</a:t>
            </a:r>
            <a:r>
              <a:rPr lang="en-US" dirty="0" smtClean="0"/>
              <a:t>-Initiative</a:t>
            </a:r>
            <a:endParaRPr lang="en-US" dirty="0"/>
          </a:p>
          <a:p>
            <a:pPr marL="0" indent="0">
              <a:buNone/>
            </a:pPr>
            <a:r>
              <a:rPr lang="ru-RU" dirty="0" smtClean="0"/>
              <a:t>Том </a:t>
            </a:r>
            <a:r>
              <a:rPr lang="en-US" dirty="0" smtClean="0"/>
              <a:t>17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2024 г</a:t>
            </a:r>
          </a:p>
          <a:p>
            <a:pPr marL="0" indent="0">
              <a:buNone/>
            </a:pPr>
            <a:r>
              <a:rPr lang="vi-VN" dirty="0"/>
              <a:t>Institut für Slawistik der Karl-Franzens-Universität Graz</a:t>
            </a:r>
          </a:p>
          <a:p>
            <a:pPr marL="0" indent="0">
              <a:buNone/>
            </a:pPr>
            <a:r>
              <a:rPr lang="vi-VN" dirty="0"/>
              <a:t>Narodna i univerzitetska biblioteka Republike Srpske u Banjaluci</a:t>
            </a:r>
          </a:p>
          <a:p>
            <a:pPr marL="0" indent="0">
              <a:buNone/>
            </a:pPr>
            <a:r>
              <a:rPr lang="vi-VN" dirty="0"/>
              <a:t>Komisija za stilistiku Međunarodnog slavističkog komiteta</a:t>
            </a:r>
          </a:p>
          <a:p>
            <a:pPr marL="0" indent="0">
              <a:buNone/>
            </a:pPr>
            <a:r>
              <a:rPr lang="vi-VN" dirty="0"/>
              <a:t>Svet knjige Beograd </a:t>
            </a:r>
          </a:p>
          <a:p>
            <a:pPr marL="0" indent="0">
              <a:buNone/>
            </a:pPr>
            <a:r>
              <a:rPr lang="vi-VN" dirty="0"/>
              <a:t>Aletea Beograd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50C3A-2D7B-4585-B0A5-6A9E4EBBDF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4997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Второй Стилистический коллоквиум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smtClean="0"/>
              <a:t>Стиль в эпоху параллельных  (</a:t>
            </a:r>
            <a:r>
              <a:rPr lang="ru-RU" b="1" dirty="0" err="1" smtClean="0"/>
              <a:t>ир</a:t>
            </a:r>
            <a:r>
              <a:rPr lang="ru-RU" b="1" dirty="0" smtClean="0"/>
              <a:t>)реальностей</a:t>
            </a:r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r>
              <a:rPr lang="ru-RU" b="1" dirty="0" smtClean="0"/>
              <a:t>6-7 сентября 2024 г.</a:t>
            </a:r>
          </a:p>
          <a:p>
            <a:pPr marL="0" indent="0">
              <a:buNone/>
            </a:pPr>
            <a:r>
              <a:rPr lang="ru-RU" b="1" dirty="0" smtClean="0"/>
              <a:t>Филологический факультет Университета в Бане Луке</a:t>
            </a:r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r>
              <a:rPr lang="ru-RU" b="1" dirty="0" err="1" smtClean="0"/>
              <a:t>Горан</a:t>
            </a:r>
            <a:r>
              <a:rPr lang="ru-RU" b="1" dirty="0" smtClean="0"/>
              <a:t> </a:t>
            </a:r>
            <a:r>
              <a:rPr lang="ru-RU" b="1" dirty="0" err="1" smtClean="0"/>
              <a:t>Милашин</a:t>
            </a:r>
            <a:r>
              <a:rPr lang="ru-RU" b="1" dirty="0" smtClean="0"/>
              <a:t> и Бранко </a:t>
            </a:r>
            <a:r>
              <a:rPr lang="ru-RU" b="1" dirty="0" err="1" smtClean="0"/>
              <a:t>Тошович</a:t>
            </a:r>
            <a:endParaRPr lang="ru-RU" b="1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50C3A-2D7B-4585-B0A5-6A9E4EBBDF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6291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Научные доклады на заседаниях комиссии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В.В. Виноградов</a:t>
            </a:r>
          </a:p>
          <a:p>
            <a:r>
              <a:rPr lang="ru-RU" dirty="0" smtClean="0"/>
              <a:t>Станислав </a:t>
            </a:r>
            <a:r>
              <a:rPr lang="ru-RU" dirty="0" err="1" smtClean="0"/>
              <a:t>Гайда</a:t>
            </a:r>
            <a:endParaRPr lang="ru-RU" dirty="0" smtClean="0"/>
          </a:p>
          <a:p>
            <a:r>
              <a:rPr lang="ru-RU" dirty="0" smtClean="0"/>
              <a:t>Милослав </a:t>
            </a:r>
            <a:r>
              <a:rPr lang="ru-RU" dirty="0" err="1" smtClean="0"/>
              <a:t>Чаркич</a:t>
            </a:r>
            <a:endParaRPr lang="ru-RU" dirty="0" smtClean="0"/>
          </a:p>
          <a:p>
            <a:r>
              <a:rPr lang="ru-RU" dirty="0" err="1" smtClean="0"/>
              <a:t>ИозифМистрик</a:t>
            </a:r>
            <a:endParaRPr lang="ru-RU" dirty="0" smtClean="0"/>
          </a:p>
          <a:p>
            <a:r>
              <a:rPr lang="ru-RU" dirty="0" smtClean="0"/>
              <a:t>М.Н. Кожина</a:t>
            </a:r>
          </a:p>
          <a:p>
            <a:r>
              <a:rPr lang="ru-RU" smtClean="0"/>
              <a:t>Аркадий Иосифович Наркевич</a:t>
            </a:r>
            <a:endParaRPr lang="ru-RU" dirty="0" smtClean="0"/>
          </a:p>
          <a:p>
            <a:r>
              <a:rPr lang="ru-RU" dirty="0" smtClean="0"/>
              <a:t>Болгарская стилистика</a:t>
            </a:r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50C3A-2D7B-4585-B0A5-6A9E4EBBDF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5771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50C3A-2D7B-4585-B0A5-6A9E4EBBDF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" t="13167" r="-968" b="-6125"/>
          <a:stretch/>
        </p:blipFill>
        <p:spPr bwMode="auto">
          <a:xfrm>
            <a:off x="523326" y="139707"/>
            <a:ext cx="4572000" cy="6266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97880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Грац</a:t>
            </a:r>
            <a:r>
              <a:rPr lang="ru-RU" dirty="0" smtClean="0"/>
              <a:t>-Любляна-</a:t>
            </a:r>
            <a:r>
              <a:rPr lang="ru-RU" dirty="0" err="1" smtClean="0"/>
              <a:t>Марибор</a:t>
            </a:r>
            <a:r>
              <a:rPr lang="ru-RU" dirty="0" smtClean="0"/>
              <a:t>-</a:t>
            </a:r>
            <a:r>
              <a:rPr lang="ru-RU" dirty="0" err="1" smtClean="0"/>
              <a:t>Блед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smtClean="0"/>
              <a:t>Публицистика </a:t>
            </a:r>
            <a:r>
              <a:rPr lang="ru-RU" b="1" dirty="0" err="1" smtClean="0"/>
              <a:t>Иво</a:t>
            </a:r>
            <a:r>
              <a:rPr lang="ru-RU" b="1" dirty="0" smtClean="0"/>
              <a:t> </a:t>
            </a:r>
            <a:r>
              <a:rPr lang="ru-RU" b="1" dirty="0" err="1" smtClean="0"/>
              <a:t>Андрича</a:t>
            </a:r>
            <a:endParaRPr lang="ru-RU" b="1" dirty="0" smtClean="0"/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r>
              <a:rPr lang="ru-RU" b="1" dirty="0" smtClean="0"/>
              <a:t>19-21 октября 2023 г.</a:t>
            </a:r>
            <a:endParaRPr lang="ru-RU" b="1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50C3A-2D7B-4585-B0A5-6A9E4EBBDF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2897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16 Симпозиум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6592" y="1428327"/>
            <a:ext cx="8749665" cy="4039841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/>
              <a:t>«Письмо </a:t>
            </a:r>
            <a:r>
              <a:rPr lang="ru-RU" b="1" dirty="0" err="1"/>
              <a:t>Иво</a:t>
            </a:r>
            <a:r>
              <a:rPr lang="ru-RU" b="1" dirty="0"/>
              <a:t> </a:t>
            </a:r>
            <a:r>
              <a:rPr lang="ru-RU" b="1" dirty="0" err="1" smtClean="0"/>
              <a:t>Андрича</a:t>
            </a:r>
            <a:r>
              <a:rPr lang="ru-RU" b="1" dirty="0" smtClean="0"/>
              <a:t>»</a:t>
            </a:r>
          </a:p>
          <a:p>
            <a:pPr marL="0" indent="0">
              <a:buNone/>
            </a:pPr>
            <a:r>
              <a:rPr lang="en-US" dirty="0" err="1"/>
              <a:t>Grac</a:t>
            </a:r>
            <a:r>
              <a:rPr lang="en-US" dirty="0"/>
              <a:t>, 17-19. 10. 2024</a:t>
            </a:r>
            <a:endParaRPr lang="ru-RU" b="1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50C3A-2D7B-4585-B0A5-6A9E4EBBDF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6592" y="2806810"/>
            <a:ext cx="54204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0737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20613" y="0"/>
            <a:ext cx="759758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Стилистическая комиссия (СК) </a:t>
            </a:r>
            <a:endParaRPr lang="en-US" sz="2800" dirty="0" smtClean="0"/>
          </a:p>
          <a:p>
            <a:r>
              <a:rPr lang="ru-RU" sz="2800" dirty="0" smtClean="0"/>
              <a:t>Инициирована в 2010 г. С. </a:t>
            </a:r>
            <a:r>
              <a:rPr lang="ru-RU" sz="2800" dirty="0" err="1" smtClean="0"/>
              <a:t>Гайдой</a:t>
            </a:r>
            <a:r>
              <a:rPr lang="ru-RU" sz="2800" dirty="0" smtClean="0"/>
              <a:t> в </a:t>
            </a:r>
            <a:r>
              <a:rPr lang="ru-RU" sz="2800" dirty="0" err="1" smtClean="0"/>
              <a:t>Ополе</a:t>
            </a:r>
            <a:r>
              <a:rPr lang="ru-RU" sz="2800" dirty="0" smtClean="0"/>
              <a:t>.</a:t>
            </a:r>
            <a:endParaRPr lang="en-US" sz="2800" dirty="0"/>
          </a:p>
          <a:p>
            <a:r>
              <a:rPr lang="ru-RU" sz="2800" dirty="0" smtClean="0"/>
              <a:t>Аффилирована </a:t>
            </a:r>
            <a:r>
              <a:rPr lang="ru-RU" sz="2800" dirty="0"/>
              <a:t>в 2013 году Международным комитетом славистов (МКС) как научная организация, объединяющая </a:t>
            </a:r>
            <a:r>
              <a:rPr lang="ru-RU" sz="2800" dirty="0" smtClean="0"/>
              <a:t>более </a:t>
            </a:r>
            <a:r>
              <a:rPr lang="ru-RU" sz="2800" dirty="0"/>
              <a:t>50 ведущих ученых в области стилистики и координирующая деятельность национальных стилистических научных школ в Австрии, Беларуси, Болгарии, Боснии и Герцеговины, Македонии, Польши, России, Сербии, Словакии, Словении, </a:t>
            </a:r>
            <a:r>
              <a:rPr lang="ru-RU" sz="2800" dirty="0" smtClean="0"/>
              <a:t>Хорватии </a:t>
            </a:r>
            <a:r>
              <a:rPr lang="ru-RU" sz="2800" dirty="0"/>
              <a:t>и других стран.</a:t>
            </a:r>
          </a:p>
        </p:txBody>
      </p:sp>
    </p:spTree>
    <p:extLst>
      <p:ext uri="{BB962C8B-B14F-4D97-AF65-F5344CB8AC3E}">
        <p14:creationId xmlns:p14="http://schemas.microsoft.com/office/powerpoint/2010/main" val="322247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" indent="0"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САЙТ КОМИССИИ</a:t>
            </a:r>
          </a:p>
          <a:p>
            <a:pPr marL="45720" indent="0">
              <a:buNone/>
            </a:pPr>
            <a:r>
              <a:rPr lang="en-US" sz="2400" dirty="0" smtClean="0">
                <a:hlinkClick r:id="rId2"/>
              </a:rPr>
              <a:t>https</a:t>
            </a:r>
            <a:r>
              <a:rPr lang="en-US" sz="2400" dirty="0">
                <a:hlinkClick r:id="rId2"/>
              </a:rPr>
              <a:t>://</a:t>
            </a:r>
            <a:r>
              <a:rPr lang="en-US" sz="2400" dirty="0" smtClean="0">
                <a:hlinkClick r:id="rId2"/>
              </a:rPr>
              <a:t>www.stylistic-mks.ru/</a:t>
            </a:r>
            <a:endParaRPr lang="ru-RU" sz="2400" dirty="0" smtClean="0"/>
          </a:p>
          <a:p>
            <a:pPr marL="45720" indent="0">
              <a:buNone/>
            </a:pPr>
            <a:r>
              <a:rPr lang="ru-RU" sz="2400" dirty="0" smtClean="0"/>
              <a:t>48 членов комиссии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4"/>
          </p:nvPr>
        </p:nvSpPr>
        <p:spPr>
          <a:xfrm>
            <a:off x="486095" y="2327566"/>
            <a:ext cx="4698894" cy="3345203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1800" dirty="0"/>
              <a:t>	</a:t>
            </a:r>
          </a:p>
          <a:p>
            <a:pPr marL="45720" indent="0">
              <a:buNone/>
            </a:pPr>
            <a:endParaRPr lang="ru-RU" sz="1800" i="1" dirty="0" smtClean="0"/>
          </a:p>
          <a:p>
            <a:pPr marL="45720" indent="0">
              <a:buNone/>
            </a:pPr>
            <a:r>
              <a:rPr lang="ru-RU" sz="1800" i="1" dirty="0" smtClean="0"/>
              <a:t>Международный </a:t>
            </a:r>
            <a:r>
              <a:rPr lang="ru-RU" sz="1800" i="1" dirty="0"/>
              <a:t>научный рецензируемый журнал посвящен рассмотрению актуальных проблем современной стилистической науки, включая такие ее направления, как функциональная стилистика, </a:t>
            </a:r>
            <a:r>
              <a:rPr lang="ru-RU" sz="1800" i="1" dirty="0" err="1"/>
              <a:t>прагмастилистика</a:t>
            </a:r>
            <a:r>
              <a:rPr lang="ru-RU" sz="1800" i="1" dirty="0"/>
              <a:t>, </a:t>
            </a:r>
            <a:r>
              <a:rPr lang="ru-RU" sz="1800" i="1" dirty="0" err="1"/>
              <a:t>медиастилистика</a:t>
            </a:r>
            <a:r>
              <a:rPr lang="ru-RU" sz="1800" i="1" dirty="0"/>
              <a:t>, интернет-стилистика, стилистика художественной литературы.</a:t>
            </a:r>
          </a:p>
          <a:p>
            <a:endParaRPr lang="ru-RU" sz="1800" i="1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027" y="116901"/>
            <a:ext cx="3373053" cy="442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805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История создания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6725" y="1235035"/>
            <a:ext cx="4295356" cy="4179244"/>
          </a:xfrm>
        </p:spPr>
        <p:txBody>
          <a:bodyPr>
            <a:normAutofit fontScale="92500" lnSpcReduction="10000"/>
          </a:bodyPr>
          <a:lstStyle/>
          <a:p>
            <a:r>
              <a:rPr lang="ru-RU" sz="2400" b="1" dirty="0"/>
              <a:t>2010</a:t>
            </a:r>
            <a:r>
              <a:rPr lang="ru-RU" sz="2400" dirty="0"/>
              <a:t> </a:t>
            </a:r>
            <a:r>
              <a:rPr lang="ru-RU" sz="2400" b="1" dirty="0" smtClean="0"/>
              <a:t>год - </a:t>
            </a:r>
            <a:r>
              <a:rPr lang="ru-RU" sz="2400" dirty="0" smtClean="0"/>
              <a:t> </a:t>
            </a:r>
            <a:r>
              <a:rPr lang="ru-RU" sz="2400" b="1" dirty="0"/>
              <a:t>С. </a:t>
            </a:r>
            <a:r>
              <a:rPr lang="ru-RU" sz="2400" b="1" dirty="0" err="1"/>
              <a:t>Гайда</a:t>
            </a:r>
            <a:r>
              <a:rPr lang="ru-RU" sz="2400" dirty="0"/>
              <a:t> провел в </a:t>
            </a:r>
            <a:r>
              <a:rPr lang="ru-RU" sz="2400" dirty="0" smtClean="0"/>
              <a:t>г. </a:t>
            </a:r>
            <a:r>
              <a:rPr lang="ru-RU" sz="2400" dirty="0" err="1" smtClean="0"/>
              <a:t>Ополе</a:t>
            </a:r>
            <a:r>
              <a:rPr lang="ru-RU" sz="2400" dirty="0" smtClean="0"/>
              <a:t> (Польша) круглый </a:t>
            </a:r>
            <a:r>
              <a:rPr lang="ru-RU" sz="2400" dirty="0"/>
              <a:t>стол «Стиль и дискурс». И предложил создание Стилистической комиссии при Международном комитете славистов.</a:t>
            </a:r>
          </a:p>
          <a:p>
            <a:r>
              <a:rPr lang="ru-RU" sz="2400" b="1" dirty="0"/>
              <a:t>2013 год </a:t>
            </a:r>
            <a:r>
              <a:rPr lang="ru-RU" sz="2400" dirty="0"/>
              <a:t>–аккредитация Комиссии на </a:t>
            </a:r>
            <a:r>
              <a:rPr lang="en-US" sz="2400" dirty="0"/>
              <a:t>XV</a:t>
            </a:r>
            <a:r>
              <a:rPr lang="ru-RU" sz="2400" dirty="0"/>
              <a:t> съезде славистов в Минске.</a:t>
            </a:r>
          </a:p>
          <a:p>
            <a:r>
              <a:rPr lang="ru-RU" sz="2400" b="1" dirty="0"/>
              <a:t>2018 год </a:t>
            </a:r>
            <a:r>
              <a:rPr lang="ru-RU" sz="2400" dirty="0"/>
              <a:t>– аккредитация Комиссии на </a:t>
            </a:r>
            <a:r>
              <a:rPr lang="en-US" sz="2400" dirty="0"/>
              <a:t>XVI</a:t>
            </a:r>
            <a:r>
              <a:rPr lang="ru-RU" sz="2400" dirty="0"/>
              <a:t> съезде славистов в Белграде</a:t>
            </a:r>
            <a:r>
              <a:rPr lang="ru-RU" dirty="0"/>
              <a:t>.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="" xmlns:a16="http://schemas.microsoft.com/office/drawing/2014/main" id="{3E6E4C1B-92F5-4F80-9D6E-A6CEC18CA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1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="" xmlns:a16="http://schemas.microsoft.com/office/drawing/2014/main" id="{F1F3A843-90A5-4043-ABE8-0833488D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50C3A-2D7B-4585-B0A5-6A9E4EBBDF6E}" type="slidenum">
              <a:rPr lang="ru-RU" smtClean="0"/>
              <a:t>5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90005" y="408100"/>
            <a:ext cx="94441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j-ea"/>
                <a:cs typeface="+mj-cs"/>
              </a:rPr>
              <a:t>История создания Стилистической комиссии</a:t>
            </a:r>
            <a:endParaRPr kumimoji="0" lang="ru-RU" sz="36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132" y="1341510"/>
            <a:ext cx="3412862" cy="3438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628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2694" y="798543"/>
            <a:ext cx="847164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Целью </a:t>
            </a:r>
            <a:r>
              <a:rPr lang="ru-RU" sz="2000" b="1" dirty="0" smtClean="0">
                <a:solidFill>
                  <a:srgbClr val="FF0000"/>
                </a:solidFill>
              </a:rPr>
              <a:t>СК </a:t>
            </a:r>
            <a:r>
              <a:rPr lang="ru-RU" sz="2000" dirty="0" smtClean="0">
                <a:solidFill>
                  <a:srgbClr val="FF0000"/>
                </a:solidFill>
              </a:rPr>
              <a:t>- </a:t>
            </a:r>
            <a:r>
              <a:rPr lang="ru-RU" sz="2000" dirty="0"/>
              <a:t>развитие стилистики славянских языков. Классическая теория стилистики (функциональная стилистика, стилистика ресурсов, </a:t>
            </a:r>
            <a:r>
              <a:rPr lang="ru-RU" sz="2000" dirty="0" err="1"/>
              <a:t>идиостилистика</a:t>
            </a:r>
            <a:r>
              <a:rPr lang="ru-RU" sz="2000" dirty="0"/>
              <a:t>) требует дальнейшего осмысления в условиях новых парадигм гуманитарного знания и разработки новых гносеологических концепций. Стилистику как особую область филологии необходимо дифференцировать от смежных / конкурирующих направлений (</a:t>
            </a:r>
            <a:r>
              <a:rPr lang="ru-RU" sz="2000" dirty="0" err="1"/>
              <a:t>дискурсологии</a:t>
            </a:r>
            <a:r>
              <a:rPr lang="ru-RU" sz="2000" dirty="0"/>
              <a:t>, </a:t>
            </a:r>
            <a:r>
              <a:rPr lang="ru-RU" sz="2000" dirty="0" err="1"/>
              <a:t>коммуникативистики</a:t>
            </a:r>
            <a:r>
              <a:rPr lang="ru-RU" sz="2000" dirty="0"/>
              <a:t>, </a:t>
            </a:r>
            <a:r>
              <a:rPr lang="ru-RU" sz="2000" dirty="0" err="1"/>
              <a:t>неориторики</a:t>
            </a:r>
            <a:r>
              <a:rPr lang="ru-RU" sz="2000" dirty="0"/>
              <a:t>, лингвистики текста. </a:t>
            </a:r>
            <a:r>
              <a:rPr lang="ru-RU" sz="2000" dirty="0" smtClean="0"/>
              <a:t>прагматики </a:t>
            </a:r>
            <a:r>
              <a:rPr lang="ru-RU" sz="2000" dirty="0"/>
              <a:t>и др.), уточнить предмет, объект, категории и методы исследования.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61160" y="4021755"/>
            <a:ext cx="820270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Задача стилистической комиссии </a:t>
            </a:r>
            <a:r>
              <a:rPr lang="ru-RU" sz="2000" dirty="0"/>
              <a:t>– сохранение славянской стилистической традиции, уточнение и углубление теоретической и практической основ стилистики, поиск новых методов и направлений, а также придание ей новых импульсов развития</a:t>
            </a:r>
          </a:p>
        </p:txBody>
      </p:sp>
    </p:spTree>
    <p:extLst>
      <p:ext uri="{BB962C8B-B14F-4D97-AF65-F5344CB8AC3E}">
        <p14:creationId xmlns:p14="http://schemas.microsoft.com/office/powerpoint/2010/main" val="246089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Научные направления комиссии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Стилистика</a:t>
            </a:r>
          </a:p>
          <a:p>
            <a:r>
              <a:rPr lang="ru-RU" dirty="0" smtClean="0"/>
              <a:t>Функциональная стилистика</a:t>
            </a:r>
          </a:p>
          <a:p>
            <a:r>
              <a:rPr lang="ru-RU" dirty="0" err="1" smtClean="0"/>
              <a:t>Медиастилистика</a:t>
            </a:r>
            <a:endParaRPr lang="ru-RU" dirty="0" smtClean="0"/>
          </a:p>
          <a:p>
            <a:r>
              <a:rPr lang="ru-RU" dirty="0" smtClean="0"/>
              <a:t>Интернет-стилистика</a:t>
            </a:r>
          </a:p>
          <a:p>
            <a:r>
              <a:rPr lang="ru-RU" dirty="0" smtClean="0"/>
              <a:t>Дискурсивная стилистика</a:t>
            </a:r>
          </a:p>
          <a:p>
            <a:r>
              <a:rPr lang="ru-RU" dirty="0" err="1" smtClean="0"/>
              <a:t>Прагмастилистика</a:t>
            </a:r>
            <a:endParaRPr lang="ru-RU" dirty="0" smtClean="0"/>
          </a:p>
          <a:p>
            <a:r>
              <a:rPr lang="ru-RU" dirty="0" err="1" smtClean="0"/>
              <a:t>Интеракционная</a:t>
            </a:r>
            <a:r>
              <a:rPr lang="ru-RU" dirty="0" smtClean="0"/>
              <a:t> стилистика</a:t>
            </a:r>
          </a:p>
          <a:p>
            <a:r>
              <a:rPr lang="ru-RU" dirty="0" smtClean="0"/>
              <a:t>Стилистика художественной литературы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Стилистика и ИИ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="" xmlns:a16="http://schemas.microsoft.com/office/drawing/2014/main" id="{1D400070-2865-4290-A3DF-D2D161861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="" xmlns:a16="http://schemas.microsoft.com/office/drawing/2014/main" id="{4C0ECCFD-A249-40A4-AFDE-6997DE278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50C3A-2D7B-4585-B0A5-6A9E4EBBDF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22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45144"/>
            <a:ext cx="6967327" cy="1020233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Базовые принципы стилистики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Станислав </a:t>
            </a:r>
            <a:r>
              <a:rPr lang="ru-RU" dirty="0" err="1" smtClean="0"/>
              <a:t>Гайда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8971" y="1941278"/>
            <a:ext cx="4169753" cy="352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="" xmlns:a16="http://schemas.microsoft.com/office/drawing/2014/main" id="{ACE4B19F-49C7-443F-8CA8-32A68B2E2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1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9523669E-C98C-4963-A846-2E43E2533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50C3A-2D7B-4585-B0A5-6A9E4EBBDF6E}" type="slidenum">
              <a:rPr lang="ru-RU" smtClean="0"/>
              <a:t>8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>
          <a:xfrm>
            <a:off x="4938570" y="1370230"/>
            <a:ext cx="4297193" cy="40979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800" b="1" i="1" dirty="0" smtClean="0"/>
          </a:p>
          <a:p>
            <a:pPr marL="0" indent="0">
              <a:buNone/>
            </a:pPr>
            <a:endParaRPr lang="ru-RU" sz="1800" b="1" i="1" dirty="0"/>
          </a:p>
          <a:p>
            <a:pPr marL="0" indent="0">
              <a:buNone/>
            </a:pPr>
            <a:endParaRPr lang="ru-RU" sz="1800" b="1" i="1" dirty="0" smtClean="0"/>
          </a:p>
          <a:p>
            <a:pPr marL="0" indent="0">
              <a:buNone/>
            </a:pPr>
            <a:r>
              <a:rPr lang="ru-RU" sz="1800" b="1" i="1" dirty="0" smtClean="0"/>
              <a:t>Станислав </a:t>
            </a:r>
            <a:r>
              <a:rPr lang="ru-RU" sz="1800" b="1" i="1" dirty="0" err="1"/>
              <a:t>Гайда</a:t>
            </a:r>
            <a:r>
              <a:rPr lang="ru-RU" sz="1800" b="1" i="1" dirty="0"/>
              <a:t>, доктор филологических наук, </a:t>
            </a:r>
            <a:r>
              <a:rPr lang="ru-RU" sz="1800" b="1" i="1" dirty="0" smtClean="0"/>
              <a:t>академик Польской </a:t>
            </a:r>
            <a:r>
              <a:rPr lang="ru-RU" sz="1800" b="1" i="1" dirty="0"/>
              <a:t>АН, профессор </a:t>
            </a:r>
            <a:r>
              <a:rPr lang="ru-RU" sz="1800" b="1" i="1" dirty="0" err="1"/>
              <a:t>Опольского</a:t>
            </a:r>
            <a:r>
              <a:rPr lang="ru-RU" sz="1800" b="1" i="1" dirty="0"/>
              <a:t> университета, </a:t>
            </a:r>
            <a:r>
              <a:rPr lang="ru-RU" sz="1800" b="1" i="1" dirty="0" smtClean="0"/>
              <a:t>Почетный председатель Стилистической комиссии.</a:t>
            </a:r>
          </a:p>
          <a:p>
            <a:pPr marL="0" indent="0">
              <a:buNone/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41222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Базовые принципы стилистики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6097" y="1370230"/>
            <a:ext cx="4295505" cy="285523"/>
          </a:xfrm>
        </p:spPr>
        <p:txBody>
          <a:bodyPr>
            <a:normAutofit fontScale="62500" lnSpcReduction="20000"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938570" y="1655753"/>
            <a:ext cx="4297193" cy="571047"/>
          </a:xfrm>
        </p:spPr>
        <p:txBody>
          <a:bodyPr/>
          <a:lstStyle/>
          <a:p>
            <a:r>
              <a:rPr lang="ru-RU" dirty="0" smtClean="0"/>
              <a:t>Бранко </a:t>
            </a:r>
            <a:r>
              <a:rPr lang="ru-RU" dirty="0" err="1" smtClean="0"/>
              <a:t>Тошович</a:t>
            </a:r>
            <a:endParaRPr lang="ru-RU" dirty="0"/>
          </a:p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/>
              <a:t>сербский </a:t>
            </a:r>
            <a:r>
              <a:rPr lang="ru-RU" sz="2000" dirty="0"/>
              <a:t>и австрийский филолог и лингвист, доктор филологических наук, профессор-</a:t>
            </a:r>
            <a:r>
              <a:rPr lang="ru-RU" sz="2000" dirty="0" err="1"/>
              <a:t>эмеритус</a:t>
            </a:r>
            <a:r>
              <a:rPr lang="ru-RU" sz="2000" dirty="0"/>
              <a:t>.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1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50C3A-2D7B-4585-B0A5-6A9E4EBBDF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75" y="1571947"/>
            <a:ext cx="4197574" cy="3896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320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Составная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Состав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тав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10000"/>
                <a:lumMod val="80000"/>
              </a:schemeClr>
            </a:gs>
            <a:gs pos="79000">
              <a:schemeClr val="phClr">
                <a:tint val="100000"/>
                <a:shade val="90000"/>
                <a:satMod val="105000"/>
                <a:lumMod val="10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1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hade val="100000"/>
                <a:satMod val="100000"/>
                <a:lumMod val="110000"/>
              </a:schemeClr>
            </a:gs>
            <a:gs pos="83000">
              <a:schemeClr val="phClr">
                <a:shade val="75000"/>
                <a:satMod val="200000"/>
              </a:schemeClr>
            </a:gs>
            <a:gs pos="100000">
              <a:schemeClr val="phClr">
                <a:shade val="90000"/>
                <a:satMod val="200000"/>
              </a:schemeClr>
            </a:gs>
          </a:gsLst>
          <a:path path="circle">
            <a:fillToRect l="75000" t="100000" b="3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4881</TotalTime>
  <Words>972</Words>
  <Application>Microsoft Office PowerPoint</Application>
  <PresentationFormat>Произвольный</PresentationFormat>
  <Paragraphs>140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25</vt:i4>
      </vt:variant>
    </vt:vector>
  </HeadingPairs>
  <TitlesOfParts>
    <vt:vector size="29" baseType="lpstr">
      <vt:lpstr>Office Theme</vt:lpstr>
      <vt:lpstr>Составная</vt:lpstr>
      <vt:lpstr>1_Тема Office</vt:lpstr>
      <vt:lpstr>2_Тема Office</vt:lpstr>
      <vt:lpstr>Стилистическая комиссия МКС</vt:lpstr>
      <vt:lpstr>Со­з­дан в 1955 г. Пер­вый председатель МКС – В. В.Виноградов (1956–58). Цель МКС – ор­га­ни­за­ция ме­ж­ду­народного со­труд­ни­че­ст­ва сла­ви­стов, со­дей­ст­вие раз­ви­тию на­ук о славянских  язы­ках и литературах, об ис­то­рии куль­ту­ры славянского на­ро­дов. </vt:lpstr>
      <vt:lpstr>Презентация PowerPoint</vt:lpstr>
      <vt:lpstr>Презентация PowerPoint</vt:lpstr>
      <vt:lpstr>История создания </vt:lpstr>
      <vt:lpstr>Презентация PowerPoint</vt:lpstr>
      <vt:lpstr>Научные направления комиссии</vt:lpstr>
      <vt:lpstr>Базовые принципы стилистики</vt:lpstr>
      <vt:lpstr>Базовые принципы стилистики</vt:lpstr>
      <vt:lpstr>Дигитальный поворот в стилистике </vt:lpstr>
      <vt:lpstr>СТИЛИСТИКА ИНТЕРНЕТ-ТЕКСТА</vt:lpstr>
      <vt:lpstr>В учебнике впервые представлена концепция интернет-стилистики как новой вузовской дисциплины. В доступной форме раскрываются предпосылки создания интернет-стилистики, формулируются ее цели и задачи, описываются основные разделы, объясняются базовые термины и понятия. Особое внимание уделяется стилевым доминантам интернет-коммуникации (кликбейт, хайп, холивар и др.), специфическим параметрам интернет-текста, отличающим его от классического линейного текста, а также новым интернет-стратегиям (троллинг, эльфинг, хейтспич и др.). Рассматриваются основные жанры интернет-коммуникации и новые феномены транслирования информации в общество (фейки и постправда). В учебнике ставятся проблемы, связанные с этикой ведения коммуникации. Анализируется роль искусственного интеллекта в создании и продвижении авторского текста. Описывается новый мультимедиальный код языка. Для студентов высших учебных заведений, обучающихся на факультетах журналистики.</vt:lpstr>
      <vt:lpstr>Мультимедиальная и генераторская стилистика</vt:lpstr>
      <vt:lpstr>Настоящее и будущее стилистики Стилистика славянский стран </vt:lpstr>
      <vt:lpstr>Виртуальный поворот в лингвистике</vt:lpstr>
      <vt:lpstr>Презентация PowerPoint</vt:lpstr>
      <vt:lpstr>2 – 4 ноября 2023 г. в Ереванском государственном университете (Армения) состоялась  международная конференция Стилистической комиссии Международного комитета славистов  «Стилистика сегодня и завтра. Научные направления современной стилистики», посвященная академику Станиславу Гайде.</vt:lpstr>
      <vt:lpstr>Международная конференция Стилистика и ИИ</vt:lpstr>
      <vt:lpstr>Первый Стилистический коллоквиум</vt:lpstr>
      <vt:lpstr>Сборник под ред. Б. Тошовича</vt:lpstr>
      <vt:lpstr>Второй Стилистический коллоквиум</vt:lpstr>
      <vt:lpstr>Научные доклады на заседаниях комиссии</vt:lpstr>
      <vt:lpstr>Презентация PowerPoint</vt:lpstr>
      <vt:lpstr>Грац-Любляна-Марибор-Блед</vt:lpstr>
      <vt:lpstr>16 Симпозиум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 PRO</dc:creator>
  <cp:lastModifiedBy>Наташа</cp:lastModifiedBy>
  <cp:revision>194</cp:revision>
  <cp:lastPrinted>2021-05-05T20:28:45Z</cp:lastPrinted>
  <dcterms:created xsi:type="dcterms:W3CDTF">2021-05-05T18:02:28Z</dcterms:created>
  <dcterms:modified xsi:type="dcterms:W3CDTF">2024-10-16T16:18:41Z</dcterms:modified>
</cp:coreProperties>
</file>