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</p:sldMasterIdLst>
  <p:notesMasterIdLst>
    <p:notesMasterId r:id="rId23"/>
  </p:notesMasterIdLst>
  <p:sldIdLst>
    <p:sldId id="328" r:id="rId2"/>
    <p:sldId id="330" r:id="rId3"/>
    <p:sldId id="283" r:id="rId4"/>
    <p:sldId id="311" r:id="rId5"/>
    <p:sldId id="306" r:id="rId6"/>
    <p:sldId id="308" r:id="rId7"/>
    <p:sldId id="320" r:id="rId8"/>
    <p:sldId id="309" r:id="rId9"/>
    <p:sldId id="318" r:id="rId10"/>
    <p:sldId id="302" r:id="rId11"/>
    <p:sldId id="310" r:id="rId12"/>
    <p:sldId id="319" r:id="rId13"/>
    <p:sldId id="321" r:id="rId14"/>
    <p:sldId id="331" r:id="rId15"/>
    <p:sldId id="332" r:id="rId16"/>
    <p:sldId id="300" r:id="rId17"/>
    <p:sldId id="282" r:id="rId18"/>
    <p:sldId id="327" r:id="rId19"/>
    <p:sldId id="270" r:id="rId20"/>
    <p:sldId id="304" r:id="rId21"/>
    <p:sldId id="30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32" autoAdjust="0"/>
  </p:normalViewPr>
  <p:slideViewPr>
    <p:cSldViewPr snapToGrid="0">
      <p:cViewPr varScale="1">
        <p:scale>
          <a:sx n="87" d="100"/>
          <a:sy n="87" d="100"/>
        </p:scale>
        <p:origin x="8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1679-D59E-4C7A-813B-9539FB3CE5F0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8E6F-3EEB-40F5-A96B-8B2B927A03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75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18E6F-3EEB-40F5-A96B-8B2B927A035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96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18E6F-3EEB-40F5-A96B-8B2B927A03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88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18E6F-3EEB-40F5-A96B-8B2B927A035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1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18E6F-3EEB-40F5-A96B-8B2B927A035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40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18E6F-3EEB-40F5-A96B-8B2B927A035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61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18E6F-3EEB-40F5-A96B-8B2B927A035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38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5585D736-CCE1-41AE-B89E-56058573BAEC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2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B4EC-0715-40F0-AB55-8CE20C5D0B04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1981-AE97-49FB-B1D7-1F08BB5067C9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5A6B2B-0485-4734-A66A-D3F6C8DFE065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3ED-6D22-4597-B803-D0C82F24464C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59FFC21-8068-4E22-9391-22131023325F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B95A47B8-E37D-4D6B-A951-0F04AF61658E}" type="datetime1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0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2FAB-5410-4CF8-BB26-41A1CF410861}" type="datetime1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6D71-6343-4100-BEEF-8FAFFD1D99B6}" type="datetime1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24C25224-EE5E-4091-9A7D-D5BD72BC9120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3D9E613D-70C0-401C-81F4-72597094E20D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34B0-537A-4517-81E1-AFA5FDD2ADC1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marijadjokicpetrovic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lift.io/blog/en/entity/sparql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ellerr.com/blog/optical-character-recognition-overvie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rteh/It-Sr-N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B18E-7F3E-A7BB-D319-EB6C9FA82C6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4813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>Doc. 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 Marija </a:t>
            </a:r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>Đokić Petrov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FH Joanneum, Univerzitet primenjenih nauka, Grac, Austrija</a:t>
            </a:r>
          </a:p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Računarski fakultet, Univerzitet Union, Beograd, Srbija</a:t>
            </a:r>
            <a:b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@marijadjokicpetrovic.com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Otkrivanje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književnog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nasleđa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integracija prepoznavanja i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menovan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ntiteta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SPAR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QL upita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analizu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Andrićev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T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F26DF-6CD1-6572-554F-A81478AF3957}"/>
              </a:ext>
            </a:extLst>
          </p:cNvPr>
          <p:cNvSpPr txBox="1">
            <a:spLocks/>
          </p:cNvSpPr>
          <p:nvPr/>
        </p:nvSpPr>
        <p:spPr>
          <a:xfrm>
            <a:off x="606857" y="5296204"/>
            <a:ext cx="11036808" cy="10149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GB" sz="26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Simpozijum</a:t>
            </a:r>
            <a:r>
              <a:rPr lang="en-GB" sz="2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"Andri</a:t>
            </a:r>
            <a:r>
              <a:rPr lang="sr-Latn-RS" sz="2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GB" sz="2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 pismo" </a:t>
            </a:r>
            <a:b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17.10.2024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02963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965B-C57C-68E5-CD01-0D9A1F91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SPARQL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5521-DAD1-731E-43ED-794D9C12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2412186"/>
            <a:ext cx="11024006" cy="4186123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tandardni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upitni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jezik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pretragu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 Resource Description Framework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RDF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Dbpedia hostuje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podatke sa Wikipedia-e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dostupna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različitim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jezicima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omogućavajući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globalni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korišćenje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Bpedia | Leipzig">
            <a:extLst>
              <a:ext uri="{FF2B5EF4-FFF2-40B4-BE49-F238E27FC236}">
                <a16:creationId xmlns:a16="http://schemas.microsoft.com/office/drawing/2014/main" id="{22A357A2-DE42-FE2F-A704-9C1C7BE5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00" y="2991678"/>
            <a:ext cx="505755" cy="4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3036B2-ED68-6C4F-043D-4C19D22D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98" y="643738"/>
            <a:ext cx="950976" cy="950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06EDE-634D-9517-B726-ADDD1860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76" y="3624560"/>
            <a:ext cx="4831691" cy="20222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 descr="SPARQL SPARQL -">
            <a:extLst>
              <a:ext uri="{FF2B5EF4-FFF2-40B4-BE49-F238E27FC236}">
                <a16:creationId xmlns:a16="http://schemas.microsoft.com/office/drawing/2014/main" id="{35E02A9F-3BF4-F151-4FC0-B3BA9AF7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65" y="3245005"/>
            <a:ext cx="3134080" cy="2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4A88F-2FEF-ABBC-4BB7-91B8FACE2065}"/>
              </a:ext>
            </a:extLst>
          </p:cNvPr>
          <p:cNvSpPr txBox="1"/>
          <p:nvPr/>
        </p:nvSpPr>
        <p:spPr>
          <a:xfrm>
            <a:off x="8180855" y="5267294"/>
            <a:ext cx="9349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00" i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Izvor: </a:t>
            </a:r>
            <a:r>
              <a:rPr lang="sr-Latn-RS" sz="800" i="1" dirty="0">
                <a:solidFill>
                  <a:schemeClr val="tx2">
                    <a:lumMod val="25000"/>
                    <a:lumOff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link2</a:t>
            </a:r>
            <a:endParaRPr lang="en-AT" sz="800" i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691D-EF30-A342-B353-22477309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0F7F-9230-0198-1AF4-CB300772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7" y="614477"/>
            <a:ext cx="11076432" cy="1179576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SPARQL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288F-1816-B74D-7E94-CC42C619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06" y="1961610"/>
            <a:ext cx="6580023" cy="442915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PREFIX rdf: &lt;http://www.w3.org/1999/02/22-rdf-syntax-ns#&gt;</a:t>
            </a:r>
          </a:p>
          <a:p>
            <a:pPr marL="0" indent="0" algn="l">
              <a:buNone/>
            </a:pPr>
            <a:r>
              <a:rPr lang="pt-BR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PREFIX rdfs: &lt;http://www.w3.org/2000/01/rdf-schema#&gt;</a:t>
            </a:r>
          </a:p>
          <a:p>
            <a:pPr marL="0" indent="0" algn="l">
              <a:buNone/>
            </a:pPr>
            <a:r>
              <a:rPr lang="pt-BR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PREFIX dbo: &lt;http://dbpedia.org/ontology/&gt;</a:t>
            </a:r>
            <a:endParaRPr lang="en-AT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SELECT ?</a:t>
            </a:r>
            <a:r>
              <a:rPr lang="en-GB" sz="13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eventLabel</a:t>
            </a: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?comment</a:t>
            </a:r>
            <a:endParaRPr lang="sr-Latn-RS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WHERE {</a:t>
            </a:r>
            <a:endParaRPr lang="sr-Latn-RS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r-Latn-RS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?event </a:t>
            </a:r>
            <a:r>
              <a:rPr lang="en-GB" sz="13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rdf:type</a:t>
            </a: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dbo:Event</a:t>
            </a: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Latn-RS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3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dbo:date</a:t>
            </a:r>
            <a:r>
              <a:rPr lang="en-GB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?date;</a:t>
            </a:r>
            <a:endParaRPr lang="sr-Latn-RS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	rdfs:comment ?comment;</a:t>
            </a: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	rdfs:label ?eventLabel.</a:t>
            </a: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   FILTER(YEAR(?date) &gt;= </a:t>
            </a:r>
            <a:r>
              <a:rPr lang="de-A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r>
              <a:rPr lang="sr-Latn-RS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RS" sz="13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and YEAR(?date)&lt;= </a:t>
            </a:r>
            <a:r>
              <a:rPr lang="de-A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  <a:r>
              <a:rPr lang="sr-Latn-RS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   FILTER(LANG(?eventLabel) = "en" and LANG(?comment) = "en").</a:t>
            </a: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   FILTER(regex(?comment, "</a:t>
            </a:r>
            <a:r>
              <a:rPr lang="sr-Latn-RS" sz="13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Yugoslavia</a:t>
            </a: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")).</a:t>
            </a:r>
          </a:p>
          <a:p>
            <a:pPr marL="0" indent="0" algn="l">
              <a:buNone/>
            </a:pP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52D0B9-2CD7-7EC6-28D0-DA5186F237F0}"/>
              </a:ext>
            </a:extLst>
          </p:cNvPr>
          <p:cNvGrpSpPr/>
          <p:nvPr/>
        </p:nvGrpSpPr>
        <p:grpSpPr>
          <a:xfrm>
            <a:off x="6693946" y="650032"/>
            <a:ext cx="4589750" cy="5706318"/>
            <a:chOff x="7278060" y="496155"/>
            <a:chExt cx="4298362" cy="5425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679C06-4F52-5882-C522-8B11CD39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060" y="496155"/>
              <a:ext cx="4298362" cy="306096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EE3FC5-79EB-2257-B373-69AB1F11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060" y="3557117"/>
              <a:ext cx="4298361" cy="1115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1E84EB-0C4A-DB54-4361-A01851648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4895" y="4672149"/>
              <a:ext cx="4291526" cy="124914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2F755-126E-8439-D7AC-282E4D55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7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0F7F-9230-0198-1AF4-CB300772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7" y="614477"/>
            <a:ext cx="11076432" cy="1179576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SPARQL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288F-1816-B74D-7E94-CC42C619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79" y="2683764"/>
            <a:ext cx="4714973" cy="35597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PREFIX dbr: &lt;http://dbpedia.org/resource/&gt;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PREFIX rdfs: &lt;http://www.w3.org/2000/01/rdf-schema#&gt;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SELECT DISTINCT ?abstract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WHERE {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?person rdfs:label ?person_name;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?property ?hasValue; dbo:abstract ?abstract.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FILTER(LANG(?abstract) = "en").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FILTER (?person_name = "</a:t>
            </a:r>
            <a:r>
              <a:rPr lang="sr-Latn-R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Tugomir Alaupović</a:t>
            </a: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"@en).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83E85-B859-B7E9-A7CC-90E4DF96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805" y="592915"/>
            <a:ext cx="6197891" cy="21802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4BDA-0CFD-91D4-4F89-B0533176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31B11-DAA6-361B-4F78-21079F96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03" y="2917225"/>
            <a:ext cx="6197891" cy="10911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9BD8E2-68E6-602F-A752-F3D31BCA6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803" y="4264469"/>
            <a:ext cx="6197891" cy="19790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7BC0E973-844D-203D-7DB8-BD8F84DD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68" y="1837569"/>
            <a:ext cx="4509756" cy="34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20B1-7CCF-9EE7-EE8B-7695D221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82" y="729196"/>
            <a:ext cx="11318043" cy="1179576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udu</a:t>
            </a: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ći rad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NER reveals a network of personal, historical and cultural entities. Create a Knowledge Graph">
            <a:extLst>
              <a:ext uri="{FF2B5EF4-FFF2-40B4-BE49-F238E27FC236}">
                <a16:creationId xmlns:a16="http://schemas.microsoft.com/office/drawing/2014/main" id="{F7217B0D-B32E-AA20-AA2E-263E842D1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12" y="2096364"/>
            <a:ext cx="3979939" cy="39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D6442-280E-5B34-9442-A64F7A10DA27}"/>
              </a:ext>
            </a:extLst>
          </p:cNvPr>
          <p:cNvSpPr txBox="1"/>
          <p:nvPr/>
        </p:nvSpPr>
        <p:spPr>
          <a:xfrm>
            <a:off x="536773" y="2136763"/>
            <a:ext cx="604690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500" dirty="0">
                <a:latin typeface="Arial" panose="020B0604020202020204" pitchFamily="34" charset="0"/>
                <a:cs typeface="Arial" panose="020B0604020202020204" pitchFamily="34" charset="0"/>
              </a:rPr>
              <a:t>NER otkriva mrežu ličnih, istorijskih i kulturnih entiteta</a:t>
            </a:r>
            <a:endParaRPr lang="sr-Latn-R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r-Latn-RS" sz="2500" b="1" dirty="0">
                <a:latin typeface="Arial" panose="020B0604020202020204" pitchFamily="34" charset="0"/>
                <a:cs typeface="Arial" panose="020B0604020202020204" pitchFamily="34" charset="0"/>
              </a:rPr>
              <a:t>Grafovi znanja + Veliki jezički modeli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CB0CA-4FB5-EF4F-670E-993BD31E0E15}"/>
              </a:ext>
            </a:extLst>
          </p:cNvPr>
          <p:cNvSpPr txBox="1"/>
          <p:nvPr/>
        </p:nvSpPr>
        <p:spPr>
          <a:xfrm>
            <a:off x="7649737" y="6128804"/>
            <a:ext cx="2676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00" i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Kreirano uz pomoć Microsoft Designer AI</a:t>
            </a:r>
            <a:endParaRPr lang="en-AT" sz="800" i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FFF20-BB60-4C97-805F-3EBA61DE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3DB1-0E9E-AFEE-768C-4BC9549A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Budući rad 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- NEL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FDD350-506F-C338-565A-0A57CDDDE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759" y="2864167"/>
            <a:ext cx="10167937" cy="2190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1C7C-6DE4-D46C-C832-0DDDE7E6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D410-D384-1D20-D9EA-6F06F55B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B13A-914E-2AAB-9D18-530DCFBF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Uz pomoć veštačke inteligencije otkrivamo kako je društveno-politička klima tog doba uticala na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Andri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ćevo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stvarala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štvo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Uz pomoć veštačke inteligencije otkrivamo ko su ljudi sa kojima je Andrić komunicira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161D-7AFE-B31D-5F60-FD847982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5FCB-EC20-2D5C-DF2B-869BBD497615}"/>
              </a:ext>
            </a:extLst>
          </p:cNvPr>
          <p:cNvSpPr txBox="1">
            <a:spLocks/>
          </p:cNvSpPr>
          <p:nvPr/>
        </p:nvSpPr>
        <p:spPr>
          <a:xfrm>
            <a:off x="1319175" y="1336852"/>
            <a:ext cx="9982809" cy="369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sr-Latn-RS" sz="25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budala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onaj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koji ne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zna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čitati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onaj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misli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pročita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istina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25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sz="25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Ivo Andrić </a:t>
            </a:r>
            <a:r>
              <a:rPr lang="sr-Latn-RS" sz="25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T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24241-1D74-521B-F05D-826574FC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2985DB63-8E56-870C-0313-5F31384ED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5" r="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EB158-CC0C-4BA2-E45E-95D7D9C1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DE" sz="48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E2BF-1979-C883-9B45-67EDE0E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471568" cy="3207258"/>
          </a:xfrm>
        </p:spPr>
        <p:txBody>
          <a:bodyPr anchor="t">
            <a:normAutofit/>
          </a:bodyPr>
          <a:lstStyle/>
          <a:p>
            <a:endParaRPr lang="de-DE" sz="17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marijadjokicpetrovic.com</a:t>
            </a: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ffice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@marijadjokicpetrovic.com</a:t>
            </a: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5DE7B-8015-37EA-D9CB-202FB24B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57AE-C191-084B-6A04-6C9CEE4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A24E-F533-4E96-D3B7-ACFD034A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85" y="2179930"/>
            <a:ext cx="11141049" cy="3992270"/>
          </a:xfrm>
        </p:spPr>
        <p:txBody>
          <a:bodyPr>
            <a:normAutofit/>
          </a:bodyPr>
          <a:lstStyle/>
          <a:p>
            <a:pPr algn="just"/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Krstev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Obradović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Utvić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D. Vitas, "A system for named entity recognition based on local grammars," in </a:t>
            </a:r>
            <a:r>
              <a:rPr lang="en-GB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Logic and Computation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vol. 24, no. 2, pp. 473-489, April 2014,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10.1093/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logcom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/exs079 </a:t>
            </a:r>
          </a:p>
          <a:p>
            <a:pPr algn="just"/>
            <a:r>
              <a:rPr lang="en-GB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Stanković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R., Milica, I. N., Perišić, O., </a:t>
            </a:r>
            <a:r>
              <a:rPr lang="en-GB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Škorić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Kitanović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O. (2024). Towards Semantic Interoperability: Parallel Corpora as Linked Data Incorporating Named Entity Linking. In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9th Workshop on Linked Data in Linguistics: Resources, Applications, Best Practices (LDL-2024)@ LREC-COLING-2024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(pp. 115-125). ELRA Language Resources Association and the International Committee on Computational Linguistics. </a:t>
            </a:r>
          </a:p>
          <a:p>
            <a:pPr algn="just"/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Memon, J., Sami, M., Khan, R. A., &amp; Uddin, M. (2020). Handwritten optical character recognition (OCR): A comprehensive systematic literature review (SLR). IEEE access, 8, 142642-142668.</a:t>
            </a:r>
          </a:p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Li, J., Sun, A., Han, J., &amp; Li, C. (2020). A survey on deep learning for named entity recognition.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IEEE transactions on knowledge and data engineering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(1), 50-70.</a:t>
            </a:r>
          </a:p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Hogan, A., &amp; Hogan, A. (2020). SPARQL query language.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Web of Data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323-448.</a:t>
            </a:r>
          </a:p>
          <a:p>
            <a:endParaRPr lang="en-A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1AFB5-D493-59F8-1854-8E59C4FD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2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9D1D-4451-D163-22D5-28FDDA5C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7" y="2487168"/>
            <a:ext cx="7927851" cy="378561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Doc. d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 Marija </a:t>
            </a:r>
            <a:r>
              <a:rPr lang="sr-Latn-R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Đokić Petrović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FH Joanneum, Univerzitet primenjenih nauka, Grac, Austrija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Računarski fakultet, Univerzitet Union, Beograd, Srbija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Prof. dr Dragana Bečejski Vujaklija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Društvo informatičara Srbije, Beograd, Srbija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Fakultet organizacionih nauka, Univerzitet u Beogradu, Beograd, Srbija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Prof. dr Jasmina Đorđević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Prirodno-matemtički fakultet, Univerzitet u Nišu, Niš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Srbija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Prof. dr Jelena Mitrović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Računarsko-matematički fakultet, Univerzitet u Pasau, Pasau, Nemačka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Istraživačko-razvojni institut za veštačku inteligenciju Srbije, Novi Sad, Srbija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vala za zaupanje in prijetno sodelovanje! | Sekom grafika">
            <a:extLst>
              <a:ext uri="{FF2B5EF4-FFF2-40B4-BE49-F238E27FC236}">
                <a16:creationId xmlns:a16="http://schemas.microsoft.com/office/drawing/2014/main" id="{14148E13-EF4A-4F8B-7A40-03094763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24" y="486460"/>
            <a:ext cx="4903910" cy="33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362D8-A2DD-F4B7-5952-FA813859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D520-EBB2-9CF0-8CF6-6EE3C98C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CBCE-6C45-29CD-FA5B-0031B8FB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2478024"/>
            <a:ext cx="10588752" cy="3694176"/>
          </a:xfrm>
        </p:spPr>
        <p:txBody>
          <a:bodyPr/>
          <a:lstStyle/>
          <a:p>
            <a:r>
              <a:rPr lang="sr-Latn-RS" dirty="0"/>
              <a:t>Metodologija za analizu Andrićevih pisama </a:t>
            </a:r>
            <a:endParaRPr lang="de-AT" dirty="0"/>
          </a:p>
          <a:p>
            <a:r>
              <a:rPr lang="de-AT" dirty="0"/>
              <a:t>P</a:t>
            </a:r>
            <a:r>
              <a:rPr lang="sr-Latn-RS" dirty="0"/>
              <a:t>rimena tehnolgija veštačke inteligencije: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Optičko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prepoznavanje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karaktera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Prepoznavanje imenovanih entiteta</a:t>
            </a:r>
            <a:endParaRPr lang="sr-Latn-RS" dirty="0"/>
          </a:p>
          <a:p>
            <a:r>
              <a:rPr lang="sr-Latn-RS" dirty="0"/>
              <a:t>Zaključak </a:t>
            </a:r>
          </a:p>
          <a:p>
            <a:r>
              <a:rPr lang="sr-Latn-RS" dirty="0"/>
              <a:t>Literatura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F0F53-057B-AC1E-E127-EEA8D1E4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6341-306F-91C2-B9EA-7D9486A4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Ivo Andrić - život i djelo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AD3603CC-DAFA-074B-F6C4-A7ACDA7DE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6" y="1596342"/>
            <a:ext cx="5032466" cy="22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 photo description available.">
            <a:extLst>
              <a:ext uri="{FF2B5EF4-FFF2-40B4-BE49-F238E27FC236}">
                <a16:creationId xmlns:a16="http://schemas.microsoft.com/office/drawing/2014/main" id="{BF8710DA-23C7-2BB7-3460-318A536D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8" y="1596342"/>
            <a:ext cx="6284024" cy="4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140483C5-D78A-6805-D28E-486494F9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6" y="3986784"/>
            <a:ext cx="503246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42687-1E93-F0CB-7430-7291DCC3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E22B-D285-9B89-2A7B-477007BB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Prosvjetina škola srp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kog jezika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0A84D947-E81A-70F2-B4B2-E0F673566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6" y="2236686"/>
            <a:ext cx="4860950" cy="36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photo description available.">
            <a:extLst>
              <a:ext uri="{FF2B5EF4-FFF2-40B4-BE49-F238E27FC236}">
                <a16:creationId xmlns:a16="http://schemas.microsoft.com/office/drawing/2014/main" id="{ADADD82A-200F-8E1E-52A6-F3B101F3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86" y="2236685"/>
            <a:ext cx="4860950" cy="36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4CCD9-3784-CA48-F9F8-A16D35ACC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84" y="244386"/>
            <a:ext cx="1550212" cy="15502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73A9F-5CD3-4FF9-9C70-96B2DE87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2021-5D45-C162-369F-791EF40D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79D2-AF77-2783-DDDC-D930FEF0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" y="2187245"/>
            <a:ext cx="11126420" cy="3984955"/>
          </a:xfrm>
        </p:spPr>
        <p:txBody>
          <a:bodyPr>
            <a:normAutofit/>
          </a:bodyPr>
          <a:lstStyle/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Analiza Andrićevih pisama: OCR + NER + SPARQL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Optičko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prepoznavanje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karaktera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(Optical character recognition  – OCR) </a:t>
            </a:r>
            <a:r>
              <a:rPr lang="sr-Latn-RS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Prepoznavanje imenovanih entiteta (Named Entitiy Recogniton  –  NER) </a:t>
            </a:r>
            <a:r>
              <a:rPr lang="sr-Latn-RS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endParaRPr lang="de-AT" sz="15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SPARQL </a:t>
            </a:r>
            <a:r>
              <a:rPr lang="sr-Latn-RS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Semantic Web</a:t>
            </a:r>
            <a:r>
              <a:rPr lang="en-US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32246-2A62-46BE-845B-34ABEED98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75" y="4504257"/>
            <a:ext cx="3460568" cy="150883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09247F-5332-6E19-2EF2-28F7994E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F65C-784B-12DB-59D1-053EB19B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Andrićeva pisma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92D3-4262-361B-F715-879FE5A17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55" y="2053744"/>
            <a:ext cx="11162996" cy="472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Testni skup: 11 pisama (Ivo Andrić, Pisma 1912–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973, priredio Miroslav Karaulac, Matica Srpska, Novi Sad, 2020)</a:t>
            </a:r>
          </a:p>
          <a:p>
            <a:pPr marL="0" indent="0">
              <a:buNone/>
            </a:pPr>
            <a:endParaRPr lang="sr-Latn-R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C59A55-7D5D-6983-E30D-E991DFBE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3" y="2587207"/>
            <a:ext cx="3422341" cy="37884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2274F0-BA7C-066D-D5CF-6FA8B2ED9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7" y="2587206"/>
            <a:ext cx="2412470" cy="37691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2E87A-D144-F2DE-7941-AF2900F67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0" y="2587206"/>
            <a:ext cx="2746884" cy="37691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4140-CC0D-9A8B-7792-A8BC6DB1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3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B462-7AF8-C4F8-FA99-0667D86E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Optičko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prepoznavanje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karaktera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– OCR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B3CB3-FC34-1C29-828F-97C81B33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77" y="2456078"/>
            <a:ext cx="5881421" cy="3694176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Tehnologija je kojom se tekst sa slike pretvara u oblik razumljiv računarima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omogućuje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pretraživanje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indeksiranje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neku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drugu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manipulaciju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skeniranog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fotografisanog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teksta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77D10-7A20-788D-64C4-8A18E307F805}"/>
              </a:ext>
            </a:extLst>
          </p:cNvPr>
          <p:cNvSpPr txBox="1"/>
          <p:nvPr/>
        </p:nvSpPr>
        <p:spPr>
          <a:xfrm>
            <a:off x="9481450" y="5239269"/>
            <a:ext cx="9349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00" i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Izvor: </a:t>
            </a:r>
            <a:r>
              <a:rPr lang="sr-Latn-RS" sz="800" i="1" dirty="0">
                <a:solidFill>
                  <a:schemeClr val="tx2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link1</a:t>
            </a:r>
            <a:endParaRPr lang="en-AT" sz="800" i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E96FFA-A97B-4408-58C1-816948BCB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82" y="2592327"/>
            <a:ext cx="4705614" cy="27546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F934D-FA5A-A83F-4EB1-9A4969D5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1BE8-B8A5-2715-27BA-147FA039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Implementacija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OCR–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F4FE-4124-38BA-1979-A412BB94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55" y="2156153"/>
            <a:ext cx="6334963" cy="3030323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ScanDocFlow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platofrma: API za OCR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05B4A-54FB-EC48-0A33-7B3B3DDEC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6" y="2936423"/>
            <a:ext cx="2737451" cy="30303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6A4AA-0C78-A173-DF06-11D9B1F04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66" y="257759"/>
            <a:ext cx="2782602" cy="38181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CC51E-F9CC-DCBD-EB1B-3E417D25B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355" y="2936423"/>
            <a:ext cx="3425715" cy="30303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30E5B-E624-44FC-ECD3-F86A838F9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067" y="2887849"/>
            <a:ext cx="3416381" cy="34611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18CFF-FF6F-96A2-83B2-8A46647F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1BE8-B8A5-2715-27BA-147FA039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OCR greške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56ED077-AF65-4F9A-C3FE-580AB6133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7" y="1732112"/>
            <a:ext cx="3900809" cy="43181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7E6F6-A397-76C0-E654-9A8E9744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060" y="1732113"/>
            <a:ext cx="4881571" cy="43181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4550EC-BE5A-F69C-3525-5A92EB197DB0}"/>
              </a:ext>
            </a:extLst>
          </p:cNvPr>
          <p:cNvSpPr/>
          <p:nvPr/>
        </p:nvSpPr>
        <p:spPr>
          <a:xfrm>
            <a:off x="4469587" y="3887288"/>
            <a:ext cx="438912" cy="136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9CCFD2-A092-0367-FE5B-C87A424B2448}"/>
              </a:ext>
            </a:extLst>
          </p:cNvPr>
          <p:cNvSpPr/>
          <p:nvPr/>
        </p:nvSpPr>
        <p:spPr>
          <a:xfrm>
            <a:off x="9040368" y="3955324"/>
            <a:ext cx="527914" cy="136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C656F-815D-044F-591B-278CB5568B57}"/>
              </a:ext>
            </a:extLst>
          </p:cNvPr>
          <p:cNvSpPr/>
          <p:nvPr/>
        </p:nvSpPr>
        <p:spPr>
          <a:xfrm>
            <a:off x="4621987" y="4039688"/>
            <a:ext cx="601066" cy="136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A75B6-F4FE-E009-4C61-1CE451CD881F}"/>
              </a:ext>
            </a:extLst>
          </p:cNvPr>
          <p:cNvSpPr/>
          <p:nvPr/>
        </p:nvSpPr>
        <p:spPr>
          <a:xfrm>
            <a:off x="9465869" y="4089675"/>
            <a:ext cx="863193" cy="204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B4A3D-560C-3577-333F-A23FBFD6D3EF}"/>
              </a:ext>
            </a:extLst>
          </p:cNvPr>
          <p:cNvSpPr/>
          <p:nvPr/>
        </p:nvSpPr>
        <p:spPr>
          <a:xfrm>
            <a:off x="4344008" y="5157216"/>
            <a:ext cx="505969" cy="2182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6998E5-0D6F-2BE7-8FF2-F56B0C861712}"/>
              </a:ext>
            </a:extLst>
          </p:cNvPr>
          <p:cNvSpPr/>
          <p:nvPr/>
        </p:nvSpPr>
        <p:spPr>
          <a:xfrm>
            <a:off x="6095999" y="5479085"/>
            <a:ext cx="641299" cy="2097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B5966-9AE5-8FA4-6C07-9EB2BE678661}"/>
              </a:ext>
            </a:extLst>
          </p:cNvPr>
          <p:cNvSpPr/>
          <p:nvPr/>
        </p:nvSpPr>
        <p:spPr>
          <a:xfrm>
            <a:off x="9910171" y="2417242"/>
            <a:ext cx="188142" cy="204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C40E1D-53DA-66A1-EA50-3B6DC89E90A0}"/>
              </a:ext>
            </a:extLst>
          </p:cNvPr>
          <p:cNvSpPr/>
          <p:nvPr/>
        </p:nvSpPr>
        <p:spPr>
          <a:xfrm>
            <a:off x="7353829" y="2417242"/>
            <a:ext cx="188142" cy="204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1243C-305B-4A29-D53E-D4977980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70F6-8B4D-E0B2-1091-33400035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Prepoznavanje imenovanih entiteta – NER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BEBB-AD7C-2328-2610-BF8B8120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7" y="2228653"/>
            <a:ext cx="5045659" cy="4179461"/>
          </a:xfrm>
        </p:spPr>
        <p:txBody>
          <a:bodyPr>
            <a:noAutofit/>
          </a:bodyPr>
          <a:lstStyle/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adatak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obradi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prirodnog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(NLP) koji se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bavi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identifikacijom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klasifikacijom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ključnih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elemenata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teksta</a:t>
            </a:r>
            <a:endParaRPr lang="sr-Latn-R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ljučni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nazivaju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imenovani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entiteti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predstavljaju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specifične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kategorije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imena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organizacij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lokacij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, datum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....)</a:t>
            </a:r>
          </a:p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Biblioteke za primenu NER</a:t>
            </a:r>
            <a:r>
              <a:rPr lang="de-AT" sz="1900" dirty="0">
                <a:latin typeface="Arial" panose="020B0604020202020204" pitchFamily="34" charset="0"/>
                <a:cs typeface="Arial" panose="020B0604020202020204" pitchFamily="34" charset="0"/>
              </a:rPr>
              <a:t> modela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900" b="1" dirty="0">
                <a:latin typeface="Arial" panose="020B0604020202020204" pitchFamily="34" charset="0"/>
                <a:cs typeface="Arial" panose="020B0604020202020204" pitchFamily="34" charset="0"/>
              </a:rPr>
              <a:t>NLTK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900" b="1" dirty="0">
                <a:latin typeface="Arial" panose="020B0604020202020204" pitchFamily="34" charset="0"/>
                <a:cs typeface="Arial" panose="020B0604020202020204" pitchFamily="34" charset="0"/>
              </a:rPr>
              <a:t>spaCy, 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flair</a:t>
            </a:r>
            <a:endParaRPr lang="de-A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900" dirty="0">
                <a:latin typeface="Arial" panose="020B0604020202020204" pitchFamily="34" charset="0"/>
                <a:cs typeface="Arial" panose="020B0604020202020204" pitchFamily="34" charset="0"/>
              </a:rPr>
              <a:t>NER modeli: </a:t>
            </a:r>
            <a:r>
              <a:rPr lang="en-GB" sz="1900" i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It–Sr–NER</a:t>
            </a:r>
            <a:r>
              <a:rPr lang="en-GB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9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sz="1900" dirty="0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rTeh iz Beograda i Univerzitet u Torinu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64B81-38DC-93AE-5361-6C05E6C4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611" y="2565406"/>
            <a:ext cx="6098072" cy="32450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6CC6E-8086-6037-B3AE-03BD49B9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3DDCE6-9E0E-B3A0-4CBC-A7B799DA6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38254"/>
              </p:ext>
            </p:extLst>
          </p:nvPr>
        </p:nvGraphicFramePr>
        <p:xfrm>
          <a:off x="753466" y="120510"/>
          <a:ext cx="11144886" cy="658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61">
                  <a:extLst>
                    <a:ext uri="{9D8B030D-6E8A-4147-A177-3AD203B41FA5}">
                      <a16:colId xmlns:a16="http://schemas.microsoft.com/office/drawing/2014/main" val="1866789456"/>
                    </a:ext>
                  </a:extLst>
                </a:gridCol>
                <a:gridCol w="1959222">
                  <a:extLst>
                    <a:ext uri="{9D8B030D-6E8A-4147-A177-3AD203B41FA5}">
                      <a16:colId xmlns:a16="http://schemas.microsoft.com/office/drawing/2014/main" val="359781418"/>
                    </a:ext>
                  </a:extLst>
                </a:gridCol>
                <a:gridCol w="1701451">
                  <a:extLst>
                    <a:ext uri="{9D8B030D-6E8A-4147-A177-3AD203B41FA5}">
                      <a16:colId xmlns:a16="http://schemas.microsoft.com/office/drawing/2014/main" val="2189437757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3510470493"/>
                    </a:ext>
                  </a:extLst>
                </a:gridCol>
                <a:gridCol w="758283">
                  <a:extLst>
                    <a:ext uri="{9D8B030D-6E8A-4147-A177-3AD203B41FA5}">
                      <a16:colId xmlns:a16="http://schemas.microsoft.com/office/drawing/2014/main" val="199949342"/>
                    </a:ext>
                  </a:extLst>
                </a:gridCol>
                <a:gridCol w="1572322">
                  <a:extLst>
                    <a:ext uri="{9D8B030D-6E8A-4147-A177-3AD203B41FA5}">
                      <a16:colId xmlns:a16="http://schemas.microsoft.com/office/drawing/2014/main" val="2670571805"/>
                    </a:ext>
                  </a:extLst>
                </a:gridCol>
                <a:gridCol w="2152186">
                  <a:extLst>
                    <a:ext uri="{9D8B030D-6E8A-4147-A177-3AD203B41FA5}">
                      <a16:colId xmlns:a16="http://schemas.microsoft.com/office/drawing/2014/main" val="3797020346"/>
                    </a:ext>
                  </a:extLst>
                </a:gridCol>
              </a:tblGrid>
              <a:tr h="294012"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Lična imena 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Lokacija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Uloge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Organizacija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629862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Vojko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Zagreb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11.I 1914</a:t>
                      </a:r>
                      <a:endParaRPr lang="en-AT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rimskog</a:t>
                      </a:r>
                      <a:endParaRPr lang="en-AT" sz="1000" b="1" i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Uskrs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Hotel Geneve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07893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A. G. Matoš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Zagrebu</a:t>
                      </a:r>
                      <a:endParaRPr lang="en-AT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Uskrsa</a:t>
                      </a:r>
                      <a:endParaRPr lang="en-A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lekaru</a:t>
                      </a:r>
                      <a:endParaRPr lang="en-A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Ministrastvo Inostranih Poslova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29171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</a:t>
                      </a:r>
                      <a:endParaRPr lang="en-AT" sz="1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Beč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danas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MINISTAR POMOĆNIK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Evropa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69313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Ivan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Beograd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maja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1938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585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Voimiru Durbešiću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Ženeva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o. m.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odvjetnik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65755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 Andrić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Jurjevska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19/1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oktobra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1930 g.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vojnik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35739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Ivo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Trst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VI 1926.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gospođice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3860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Vojmir Durbešić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Trstu</a:t>
                      </a:r>
                      <a:endParaRPr lang="en-AT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dana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Gđica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86501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Tugomira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Alaupovića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Višegrada</a:t>
                      </a:r>
                      <a:endParaRPr lang="en-AT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IX. 1945 g.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12165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Ivo Andrić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Beogradu</a:t>
                      </a:r>
                      <a:endParaRPr lang="en-AT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O. m.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drugu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885069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Zdenka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Marković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Sarajevo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oktobru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pisca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12527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Tugomire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Evropa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8—10 dana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pesnik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374981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Anto</a:t>
                      </a:r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Vlajkovićeva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II 1925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pisac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4071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Omeru</a:t>
                      </a:r>
                      <a:endParaRPr lang="en-AT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rue des </a:t>
                      </a:r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Alpu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II 25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Gđi.</a:t>
                      </a:r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592991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Tugomir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Alaupović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Zagreba</a:t>
                      </a:r>
                      <a:endParaRPr lang="en-AT" sz="10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1932 g.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703339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Vuču</a:t>
                      </a:r>
                      <a:endParaRPr lang="en-AT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Frankfurta</a:t>
                      </a:r>
                      <a:endParaRPr lang="en-AT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1939 g.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849313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Ivo Andrić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V 1921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43691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Iv. Andrić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Dežmanova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  dana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09910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Vera </a:t>
                      </a:r>
                      <a:r>
                        <a:rPr lang="en-GB" sz="1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Stojić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Napulj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Jutros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42409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en-GB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Zdenka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Rim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Večeras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57313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Beba</a:t>
                      </a:r>
                      <a:endParaRPr lang="en-AT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Akademski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</a:t>
                      </a:r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II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Sutra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86333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Beba Alaupović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NAPOLI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veče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71786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snajku</a:t>
                      </a:r>
                      <a:endParaRPr lang="en-AT" sz="10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Sinaja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V. (19)21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180480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Milutin Popović</a:t>
                      </a:r>
                      <a:endParaRPr lang="en-AT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Jugoslavia</a:t>
                      </a:r>
                      <a:endParaRPr lang="en-AT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 VIII 1941.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441285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r>
                        <a:rPr lang="sr-Latn-RS" sz="1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Milevu</a:t>
                      </a:r>
                      <a:endParaRPr lang="en-AT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Francuska</a:t>
                      </a:r>
                      <a:endParaRPr lang="en-AT" sz="1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ovih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nekoliko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dana</a:t>
                      </a:r>
                      <a:endParaRPr lang="en-AT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1196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39B1E-7027-CBEF-13F8-83FBE3E4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342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12437</TotalTime>
  <Words>1211</Words>
  <Application>Microsoft Office PowerPoint</Application>
  <PresentationFormat>Widescreen</PresentationFormat>
  <Paragraphs>234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Neue Haas Grotesk Text Pro</vt:lpstr>
      <vt:lpstr>Wingdings</vt:lpstr>
      <vt:lpstr>AccentBoxVTI</vt:lpstr>
      <vt:lpstr>PowerPoint Presentation</vt:lpstr>
      <vt:lpstr>Agenda</vt:lpstr>
      <vt:lpstr>Metodologija</vt:lpstr>
      <vt:lpstr>Andrićeva pisma</vt:lpstr>
      <vt:lpstr>Optičko prepoznavanje karaktera – OCR</vt:lpstr>
      <vt:lpstr>Implementacija OCR–a</vt:lpstr>
      <vt:lpstr>OCR greške</vt:lpstr>
      <vt:lpstr>Prepoznavanje imenovanih entiteta – NER</vt:lpstr>
      <vt:lpstr>PowerPoint Presentation</vt:lpstr>
      <vt:lpstr>SPARQL</vt:lpstr>
      <vt:lpstr>SPARQL</vt:lpstr>
      <vt:lpstr>SPARQL</vt:lpstr>
      <vt:lpstr>Budući rad</vt:lpstr>
      <vt:lpstr>Budući rad - NEL</vt:lpstr>
      <vt:lpstr>Zaključak</vt:lpstr>
      <vt:lpstr>PowerPoint Presentation</vt:lpstr>
      <vt:lpstr>Q&amp;A</vt:lpstr>
      <vt:lpstr>Literatura</vt:lpstr>
      <vt:lpstr>PowerPoint Presentation</vt:lpstr>
      <vt:lpstr>Ivo Andrić - život i djelo</vt:lpstr>
      <vt:lpstr>Prosvjetina škola srpskog jezika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Enhancing Scientific Paper Comprehension through a Hybrid Retrieval-Augmented Generation and SPARQL Framework  </dc:title>
  <dc:creator>Djokic Petrovic, Marija</dc:creator>
  <cp:lastModifiedBy>Danko Petrovic</cp:lastModifiedBy>
  <cp:revision>209</cp:revision>
  <dcterms:created xsi:type="dcterms:W3CDTF">2024-05-02T07:39:35Z</dcterms:created>
  <dcterms:modified xsi:type="dcterms:W3CDTF">2024-10-09T16:17:07Z</dcterms:modified>
</cp:coreProperties>
</file>