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76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0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7" r:id="rId21"/>
    <p:sldId id="275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67E67-9417-460B-AF03-0E8CD7E0CD78}" type="datetimeFigureOut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1B06D-D639-4E6F-AF53-C61BCC78541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41B06D-D639-4E6F-AF53-C61BCC785410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F2CCD-3A3F-4EAF-ACAD-6AFDDECF0B4F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02F70-EB68-4E79-86B3-B1230D991E3E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5C75F-7F2F-4F70-9165-4469C13C1F19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0EB20-B021-45E6-B7CF-2502B7BC212F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CAF91-5742-4E58-859A-E27A699ABB66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9AB2-9429-4871-8AEB-82C4B008B69F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8B731-C98C-4888-AD0A-66487CEFAE1C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6D024-861E-4E9C-828D-D27372CCAB1B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DD432-6E01-4446-95F0-FE54CD3A0212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AE8F5-2930-4B1C-9DBA-E010CA531EC9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58DFB-61D4-42B8-9C65-56B85841D519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39FD0-3D3F-4282-B3D2-9A61712E331C}" type="datetime1">
              <a:rPr lang="hr-HR" smtClean="0"/>
              <a:pPr/>
              <a:t>14.10.2024.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5F22-9386-4893-998F-AC25931F768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980727"/>
          </a:xfrm>
        </p:spPr>
        <p:txBody>
          <a:bodyPr>
            <a:normAutofit/>
          </a:bodyPr>
          <a:lstStyle/>
          <a:p>
            <a:r>
              <a:rPr lang="hr-HR" sz="3600" b="1" dirty="0" smtClean="0">
                <a:latin typeface="Arial" pitchFamily="34" charset="0"/>
                <a:cs typeface="Arial" pitchFamily="34" charset="0"/>
              </a:rPr>
              <a:t>Anica Bilić</a:t>
            </a:r>
            <a:endParaRPr lang="hr-HR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144000" cy="5949280"/>
          </a:xfrm>
        </p:spPr>
        <p:txBody>
          <a:bodyPr>
            <a:normAutofit lnSpcReduction="10000"/>
          </a:bodyPr>
          <a:lstStyle/>
          <a:p>
            <a:endParaRPr lang="hr-HR" sz="1600" dirty="0" smtClean="0"/>
          </a:p>
          <a:p>
            <a:r>
              <a:rPr lang="hr-H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Hrvatska akademija znanosti i umjetnosti</a:t>
            </a:r>
          </a:p>
          <a:p>
            <a:r>
              <a:rPr lang="hr-HR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Centar za znanstveni rad u Vinkovcima</a:t>
            </a:r>
          </a:p>
          <a:p>
            <a:endParaRPr lang="hr-HR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abilic</a:t>
            </a:r>
            <a:r>
              <a:rPr lang="hr-H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hr-HR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hazu.hr</a:t>
            </a:r>
            <a:endParaRPr lang="hr-HR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hr-HR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Pismo i figure ljubavnoga diskursa u </a:t>
            </a:r>
            <a:r>
              <a:rPr lang="hr-HR" sz="4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pripotekstu</a:t>
            </a:r>
            <a:r>
              <a:rPr lang="hr-HR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4800" cap="small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Znakovi</a:t>
            </a:r>
            <a:r>
              <a:rPr lang="hr-HR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Ive Andrića</a:t>
            </a:r>
          </a:p>
          <a:p>
            <a:r>
              <a:rPr lang="hr-HR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ili kad ljubav </a:t>
            </a:r>
            <a:r>
              <a:rPr lang="hr-HR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znači</a:t>
            </a:r>
          </a:p>
          <a:p>
            <a:r>
              <a:rPr lang="hr-HR" sz="4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r>
            <a:r>
              <a:rPr lang="hr-HR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r-HR" sz="2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sSimpozij</a:t>
            </a:r>
            <a:r>
              <a:rPr lang="hr-HR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r-HR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Andrićevo pismo</a:t>
            </a:r>
            <a:endParaRPr lang="hr-HR" sz="2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hr-HR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Graz</a:t>
            </a:r>
            <a:r>
              <a:rPr lang="hr-H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17</a:t>
            </a:r>
            <a:r>
              <a:rPr lang="hr-H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.‒19</a:t>
            </a:r>
            <a:r>
              <a:rPr lang="hr-H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10. 2024</a:t>
            </a:r>
            <a:r>
              <a:rPr lang="hr-H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hr-HR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hr-HR" sz="4800" dirty="0">
              <a:solidFill>
                <a:schemeClr val="tx1"/>
              </a:solidFill>
            </a:endParaRPr>
          </a:p>
          <a:p>
            <a:endParaRPr lang="hr-HR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F0E2E5AB-062C-4744-B28F-AF8C02FA18D8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10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Stvari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Dva dana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docnije</a:t>
            </a:r>
            <a:r>
              <a:rPr lang="hr-HR" dirty="0">
                <a:latin typeface="Arial" pitchFamily="34" charset="0"/>
                <a:cs typeface="Arial" pitchFamily="34" charset="0"/>
              </a:rPr>
              <a:t> nađem u svom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sandučetu</a:t>
            </a:r>
            <a:r>
              <a:rPr lang="hr-HR" dirty="0">
                <a:latin typeface="Arial" pitchFamily="34" charset="0"/>
                <a:cs typeface="Arial" pitchFamily="34" charset="0"/>
              </a:rPr>
              <a:t> za pisma štampani program jednog dobrotvornog koncerta koji treba da se daje tih dana i na kome učestvuje i ona. Njeno ime je podvučeno crvenom pisaljkom.“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5356D231-C519-4661-9169-932FD91DEF6F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11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Dar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916832"/>
            <a:ext cx="9144000" cy="4941168"/>
          </a:xfrm>
        </p:spPr>
        <p:txBody>
          <a:bodyPr>
            <a:normAutofit/>
          </a:bodyPr>
          <a:lstStyle/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„[…]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rešim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>
                <a:latin typeface="Arial" pitchFamily="34" charset="0"/>
                <a:cs typeface="Arial" pitchFamily="34" charset="0"/>
              </a:rPr>
              <a:t>da joj pošaljem buket ruža – to se, kao što znate, šalje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pevačicama</a:t>
            </a:r>
            <a:r>
              <a:rPr lang="hr-HR" dirty="0">
                <a:latin typeface="Arial" pitchFamily="34" charset="0"/>
                <a:cs typeface="Arial" pitchFamily="34" charset="0"/>
              </a:rPr>
              <a:t> – i sa ružama naročito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pismo” (Andrić 1951).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fld id="{5356D231-C519-4661-9169-932FD91DEF6F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12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Figura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ljubavnoga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Dar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/>
          </a:bodyPr>
          <a:lstStyle/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„Potajno </a:t>
            </a:r>
            <a:r>
              <a:rPr lang="hr-HR" dirty="0">
                <a:latin typeface="Arial" pitchFamily="34" charset="0"/>
                <a:cs typeface="Arial" pitchFamily="34" charset="0"/>
              </a:rPr>
              <a:t>sam se nadao da će u prvom činu, kad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Toska</a:t>
            </a:r>
            <a:r>
              <a:rPr lang="hr-HR" dirty="0">
                <a:latin typeface="Arial" pitchFamily="34" charset="0"/>
                <a:cs typeface="Arial" pitchFamily="34" charset="0"/>
              </a:rPr>
              <a:t> treba da se pojavi sa buketom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cveća</a:t>
            </a:r>
            <a:r>
              <a:rPr lang="hr-HR" dirty="0">
                <a:latin typeface="Arial" pitchFamily="34" charset="0"/>
                <a:cs typeface="Arial" pitchFamily="34" charset="0"/>
              </a:rPr>
              <a:t>, izići sa mojim ružama.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Hteo</a:t>
            </a:r>
            <a:r>
              <a:rPr lang="hr-HR" dirty="0">
                <a:latin typeface="Arial" pitchFamily="34" charset="0"/>
                <a:cs typeface="Arial" pitchFamily="34" charset="0"/>
              </a:rPr>
              <a:t> sam, znate, da budem načisto. I, zaista, pojavi se ona sa buketom crvenih ruža. I sve ih pritište uza se i miluje pogledom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 Ta </a:t>
            </a:r>
            <a:r>
              <a:rPr lang="hr-HR" dirty="0">
                <a:latin typeface="Arial" pitchFamily="34" charset="0"/>
                <a:cs typeface="Arial" pitchFamily="34" charset="0"/>
              </a:rPr>
              <a:t>žena, kojoj u zanosu aplaudiraju hiljade ljudi, voli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mene“(Andrić 1951).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88840"/>
          </a:xfrm>
        </p:spPr>
        <p:txBody>
          <a:bodyPr>
            <a:normAutofit/>
          </a:bodyPr>
          <a:lstStyle/>
          <a:p>
            <a:fld id="{2D6128E3-4373-4820-96AC-60501753FE15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13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Pismo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U pismu joj stavim diskretno do znanja da sam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razumeo</a:t>
            </a:r>
            <a:r>
              <a:rPr lang="hr-HR" dirty="0">
                <a:latin typeface="Arial" pitchFamily="34" charset="0"/>
                <a:cs typeface="Arial" pitchFamily="34" charset="0"/>
              </a:rPr>
              <a:t> i njen pogled, prvi put, u glavnoj ulici, pred knjižarom, i znake njene naklonosti, koje mi je davala s pozornice, i kažem da je njena naklonost našla u mom srcu punog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odziva“ (Andrić 1951).</a:t>
            </a:r>
          </a:p>
          <a:p>
            <a:pPr>
              <a:buNone/>
            </a:pP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92DD7C31-1A7F-4FE7-A4FB-FDCF74CBB28E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14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Bez odgovora</a:t>
            </a:r>
            <a:br>
              <a:rPr lang="hr-HR" sz="3200" b="1" dirty="0" smtClean="0">
                <a:latin typeface="Arial" pitchFamily="34" charset="0"/>
                <a:cs typeface="Arial" pitchFamily="34" charset="0"/>
              </a:rPr>
            </a:b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Na moje veliko čudo odgovora nisam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dobio.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Rešim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>
                <a:latin typeface="Arial" pitchFamily="34" charset="0"/>
                <a:cs typeface="Arial" pitchFamily="34" charset="0"/>
              </a:rPr>
              <a:t>se da joj napišem još jedno pismo. Opet nema odgovora. Onda se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setim</a:t>
            </a:r>
            <a:r>
              <a:rPr lang="hr-HR" dirty="0">
                <a:latin typeface="Arial" pitchFamily="34" charset="0"/>
                <a:cs typeface="Arial" pitchFamily="34" charset="0"/>
              </a:rPr>
              <a:t> telefona. Ali u telefonskoj knjizi nema njenog broja. Još dva puta sam pokušavao da govorim sa njom telefonski, ali bez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uspeha</a:t>
            </a:r>
            <a:r>
              <a:rPr lang="hr-HR" dirty="0">
                <a:latin typeface="Arial" pitchFamily="34" charset="0"/>
                <a:cs typeface="Arial" pitchFamily="34" charset="0"/>
              </a:rPr>
              <a:t>. Čim kažem svoje ime, ili mi odgovore da nije kod kuće ili se telefon, kao sam od sebe,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zatvara“(Andrić 1951).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>
            <a:normAutofit/>
          </a:bodyPr>
          <a:lstStyle/>
          <a:p>
            <a:fld id="{7C3F7426-B26B-4B54-998E-0F80317535D8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15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Sam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i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Lud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„– Ne </a:t>
            </a:r>
            <a:r>
              <a:rPr lang="hr-HR" dirty="0">
                <a:latin typeface="Arial" pitchFamily="34" charset="0"/>
                <a:cs typeface="Arial" pitchFamily="34" charset="0"/>
              </a:rPr>
              <a:t>znam da li ste ikad bili u sličnom položaju – izvinite što sam indiskretan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– da </a:t>
            </a:r>
            <a:r>
              <a:rPr lang="hr-HR" dirty="0">
                <a:latin typeface="Arial" pitchFamily="34" charset="0"/>
                <a:cs typeface="Arial" pitchFamily="34" charset="0"/>
              </a:rPr>
              <a:t>vas jedna žena voli i da vam o tome daje nesumnjive dokaze, da vi nju isto tako volite, a da ne možete da se sastanete ni objasnite. To može da dovede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čoveka</a:t>
            </a:r>
            <a:r>
              <a:rPr lang="hr-HR" dirty="0">
                <a:latin typeface="Arial" pitchFamily="34" charset="0"/>
                <a:cs typeface="Arial" pitchFamily="34" charset="0"/>
              </a:rPr>
              <a:t> do ludila, do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ludila“(Andrić 1951).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04864"/>
          </a:xfrm>
        </p:spPr>
        <p:txBody>
          <a:bodyPr>
            <a:normAutofit fontScale="90000"/>
          </a:bodyPr>
          <a:lstStyle/>
          <a:p>
            <a:r>
              <a:rPr lang="hr-HR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600" dirty="0" smtClean="0">
                <a:latin typeface="Arial" pitchFamily="34" charset="0"/>
                <a:cs typeface="Arial" pitchFamily="34" charset="0"/>
              </a:rPr>
            </a:br>
            <a:fld id="{4511FFFC-6459-4503-86D6-46BFD6624BE9}" type="slidenum">
              <a:rPr lang="hr-HR" sz="3600" smtClean="0">
                <a:latin typeface="Arial" pitchFamily="34" charset="0"/>
                <a:cs typeface="Arial" pitchFamily="34" charset="0"/>
              </a:rPr>
              <a:pPr/>
              <a:t>16</a:t>
            </a:fld>
            <a:r>
              <a:rPr lang="hr-HR" sz="36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br>
              <a:rPr lang="hr-HR" sz="3600" dirty="0" smtClean="0">
                <a:latin typeface="Arial" pitchFamily="34" charset="0"/>
                <a:cs typeface="Arial" pitchFamily="34" charset="0"/>
              </a:rPr>
            </a:br>
            <a:r>
              <a:rPr lang="hr-HR" sz="3600" b="1" dirty="0" smtClean="0">
                <a:latin typeface="Arial" pitchFamily="34" charset="0"/>
                <a:cs typeface="Arial" pitchFamily="34" charset="0"/>
              </a:rPr>
              <a:t>Discipliniranje zaljubljenoga subjekta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b="1" dirty="0" smtClean="0">
                <a:latin typeface="Arial" pitchFamily="34" charset="0"/>
                <a:cs typeface="Arial" pitchFamily="34" charset="0"/>
              </a:rPr>
            </a:b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endParaRPr lang="hr-H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pojavio se nadstojnik kuće sa policijom. (..)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Docnije</a:t>
            </a:r>
            <a:r>
              <a:rPr lang="hr-HR" dirty="0">
                <a:latin typeface="Arial" pitchFamily="34" charset="0"/>
                <a:cs typeface="Arial" pitchFamily="34" charset="0"/>
              </a:rPr>
              <a:t> su i vatrogasci došli. (…) Iz policije sam upućen u bolnicu,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gde</a:t>
            </a:r>
            <a:r>
              <a:rPr lang="hr-HR" dirty="0">
                <a:latin typeface="Arial" pitchFamily="34" charset="0"/>
                <a:cs typeface="Arial" pitchFamily="34" charset="0"/>
              </a:rPr>
              <a:t> sam proveo više od tri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meseca</a:t>
            </a:r>
            <a:r>
              <a:rPr lang="hr-HR" dirty="0">
                <a:latin typeface="Arial" pitchFamily="34" charset="0"/>
                <a:cs typeface="Arial" pitchFamily="34" charset="0"/>
              </a:rPr>
              <a:t> na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prosmatranju</a:t>
            </a:r>
            <a:r>
              <a:rPr lang="hr-HR" dirty="0">
                <a:latin typeface="Arial" pitchFamily="34" charset="0"/>
                <a:cs typeface="Arial" pitchFamily="34" charset="0"/>
              </a:rPr>
              <a:t>. Posle sam pušten na bolovanje, a zatim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penzionisan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“(Andrić 1951).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2D4EAD55-A20E-420C-82B8-F09CA2FAA466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17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Progonstvo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5257800"/>
          </a:xfrm>
        </p:spPr>
        <p:txBody>
          <a:bodyPr/>
          <a:lstStyle/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“Odlučivši odreći se stanja zaljubljenosti, subjekt s tugom vidi sebe prognanoga iz svojega Imaginarnog” (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Barthes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2007: 99).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rmAutofit/>
          </a:bodyPr>
          <a:lstStyle/>
          <a:p>
            <a:fld id="{084B70E9-9713-4A50-AF82-E298149E3844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18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Asket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Tu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čovek</a:t>
            </a:r>
            <a:r>
              <a:rPr lang="hr-HR" dirty="0">
                <a:latin typeface="Arial" pitchFamily="34" charset="0"/>
                <a:cs typeface="Arial" pitchFamily="34" charset="0"/>
              </a:rPr>
              <a:t> metnu uspravan kažiprst na usta, pa ga odmah diže kao da je tim dodirom zapečatio usne, a zatim raširi ruke, sastavi na svakoj ruci vrhove palca i kažiprsta, i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celim</a:t>
            </a:r>
            <a:r>
              <a:rPr lang="hr-HR" dirty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telom</a:t>
            </a:r>
            <a:r>
              <a:rPr lang="hr-HR" dirty="0">
                <a:latin typeface="Arial" pitchFamily="34" charset="0"/>
                <a:cs typeface="Arial" pitchFamily="34" charset="0"/>
              </a:rPr>
              <a:t> pokaza stav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čoveka</a:t>
            </a:r>
            <a:r>
              <a:rPr lang="hr-HR" dirty="0">
                <a:latin typeface="Arial" pitchFamily="34" charset="0"/>
                <a:cs typeface="Arial" pitchFamily="34" charset="0"/>
              </a:rPr>
              <a:t> koji ide na prstima, oprezno, pravi se da niti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šta</a:t>
            </a:r>
            <a:r>
              <a:rPr lang="hr-HR" dirty="0">
                <a:latin typeface="Arial" pitchFamily="34" charset="0"/>
                <a:cs typeface="Arial" pitchFamily="34" charset="0"/>
              </a:rPr>
              <a:t> vidi i nastoji da prođe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nezapažen“(Andrić 1951).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C2ACEA93-C1B3-4128-9819-52B46BE9116F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19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Zaključak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2276872"/>
            <a:ext cx="9144000" cy="4581128"/>
          </a:xfrm>
        </p:spPr>
        <p:txBody>
          <a:bodyPr>
            <a:normAutofit/>
          </a:bodyPr>
          <a:lstStyle/>
          <a:p>
            <a:r>
              <a:rPr lang="hr-HR" dirty="0">
                <a:latin typeface="Arial" pitchFamily="34" charset="0"/>
                <a:cs typeface="Arial" pitchFamily="34" charset="0"/>
              </a:rPr>
              <a:t>L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jubav – semiološki fenomen</a:t>
            </a:r>
          </a:p>
          <a:p>
            <a:r>
              <a:rPr lang="hr-HR" dirty="0">
                <a:latin typeface="Arial" pitchFamily="34" charset="0"/>
                <a:cs typeface="Arial" pitchFamily="34" charset="0"/>
              </a:rPr>
              <a:t>Z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aljubljeni </a:t>
            </a:r>
            <a:r>
              <a:rPr lang="hr-HR" dirty="0">
                <a:latin typeface="Arial" pitchFamily="34" charset="0"/>
                <a:cs typeface="Arial" pitchFamily="34" charset="0"/>
              </a:rPr>
              <a:t>subjekt čita znakove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 podvrgava ih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hiperinterpretaciji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hr-HR" dirty="0" smtClean="0">
                <a:latin typeface="Arial" pitchFamily="34" charset="0"/>
                <a:cs typeface="Arial" pitchFamily="34" charset="0"/>
              </a:rPr>
              <a:t>Područje </a:t>
            </a:r>
            <a:r>
              <a:rPr lang="hr-HR" dirty="0">
                <a:latin typeface="Arial" pitchFamily="34" charset="0"/>
                <a:cs typeface="Arial" pitchFamily="34" charset="0"/>
              </a:rPr>
              <a:t>imaginarnoga, a ne simboličnoga poretka jezika, kulture, društva. 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564904"/>
          </a:xfrm>
        </p:spPr>
        <p:txBody>
          <a:bodyPr>
            <a:no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AA151F9F-78E3-41B4-BA89-49DDE501EF11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2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UVOD</a:t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r>
              <a:rPr lang="hr-HR" sz="3200" dirty="0" smtClean="0">
                <a:latin typeface="Arial" pitchFamily="34" charset="0"/>
                <a:cs typeface="Arial" pitchFamily="34" charset="0"/>
              </a:rPr>
              <a:t>Ivo Andrić, </a:t>
            </a:r>
            <a:r>
              <a:rPr lang="hr-HR" sz="3200" i="1" dirty="0" smtClean="0">
                <a:latin typeface="Arial" pitchFamily="34" charset="0"/>
                <a:cs typeface="Arial" pitchFamily="34" charset="0"/>
              </a:rPr>
              <a:t>Znakovi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3200" dirty="0" err="1" smtClean="0">
                <a:latin typeface="Arial" pitchFamily="34" charset="0"/>
                <a:cs typeface="Arial" pitchFamily="34" charset="0"/>
              </a:rPr>
              <a:t>Letopis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Matice srpske, </a:t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r>
              <a:rPr lang="hr-HR" sz="3200" dirty="0" smtClean="0">
                <a:latin typeface="Arial" pitchFamily="34" charset="0"/>
                <a:cs typeface="Arial" pitchFamily="34" charset="0"/>
              </a:rPr>
              <a:t>god. 127, </a:t>
            </a:r>
            <a:r>
              <a:rPr lang="hr-HR" sz="3200" dirty="0" err="1" smtClean="0">
                <a:latin typeface="Arial" pitchFamily="34" charset="0"/>
                <a:cs typeface="Arial" pitchFamily="34" charset="0"/>
              </a:rPr>
              <a:t>knj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. 367, sv. 5, 1951., str. 378–385.</a:t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r>
              <a:rPr lang="hr-HR" sz="3200" dirty="0" smtClean="0">
                <a:latin typeface="Arial" pitchFamily="34" charset="0"/>
                <a:cs typeface="Arial" pitchFamily="34" charset="0"/>
              </a:rPr>
              <a:t>Roland </a:t>
            </a:r>
            <a:r>
              <a:rPr lang="hr-HR" sz="3200" dirty="0" err="1" smtClean="0">
                <a:latin typeface="Arial" pitchFamily="34" charset="0"/>
                <a:cs typeface="Arial" pitchFamily="34" charset="0"/>
              </a:rPr>
              <a:t>Barthes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3200" i="1" dirty="0" err="1" smtClean="0">
                <a:latin typeface="Arial" pitchFamily="34" charset="0"/>
                <a:cs typeface="Arial" pitchFamily="34" charset="0"/>
              </a:rPr>
              <a:t>Fragments</a:t>
            </a:r>
            <a:r>
              <a:rPr lang="hr-HR" sz="3200" i="1" dirty="0" smtClean="0">
                <a:latin typeface="Arial" pitchFamily="34" charset="0"/>
                <a:cs typeface="Arial" pitchFamily="34" charset="0"/>
              </a:rPr>
              <a:t> d’un </a:t>
            </a:r>
            <a:r>
              <a:rPr lang="hr-HR" sz="3200" i="1" dirty="0" err="1" smtClean="0">
                <a:latin typeface="Arial" pitchFamily="34" charset="0"/>
                <a:cs typeface="Arial" pitchFamily="34" charset="0"/>
              </a:rPr>
              <a:t>discours</a:t>
            </a:r>
            <a:r>
              <a:rPr lang="hr-HR" sz="3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i="1" dirty="0" err="1" smtClean="0">
                <a:latin typeface="Arial" pitchFamily="34" charset="0"/>
                <a:cs typeface="Arial" pitchFamily="34" charset="0"/>
              </a:rPr>
              <a:t>amoureux</a:t>
            </a:r>
            <a:r>
              <a:rPr lang="hr-HR" sz="32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sz="3200" dirty="0" err="1" smtClean="0">
                <a:latin typeface="Arial" pitchFamily="34" charset="0"/>
                <a:cs typeface="Arial" pitchFamily="34" charset="0"/>
              </a:rPr>
              <a:t>Éditions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3200" dirty="0" err="1" smtClean="0">
                <a:latin typeface="Arial" pitchFamily="34" charset="0"/>
                <a:cs typeface="Arial" pitchFamily="34" charset="0"/>
              </a:rPr>
              <a:t>du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Seul, 1977.</a:t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endParaRPr lang="hr-HR" sz="3200" dirty="0"/>
          </a:p>
        </p:txBody>
      </p:sp>
      <p:pic>
        <p:nvPicPr>
          <p:cNvPr id="1026" name="Picture 2" descr="C:\Users\korisnik\Documents\Skupovi 2024\Andrić initiative\Znakovi\0000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629589"/>
            <a:ext cx="2952328" cy="4228411"/>
          </a:xfrm>
          <a:prstGeom prst="rect">
            <a:avLst/>
          </a:prstGeom>
          <a:noFill/>
        </p:spPr>
      </p:pic>
      <p:pic>
        <p:nvPicPr>
          <p:cNvPr id="1028" name="Picture 4" descr="C:\Users\korisnik\Documents\Skupovi 2024\Andrić initiative\Znakovi\0000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2575583"/>
            <a:ext cx="2843807" cy="4282415"/>
          </a:xfrm>
          <a:prstGeom prst="rect">
            <a:avLst/>
          </a:prstGeom>
          <a:noFill/>
        </p:spPr>
      </p:pic>
      <p:pic>
        <p:nvPicPr>
          <p:cNvPr id="8" name="Rezervirano mjesto sadržaja 3" descr="https://www.crveniperistil.hr/wp-content/uploads/2021/11/brathesfrahgmentiljubavn.jpg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636912"/>
            <a:ext cx="3096344" cy="422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</p:spPr>
        <p:txBody>
          <a:bodyPr/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92756857-A227-43FC-B848-A2023B2687F1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20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Zaključak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Govor zaljubljenoga konstituira ga kao subjekt, ali ne konstituira tekst, nego ljubavni diskurs s figurama kao njegovim fragmentima, rječnikom i načinom na koji se u njemu govori, misli, osjeća.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20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fld id="{188A393D-4D3C-45D8-A5E6-ABA95627667F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21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Izvori i literatura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Andrić 1951: Andrić, Ivo.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Znakovi.</a:t>
            </a:r>
            <a:r>
              <a:rPr lang="hr-HR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Letopis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Matice srpske, god. 12, 7,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knj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 367, sv. 5. S. 378–385.</a:t>
            </a:r>
          </a:p>
          <a:p>
            <a:pPr>
              <a:buNone/>
            </a:pPr>
            <a:r>
              <a:rPr lang="hr-HR" dirty="0" err="1" smtClean="0">
                <a:latin typeface="Arial" pitchFamily="34" charset="0"/>
                <a:cs typeface="Arial" pitchFamily="34" charset="0"/>
              </a:rPr>
              <a:t>Barthes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1977: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Barthes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Roland. </a:t>
            </a:r>
            <a:r>
              <a:rPr lang="hr-HR" i="1" dirty="0" err="1" smtClean="0">
                <a:latin typeface="Arial" pitchFamily="34" charset="0"/>
                <a:cs typeface="Arial" pitchFamily="34" charset="0"/>
              </a:rPr>
              <a:t>Fragments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 d’un </a:t>
            </a:r>
            <a:r>
              <a:rPr lang="hr-HR" i="1" dirty="0" err="1" smtClean="0">
                <a:latin typeface="Arial" pitchFamily="34" charset="0"/>
                <a:cs typeface="Arial" pitchFamily="34" charset="0"/>
              </a:rPr>
              <a:t>discours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i="1" dirty="0" err="1" smtClean="0">
                <a:latin typeface="Arial" pitchFamily="34" charset="0"/>
                <a:cs typeface="Arial" pitchFamily="34" charset="0"/>
              </a:rPr>
              <a:t>amoureux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hr-HR" cap="small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Seul.</a:t>
            </a:r>
          </a:p>
          <a:p>
            <a:pPr>
              <a:buNone/>
            </a:pPr>
            <a:r>
              <a:rPr lang="hr-HR" dirty="0" err="1" smtClean="0">
                <a:latin typeface="Arial" pitchFamily="34" charset="0"/>
                <a:cs typeface="Arial" pitchFamily="34" charset="0"/>
              </a:rPr>
              <a:t>Barthes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2007: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Barthes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Roland. 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Fragmenti ljubavnoga diskursa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Pelago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, Zagreb, 2007.</a:t>
            </a:r>
          </a:p>
          <a:p>
            <a:pPr>
              <a:buNone/>
            </a:pPr>
            <a:r>
              <a:rPr lang="hr-HR" i="1" dirty="0" smtClean="0">
                <a:latin typeface="Arial" pitchFamily="34" charset="0"/>
                <a:cs typeface="Arial" pitchFamily="34" charset="0"/>
              </a:rPr>
              <a:t>Ljubav i pisanje po </a:t>
            </a:r>
            <a:r>
              <a:rPr lang="hr-HR" i="1" dirty="0" err="1" smtClean="0">
                <a:latin typeface="Arial" pitchFamily="34" charset="0"/>
                <a:cs typeface="Arial" pitchFamily="34" charset="0"/>
              </a:rPr>
              <a:t>Rolanu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i="1" dirty="0" err="1" smtClean="0">
                <a:latin typeface="Arial" pitchFamily="34" charset="0"/>
                <a:cs typeface="Arial" pitchFamily="34" charset="0"/>
              </a:rPr>
              <a:t>Bartu</a:t>
            </a:r>
            <a:r>
              <a:rPr lang="hr-HR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Prir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 Dejan Aničić. Beograd: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Karpos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. 2018.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 fontScale="90000"/>
          </a:bodyPr>
          <a:lstStyle/>
          <a:p>
            <a:pPr lvl="0"/>
            <a:r>
              <a:rPr lang="hr-HR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600" dirty="0" smtClean="0">
                <a:latin typeface="Arial" pitchFamily="34" charset="0"/>
                <a:cs typeface="Arial" pitchFamily="34" charset="0"/>
              </a:rPr>
            </a:br>
            <a:r>
              <a:rPr lang="hr-HR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600" dirty="0" smtClean="0">
                <a:latin typeface="Arial" pitchFamily="34" charset="0"/>
                <a:cs typeface="Arial" pitchFamily="34" charset="0"/>
              </a:rPr>
            </a:br>
            <a:fld id="{CED03E49-B200-4FC8-B232-B812507F1E2C}" type="slidenum">
              <a:rPr lang="hr-HR" sz="3600" smtClean="0">
                <a:latin typeface="Arial" pitchFamily="34" charset="0"/>
                <a:cs typeface="Arial" pitchFamily="34" charset="0"/>
              </a:rPr>
              <a:pPr lvl="0"/>
              <a:t>3</a:t>
            </a:fld>
            <a:r>
              <a:rPr lang="hr-HR" sz="3600" dirty="0" smtClean="0">
                <a:latin typeface="Arial" pitchFamily="34" charset="0"/>
                <a:cs typeface="Arial" pitchFamily="34" charset="0"/>
              </a:rPr>
              <a:t>) Ljubavni diskurs 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>
                <a:latin typeface="Arial" pitchFamily="34" charset="0"/>
                <a:cs typeface="Arial" pitchFamily="34" charset="0"/>
              </a:rPr>
              <a:t>-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diskurs </a:t>
            </a:r>
            <a:r>
              <a:rPr lang="hr-HR" dirty="0">
                <a:latin typeface="Arial" pitchFamily="34" charset="0"/>
                <a:cs typeface="Arial" pitchFamily="34" charset="0"/>
              </a:rPr>
              <a:t>onoga koji voli, 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- govor </a:t>
            </a:r>
            <a:r>
              <a:rPr lang="hr-HR" dirty="0">
                <a:latin typeface="Arial" pitchFamily="34" charset="0"/>
                <a:cs typeface="Arial" pitchFamily="34" charset="0"/>
              </a:rPr>
              <a:t>zaljubljenog subjekta, 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govor </a:t>
            </a:r>
            <a:r>
              <a:rPr lang="hr-HR" dirty="0">
                <a:latin typeface="Arial" pitchFamily="34" charset="0"/>
                <a:cs typeface="Arial" pitchFamily="34" charset="0"/>
              </a:rPr>
              <a:t>usamljenosti i žudnje, </a:t>
            </a: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- satkan </a:t>
            </a:r>
            <a:r>
              <a:rPr lang="hr-HR" dirty="0">
                <a:latin typeface="Arial" pitchFamily="34" charset="0"/>
                <a:cs typeface="Arial" pitchFamily="34" charset="0"/>
              </a:rPr>
              <a:t>od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imaginarnog, </a:t>
            </a: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nasumičan, </a:t>
            </a: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fragmentaran.</a:t>
            </a:r>
          </a:p>
          <a:p>
            <a:pPr algn="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Barthes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1977)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D98A8A7F-3211-445F-8054-1DDE3A236AFB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4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Figure ljubavnoga diskursa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fragmenti i iskazi želja, čežnji, misli, (ne)izgovorenih riječi i gesta zaljubljenoga subjekta: Potvrđivanje, Tjeskoba, Čekanje, Dosluh, Ponašanje, Očitovanje, Odijelo, Zagrljaj, Plakati, Opsceno, Ushićenost, Čežnja, Pismo, Ljubomora, Zbunjenost, Nepodnošljivo, Slika, Volim te, Nijemost, Magija, Brbljavost… </a:t>
            </a:r>
          </a:p>
          <a:p>
            <a:pPr algn="r"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Barthes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 1977)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4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417638"/>
          </a:xfrm>
        </p:spPr>
        <p:txBody>
          <a:bodyPr>
            <a:noAutofit/>
          </a:bodyPr>
          <a:lstStyle/>
          <a:p>
            <a:pPr lvl="0"/>
            <a:r>
              <a:rPr lang="hr-HR" sz="3200" cap="small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cap="small" dirty="0" smtClean="0">
                <a:latin typeface="Arial" pitchFamily="34" charset="0"/>
                <a:cs typeface="Arial" pitchFamily="34" charset="0"/>
              </a:rPr>
            </a:br>
            <a:r>
              <a:rPr lang="hr-HR" sz="3200" cap="small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cap="small" dirty="0" smtClean="0">
                <a:latin typeface="Arial" pitchFamily="34" charset="0"/>
                <a:cs typeface="Arial" pitchFamily="34" charset="0"/>
              </a:rPr>
            </a:br>
            <a:fld id="{E91F488F-0089-4E5E-8FBB-EE7E7F8623B2}" type="slidenum">
              <a:rPr lang="hr-HR" sz="3200" cap="small" smtClean="0">
                <a:latin typeface="Arial" pitchFamily="34" charset="0"/>
                <a:cs typeface="Arial" pitchFamily="34" charset="0"/>
              </a:rPr>
              <a:pPr lvl="0"/>
              <a:t>5</a:t>
            </a:fld>
            <a:r>
              <a:rPr lang="hr-HR" sz="3200" cap="small" dirty="0" smtClean="0">
                <a:latin typeface="Arial" pitchFamily="34" charset="0"/>
                <a:cs typeface="Arial" pitchFamily="34" charset="0"/>
              </a:rPr>
              <a:t>) ZNAKOVI</a:t>
            </a:r>
            <a:r>
              <a:rPr lang="hr-HR" sz="3200" dirty="0">
                <a:latin typeface="Arial" pitchFamily="34" charset="0"/>
                <a:cs typeface="Arial" pitchFamily="34" charset="0"/>
              </a:rPr>
              <a:t>: 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r>
              <a:rPr lang="hr-HR" sz="3200" dirty="0" smtClean="0">
                <a:latin typeface="Arial" pitchFamily="34" charset="0"/>
                <a:cs typeface="Arial" pitchFamily="34" charset="0"/>
              </a:rPr>
              <a:t>zaljubljeni subjekt kao semiolog</a:t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ne može biti samo slučajnost: i ono naglo zaustavljanje kola,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tačno</a:t>
            </a:r>
            <a:r>
              <a:rPr lang="hr-HR" dirty="0">
                <a:latin typeface="Arial" pitchFamily="34" charset="0"/>
                <a:cs typeface="Arial" pitchFamily="34" charset="0"/>
              </a:rPr>
              <a:t> preda mnom, i ono sa paketićem i, naročito, onaj znak očima. Ali, ako je znak, a znak jeste, onda mora nešto da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znači“ (Andrić 1951).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6776B0C7-3D65-4464-A216-D532371D431C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6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Dodir</a:t>
            </a: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Iz kola iziđe jedna žena, dama,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lepa</a:t>
            </a:r>
            <a:r>
              <a:rPr lang="hr-HR" dirty="0">
                <a:latin typeface="Arial" pitchFamily="34" charset="0"/>
                <a:cs typeface="Arial" pitchFamily="34" charset="0"/>
              </a:rPr>
              <a:t> i visoka, elegantna, i prođe pored mene tako blizu da me se dotače svojim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rukavom” (Andrić 1951).  </a:t>
            </a:r>
            <a:endParaRPr lang="hr-HR" dirty="0">
              <a:latin typeface="Arial" pitchFamily="34" charset="0"/>
              <a:cs typeface="Arial" pitchFamily="34" charset="0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417638"/>
          </a:xfrm>
        </p:spPr>
        <p:txBody>
          <a:bodyPr>
            <a:normAutofit fontScale="90000"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F6B79186-0A8D-4E46-88B7-150A6C4C7DF3}" type="slidenum">
              <a:rPr lang="hr-HR" sz="3600" smtClean="0">
                <a:latin typeface="Arial" pitchFamily="34" charset="0"/>
                <a:cs typeface="Arial" pitchFamily="34" charset="0"/>
              </a:rPr>
              <a:pPr/>
              <a:t>7</a:t>
            </a:fld>
            <a:r>
              <a:rPr lang="hr-HR" sz="36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600" b="1" dirty="0" smtClean="0">
                <a:latin typeface="Arial" pitchFamily="34" charset="0"/>
                <a:cs typeface="Arial" pitchFamily="34" charset="0"/>
              </a:rPr>
              <a:t>Pogled</a:t>
            </a:r>
            <a:br>
              <a:rPr lang="hr-HR" sz="3600" b="1" dirty="0" smtClean="0">
                <a:latin typeface="Arial" pitchFamily="34" charset="0"/>
                <a:cs typeface="Arial" pitchFamily="34" charset="0"/>
              </a:rPr>
            </a:b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buNone/>
            </a:pPr>
            <a:endParaRPr lang="hr-HR" dirty="0" smtClean="0"/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Žena me pogleda zahvalno i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nasmejano</a:t>
            </a:r>
            <a:r>
              <a:rPr lang="hr-HR" dirty="0">
                <a:latin typeface="Arial" pitchFamily="34" charset="0"/>
                <a:cs typeface="Arial" pitchFamily="34" charset="0"/>
              </a:rPr>
              <a:t>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i</a:t>
            </a:r>
            <a:r>
              <a:rPr lang="hr-HR" dirty="0">
                <a:latin typeface="Arial" pitchFamily="34" charset="0"/>
                <a:cs typeface="Arial" pitchFamily="34" charset="0"/>
              </a:rPr>
              <a:t> pošto me dobro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odmeri</a:t>
            </a:r>
            <a:r>
              <a:rPr lang="hr-HR" dirty="0">
                <a:latin typeface="Arial" pitchFamily="34" charset="0"/>
                <a:cs typeface="Arial" pitchFamily="34" charset="0"/>
              </a:rPr>
              <a:t>, da nije moglo biti sumnje ni zabune, trepnu čudnovato, kao da mi namiguje, ali sa oba oka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odjednom“(Andrić 1951).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>
            <a:normAutofit fontScale="90000"/>
          </a:bodyPr>
          <a:lstStyle/>
          <a:p>
            <a:r>
              <a:rPr lang="hr-HR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dirty="0" smtClean="0">
                <a:latin typeface="Arial" pitchFamily="34" charset="0"/>
                <a:cs typeface="Arial" pitchFamily="34" charset="0"/>
              </a:rPr>
            </a:br>
            <a:fld id="{F516C874-166F-49D0-AF47-8628A0187C00}" type="slidenum">
              <a:rPr lang="hr-HR" sz="3600" smtClean="0">
                <a:latin typeface="Arial" pitchFamily="34" charset="0"/>
                <a:cs typeface="Arial" pitchFamily="34" charset="0"/>
              </a:rPr>
              <a:pPr/>
              <a:t>8</a:t>
            </a:fld>
            <a:r>
              <a:rPr lang="hr-HR" sz="36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600" b="1" dirty="0" smtClean="0">
                <a:latin typeface="Arial" pitchFamily="34" charset="0"/>
                <a:cs typeface="Arial" pitchFamily="34" charset="0"/>
              </a:rPr>
              <a:t>Voljeni objekt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hr-HR" sz="3200" b="1" dirty="0" smtClean="0">
                <a:latin typeface="Arial" pitchFamily="34" charset="0"/>
                <a:cs typeface="Arial" pitchFamily="34" charset="0"/>
              </a:rPr>
            </a:br>
            <a:r>
              <a:rPr lang="hr-HR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hr-H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jedna žena, dama,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lepa</a:t>
            </a:r>
            <a:r>
              <a:rPr lang="hr-HR" dirty="0">
                <a:latin typeface="Arial" pitchFamily="34" charset="0"/>
                <a:cs typeface="Arial" pitchFamily="34" charset="0"/>
              </a:rPr>
              <a:t> i visoka, elegantna. 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[…] primadona </a:t>
            </a:r>
            <a:r>
              <a:rPr lang="hr-HR" dirty="0">
                <a:latin typeface="Arial" pitchFamily="34" charset="0"/>
                <a:cs typeface="Arial" pitchFamily="34" charset="0"/>
              </a:rPr>
              <a:t>Katarina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Maranska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“(Andrić 1951). 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4824"/>
          </a:xfrm>
        </p:spPr>
        <p:txBody>
          <a:bodyPr>
            <a:normAutofit/>
          </a:bodyPr>
          <a:lstStyle/>
          <a:p>
            <a:fld id="{F768492E-4B06-49EB-B220-FECF5623748D}" type="slidenum">
              <a:rPr lang="hr-HR" sz="3200" smtClean="0">
                <a:latin typeface="Arial" pitchFamily="34" charset="0"/>
                <a:cs typeface="Arial" pitchFamily="34" charset="0"/>
              </a:rPr>
              <a:pPr/>
              <a:t>9</a:t>
            </a:fld>
            <a:r>
              <a:rPr lang="hr-HR" sz="3200" dirty="0" smtClean="0">
                <a:latin typeface="Arial" pitchFamily="34" charset="0"/>
                <a:cs typeface="Arial" pitchFamily="34" charset="0"/>
              </a:rPr>
              <a:t>) Figura ljubavnoga diskursa: </a:t>
            </a:r>
            <a:r>
              <a:rPr lang="hr-HR" sz="3200" b="1" dirty="0" smtClean="0">
                <a:latin typeface="Arial" pitchFamily="34" charset="0"/>
                <a:cs typeface="Arial" pitchFamily="34" charset="0"/>
              </a:rPr>
              <a:t>Slika</a:t>
            </a:r>
            <a:endParaRPr lang="hr-H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endParaRPr lang="hr-HR" dirty="0" smtClean="0"/>
          </a:p>
          <a:p>
            <a:pPr>
              <a:buNone/>
            </a:pPr>
            <a:endParaRPr lang="hr-HR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hr-HR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hr-HR" dirty="0">
                <a:latin typeface="Arial" pitchFamily="34" charset="0"/>
                <a:cs typeface="Arial" pitchFamily="34" charset="0"/>
              </a:rPr>
              <a:t>Trećeg dana prođem slučajno pored </a:t>
            </a:r>
            <a:r>
              <a:rPr lang="hr-HR" dirty="0" err="1">
                <a:latin typeface="Arial" pitchFamily="34" charset="0"/>
                <a:cs typeface="Arial" pitchFamily="34" charset="0"/>
              </a:rPr>
              <a:t>pozorišta</a:t>
            </a:r>
            <a:r>
              <a:rPr lang="hr-HR" dirty="0">
                <a:latin typeface="Arial" pitchFamily="34" charset="0"/>
                <a:cs typeface="Arial" pitchFamily="34" charset="0"/>
              </a:rPr>
              <a:t> – moj nemir nije mi dao da ostanem kod kuće – i vidim nekoliko velikih fotografija iznad kojih piše krupnim slovima: naša primadona Katarina </a:t>
            </a:r>
            <a:r>
              <a:rPr lang="hr-HR" dirty="0" err="1" smtClean="0">
                <a:latin typeface="Arial" pitchFamily="34" charset="0"/>
                <a:cs typeface="Arial" pitchFamily="34" charset="0"/>
              </a:rPr>
              <a:t>Maranska</a:t>
            </a:r>
            <a:r>
              <a:rPr lang="hr-HR" dirty="0" smtClean="0">
                <a:latin typeface="Arial" pitchFamily="34" charset="0"/>
                <a:cs typeface="Arial" pitchFamily="34" charset="0"/>
              </a:rPr>
              <a:t>“(Andrić 1951).</a:t>
            </a:r>
            <a:endParaRPr lang="hr-H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25F22-9386-4893-998F-AC25931F7681}" type="slidenum">
              <a:rPr lang="hr-HR" smtClean="0"/>
              <a:pPr/>
              <a:t>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978</Words>
  <Application>Microsoft Office PowerPoint</Application>
  <PresentationFormat>Prikaz na zaslonu (4:3)</PresentationFormat>
  <Paragraphs>110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2" baseType="lpstr">
      <vt:lpstr>Office tema</vt:lpstr>
      <vt:lpstr>Anica Bilić</vt:lpstr>
      <vt:lpstr> 2) UVOD Ivo Andrić, Znakovi, Letopis Matice srpske,  god. 127, knj. 367, sv. 5, 1951., str. 378–385. Roland Barthes, Fragments d’un discours amoureux, Éditions du Seul, 1977. </vt:lpstr>
      <vt:lpstr>  3) Ljubavni diskurs  </vt:lpstr>
      <vt:lpstr> 4) Figure ljubavnoga diskursa</vt:lpstr>
      <vt:lpstr>  5) ZNAKOVI:  zaljubljeni subjekt kao semiolog </vt:lpstr>
      <vt:lpstr> 6) Figura ljubavnoga diskursa: Dodir </vt:lpstr>
      <vt:lpstr>  7) Figura ljubavnoga diskursa: Pogled  </vt:lpstr>
      <vt:lpstr> 8) Figura ljubavnoga diskursa: Voljeni objekt  </vt:lpstr>
      <vt:lpstr>9) Figura ljubavnoga diskursa: Slika</vt:lpstr>
      <vt:lpstr> 10) Figura ljubavnoga diskursa: Stvari </vt:lpstr>
      <vt:lpstr> 11) Figura ljubavnoga diskursa: Dar </vt:lpstr>
      <vt:lpstr>12) Figura ljubavnoga diskursa: Dar</vt:lpstr>
      <vt:lpstr>13) Figura ljubavnoga diskursa: Pismo  </vt:lpstr>
      <vt:lpstr> 14) Figura ljubavnoga diskursa: Bez odgovora </vt:lpstr>
      <vt:lpstr>15) Figura ljubavnoga diskursa: Sam i Lud  </vt:lpstr>
      <vt:lpstr> 16) Figura ljubavnoga diskursa:  Discipliniranje zaljubljenoga subjekta </vt:lpstr>
      <vt:lpstr> 17) Figura ljubavnoga diskursa: Progonstvo </vt:lpstr>
      <vt:lpstr>18) Figura ljubavnoga diskursa: Asket  </vt:lpstr>
      <vt:lpstr> 19) Zaključak </vt:lpstr>
      <vt:lpstr> 20) Zaključak</vt:lpstr>
      <vt:lpstr>21) Izvori i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Anica Bilić</dc:title>
  <dc:creator>korisnik</dc:creator>
  <cp:lastModifiedBy>korisnik</cp:lastModifiedBy>
  <cp:revision>8</cp:revision>
  <dcterms:created xsi:type="dcterms:W3CDTF">2024-10-14T08:53:25Z</dcterms:created>
  <dcterms:modified xsi:type="dcterms:W3CDTF">2024-10-14T11:40:28Z</dcterms:modified>
</cp:coreProperties>
</file>