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623" r:id="rId3"/>
    <p:sldId id="688" r:id="rId4"/>
    <p:sldId id="624" r:id="rId5"/>
    <p:sldId id="658" r:id="rId6"/>
    <p:sldId id="659" r:id="rId7"/>
    <p:sldId id="689" r:id="rId8"/>
    <p:sldId id="626" r:id="rId9"/>
    <p:sldId id="665" r:id="rId10"/>
    <p:sldId id="664" r:id="rId11"/>
    <p:sldId id="666" r:id="rId12"/>
    <p:sldId id="690" r:id="rId13"/>
    <p:sldId id="691" r:id="rId14"/>
    <p:sldId id="667" r:id="rId15"/>
    <p:sldId id="668" r:id="rId16"/>
    <p:sldId id="669" r:id="rId17"/>
    <p:sldId id="670" r:id="rId18"/>
    <p:sldId id="627" r:id="rId19"/>
    <p:sldId id="671" r:id="rId20"/>
    <p:sldId id="672" r:id="rId21"/>
    <p:sldId id="629" r:id="rId22"/>
    <p:sldId id="692" r:id="rId23"/>
    <p:sldId id="620" r:id="rId24"/>
    <p:sldId id="673" r:id="rId25"/>
    <p:sldId id="633" r:id="rId26"/>
    <p:sldId id="660" r:id="rId27"/>
    <p:sldId id="674" r:id="rId28"/>
    <p:sldId id="661" r:id="rId29"/>
    <p:sldId id="429" r:id="rId30"/>
    <p:sldId id="675" r:id="rId31"/>
    <p:sldId id="431" r:id="rId32"/>
    <p:sldId id="676" r:id="rId33"/>
    <p:sldId id="662" r:id="rId34"/>
    <p:sldId id="678" r:id="rId35"/>
    <p:sldId id="679" r:id="rId36"/>
    <p:sldId id="680" r:id="rId37"/>
    <p:sldId id="683" r:id="rId38"/>
    <p:sldId id="677" r:id="rId39"/>
    <p:sldId id="693" r:id="rId40"/>
    <p:sldId id="663" r:id="rId41"/>
    <p:sldId id="426" r:id="rId42"/>
    <p:sldId id="684" r:id="rId43"/>
    <p:sldId id="427" r:id="rId44"/>
    <p:sldId id="685" r:id="rId45"/>
    <p:sldId id="428" r:id="rId46"/>
    <p:sldId id="694" r:id="rId47"/>
    <p:sldId id="686" r:id="rId48"/>
    <p:sldId id="687" r:id="rId49"/>
    <p:sldId id="638" r:id="rId50"/>
    <p:sldId id="639" r:id="rId51"/>
    <p:sldId id="640" r:id="rId52"/>
    <p:sldId id="644" r:id="rId53"/>
    <p:sldId id="645" r:id="rId54"/>
    <p:sldId id="646" r:id="rId55"/>
    <p:sldId id="652" r:id="rId56"/>
    <p:sldId id="649" r:id="rId57"/>
    <p:sldId id="650" r:id="rId58"/>
    <p:sldId id="651" r:id="rId59"/>
    <p:sldId id="653" r:id="rId60"/>
    <p:sldId id="654" r:id="rId61"/>
    <p:sldId id="657" r:id="rId6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6699FF"/>
    <a:srgbClr val="800000"/>
    <a:srgbClr val="FFFFCC"/>
    <a:srgbClr val="CC9900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5" autoAdjust="0"/>
    <p:restoredTop sz="94167" autoAdjust="0"/>
  </p:normalViewPr>
  <p:slideViewPr>
    <p:cSldViewPr>
      <p:cViewPr varScale="1">
        <p:scale>
          <a:sx n="50" d="100"/>
          <a:sy n="50" d="100"/>
        </p:scale>
        <p:origin x="7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CD948-4B08-4B87-8B69-1E22BB7F2D77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1A427-0A77-4105-AF3E-F9380A287FBE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8C472-12FF-4991-BD38-97148147CB1C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5824D-1FC0-4462-A171-B32E9A75835F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F8B51-2A91-40F4-B00B-AEE51386C283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B814C-0B64-40FF-9226-18FE4080A83E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7B0F0-C098-414A-A37A-8E2D52A6EB75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E13D7-FFC3-414B-8583-BAB97571E119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754EE-42D0-47F1-8C00-09AB9A653155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71E3D-38EB-48B3-9D3C-8013160F4394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86DDA-99FF-4A24-A484-6869B124E007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281967DD-288E-4ECC-8739-0BB18E587DE0}" type="datetime1">
              <a:rPr lang="sr-Latn-CS" altLang="sr-Latn-RS" smtClean="0"/>
              <a:t>18.10.2023.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25831" y="4290466"/>
            <a:ext cx="8728521" cy="2906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6000" b="1" dirty="0" err="1">
                <a:solidFill>
                  <a:srgbClr val="FF0000"/>
                </a:solidFill>
                <a:ea typeface="宋体" pitchFamily="2" charset="-122"/>
              </a:rPr>
              <a:t>Andrić</a:t>
            </a:r>
            <a:r>
              <a:rPr lang="sr-Latn-RS" sz="6000" b="1" dirty="0">
                <a:solidFill>
                  <a:srgbClr val="FF0000"/>
                </a:solidFill>
                <a:ea typeface="宋体" pitchFamily="2" charset="-122"/>
              </a:rPr>
              <a:t>eva </a:t>
            </a:r>
            <a:br>
              <a:rPr lang="sr-Latn-RS" sz="6000" b="1" dirty="0">
                <a:solidFill>
                  <a:srgbClr val="FF0000"/>
                </a:solidFill>
                <a:ea typeface="宋体" pitchFamily="2" charset="-122"/>
              </a:rPr>
            </a:br>
            <a:r>
              <a:rPr lang="sr-Latn-RS" sz="6000" b="1" dirty="0">
                <a:solidFill>
                  <a:srgbClr val="FF0000"/>
                </a:solidFill>
                <a:ea typeface="宋体" pitchFamily="2" charset="-122"/>
              </a:rPr>
              <a:t>p</a:t>
            </a:r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ublicistika</a:t>
            </a:r>
            <a:br>
              <a:rPr lang="sr-Latn-RS" sz="4000" b="1" dirty="0">
                <a:solidFill>
                  <a:srgbClr val="FF0000"/>
                </a:solidFill>
                <a:ea typeface="宋体" pitchFamily="2" charset="-122"/>
              </a:rPr>
            </a:br>
            <a:br>
              <a:rPr lang="de-DE" sz="6600" b="1" dirty="0">
                <a:solidFill>
                  <a:srgbClr val="FF0000"/>
                </a:solidFill>
                <a:ea typeface="宋体" pitchFamily="2" charset="-122"/>
              </a:rPr>
            </a:br>
            <a:endParaRPr lang="en-US" altLang="sr-Latn-RS" sz="6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584" y="4725144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 dirty="0" err="1"/>
              <a:t>Jubilarni</a:t>
            </a:r>
            <a:r>
              <a:rPr lang="de-AT" altLang="sr-Latn-RS" sz="1800" b="1" dirty="0"/>
              <a:t>, 15. </a:t>
            </a:r>
            <a:r>
              <a:rPr lang="sr-Latn-CS" altLang="sr-Latn-RS" sz="1800" b="1" dirty="0"/>
              <a:t>simpozijum</a:t>
            </a:r>
            <a:endParaRPr lang="bg-BG" altLang="sr-Latn-RS" sz="1800" b="1" dirty="0"/>
          </a:p>
          <a:p>
            <a:pPr>
              <a:lnSpc>
                <a:spcPct val="80000"/>
              </a:lnSpc>
            </a:pPr>
            <a:r>
              <a:rPr lang="de-DE" sz="2400" b="1" dirty="0" err="1"/>
              <a:t>Andrić</a:t>
            </a:r>
            <a:r>
              <a:rPr lang="sr-Latn-RS" sz="2400" b="1" dirty="0"/>
              <a:t>ev</a:t>
            </a:r>
            <a:r>
              <a:rPr lang="de-DE" sz="2400" b="1" dirty="0"/>
              <a:t>a </a:t>
            </a:r>
            <a:r>
              <a:rPr lang="sr-Latn-RS" sz="2400" b="1" dirty="0"/>
              <a:t> p</a:t>
            </a:r>
            <a:r>
              <a:rPr lang="de-AT" sz="2400" b="1" dirty="0" err="1"/>
              <a:t>ublicistika</a:t>
            </a:r>
            <a:endParaRPr lang="de-AT" altLang="sr-Latn-RS" sz="2400" b="1" dirty="0"/>
          </a:p>
          <a:p>
            <a:pPr>
              <a:lnSpc>
                <a:spcPct val="80000"/>
              </a:lnSpc>
            </a:pPr>
            <a:r>
              <a:rPr lang="hr-HR" altLang="sr-Latn-RS" sz="1800" b="1" dirty="0"/>
              <a:t> </a:t>
            </a:r>
            <a:r>
              <a:rPr lang="de-AT" altLang="sr-Latn-RS" sz="1800" dirty="0"/>
              <a:t>Ljubljana</a:t>
            </a:r>
          </a:p>
          <a:p>
            <a:pPr>
              <a:lnSpc>
                <a:spcPct val="80000"/>
              </a:lnSpc>
            </a:pPr>
            <a:r>
              <a:rPr lang="hr-HR" altLang="sr-Latn-RS" sz="1800" dirty="0"/>
              <a:t>1</a:t>
            </a:r>
            <a:r>
              <a:rPr lang="de-AT" altLang="sr-Latn-RS" sz="1800" dirty="0"/>
              <a:t>9</a:t>
            </a:r>
            <a:r>
              <a:rPr lang="hr-HR" altLang="sr-Latn-RS" sz="1800" dirty="0"/>
              <a:t>. oktobar 202</a:t>
            </a:r>
            <a:r>
              <a:rPr lang="de-AT" altLang="sr-Latn-RS" sz="1800" dirty="0"/>
              <a:t>3</a:t>
            </a:r>
          </a:p>
          <a:p>
            <a:pPr>
              <a:lnSpc>
                <a:spcPct val="80000"/>
              </a:lnSpc>
            </a:pPr>
            <a:r>
              <a:rPr lang="sr-Latn-RS" altLang="sr-Latn-RS" sz="1400" dirty="0"/>
              <a:t>https://www-gewi.uni-graz.at/gralis/projektarium/Andric/Symposium15.html</a:t>
            </a:r>
          </a:p>
          <a:p>
            <a:pPr>
              <a:lnSpc>
                <a:spcPct val="80000"/>
              </a:lnSpc>
            </a:pPr>
            <a:endParaRPr lang="de-AT" altLang="sr-Latn-RS" sz="1800" b="1" dirty="0"/>
          </a:p>
          <a:p>
            <a:pPr>
              <a:lnSpc>
                <a:spcPct val="80000"/>
              </a:lnSpc>
            </a:pP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sr-Latn-CS" altLang="sr-Latn-RS" sz="5400" b="1" cap="small" dirty="0">
              <a:solidFill>
                <a:srgbClr val="FF0000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-36512" y="160337"/>
            <a:ext cx="5904656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altLang="de-DE" sz="2400" b="1" u="none" dirty="0"/>
              <a:t>E</a:t>
            </a:r>
            <a:r>
              <a:rPr lang="de-DE" altLang="de-DE" sz="2400" b="1" u="none" dirty="0"/>
              <a:t>m. O. Univ.-Prof. Dr.</a:t>
            </a:r>
            <a:r>
              <a:rPr lang="sr-Latn-RS" altLang="de-DE" sz="2400" b="1" u="none" dirty="0"/>
              <a:t> </a:t>
            </a:r>
            <a:r>
              <a:rPr lang="de-DE" altLang="sr-Latn-RS" sz="2400" b="1" u="none" dirty="0"/>
              <a:t>Branko </a:t>
            </a:r>
            <a:r>
              <a:rPr lang="de-DE" altLang="sr-Latn-RS" sz="2400" b="1" u="none" dirty="0" err="1"/>
              <a:t>Tošović</a:t>
            </a:r>
            <a:endParaRPr lang="sr-Latn-RS" altLang="sr-Latn-RS" sz="2400" b="1" u="none" dirty="0"/>
          </a:p>
          <a:p>
            <a:r>
              <a:rPr lang="de-DE" altLang="sr-Latn-RS" sz="1400" b="1" u="none" dirty="0"/>
              <a:t>I</a:t>
            </a:r>
            <a:r>
              <a:rPr lang="pl-PL" altLang="sr-Latn-RS" sz="1400" b="1" u="none" dirty="0"/>
              <a:t>nstitut für Slawistik </a:t>
            </a:r>
            <a:br>
              <a:rPr lang="pl-PL" altLang="sr-Latn-RS" sz="1400" b="1" u="none" dirty="0"/>
            </a:br>
            <a:r>
              <a:rPr lang="pl-PL" altLang="sr-Latn-RS" sz="1400" b="1" u="none" dirty="0"/>
              <a:t>der </a:t>
            </a:r>
            <a:r>
              <a:rPr lang="de-AT" altLang="sr-Latn-RS" sz="1400" b="1" u="none" dirty="0"/>
              <a:t>Karl-Franzens </a:t>
            </a:r>
            <a:r>
              <a:rPr lang="pl-PL" altLang="sr-Latn-RS" sz="1400" b="1" u="none" dirty="0" err="1"/>
              <a:t>Universität</a:t>
            </a:r>
            <a:r>
              <a:rPr lang="pl-PL" altLang="sr-Latn-RS" sz="1400" b="1" u="none" dirty="0"/>
              <a:t> Graz</a:t>
            </a:r>
            <a:br>
              <a:rPr lang="de-AT" altLang="sr-Latn-RS" sz="1400" b="1" u="none" dirty="0"/>
            </a:br>
            <a:r>
              <a:rPr lang="pl-PL" altLang="sr-Latn-RS" sz="1400" b="1" u="none" dirty="0"/>
              <a:t>http://www-gewi.kfunigraz.ac.at/gralis</a:t>
            </a:r>
            <a:br>
              <a:rPr lang="de-AT" altLang="sr-Latn-RS" sz="1400" b="1" u="none" dirty="0"/>
            </a:br>
            <a:r>
              <a:rPr lang="de-DE" altLang="sr-Latn-RS" sz="1400" b="1" u="none" dirty="0"/>
              <a:t>branko.tosovic@uni-graz.at</a:t>
            </a:r>
            <a:br>
              <a:rPr lang="pl-PL" altLang="sr-Latn-RS" sz="1400" b="1" u="none" dirty="0"/>
            </a:br>
            <a:endParaRPr lang="en-US" altLang="sr-Latn-RS" sz="1400" b="1" u="none" dirty="0">
              <a:solidFill>
                <a:srgbClr val="FF0000"/>
              </a:solidFill>
            </a:endParaRPr>
          </a:p>
        </p:txBody>
      </p:sp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4" name="AutoShape 2" descr="data:image/jpeg;base64,/9j/4AAQSkZJRgABAQAAAQABAAD/2wCEAAkGBxQSEhAUEhIUFBUUFhUYFBUVFBcXFRUXFRgXFxYXGBgYHCggGBolHBgVITEiJSkrLi8vFx8zRDMtNyktLisBCgoKDg0OFxAQGjcmICQsLDcwLS03NTIsNC8tLzQ3Ny03LDQvLCwsLi0tLSwsLCwyLSwsLCwsLCwsLCwsLCwsLP/AABEIARIAuAMBIgACEQEDEQH/xAAcAAEAAgMBAQEAAAAAAAAAAAAAAQYEBQcCAwj/xABNEAACAQMCAwMGDAIFCwMFAAABAgMABBESIQUGMQdBURMiYXF0sRQWIzI0NVSBkZSz0lKhQnKCkpMIFSQlQ2JjssHR8DPC4URTg6LD/8QAGAEBAQEBAQAAAAAAAAAAAAAAAAEDAgT/xAAvEQACAgEDAgMHAwUAAAAAAAAAAQIRAwQSITFBE3GBMlFhkbHB0SKh8BQjM0JS/9oADAMBAAIRAxEAPwC8dnfLto/DLBntbd2aCMszQozEkbkkjc1YvivZfYrX/Aj/AG1gdmn1Vw72eP3VZqA1HxXsvsVr+Xj/AG0+K9l9itfy8f7a29RQGp+K1l9itfy8f7afFey+xWv5eP8AbW3pQGo+K9l9itf8CP8AbT4rWX2K1/Lx/trb0oDT/Fay+xWv+BH+2p+K1l9itf8AAj/bW3pQGo+K9l9itfy8f7afFey+xWv5eP8AbW3pQGo+K9l9itf8CP8AbT4r2X2K1/Lx/trb0oDU/Fey+xWv5eP9tR8WLL7Fa/l4v21t6wuLcOS4iaOTVpbG6O8bAg5BDIQRv6aAxfixZfYrX8vH+2o+LFl9itvy8f7a5f2KRPctdPNPPIY8oNc8jgo4GRhmIHrG/prC4rw42XHIIJZ7g2k+loQ08pCFtsbtvpcY3zs60JZ134sWX2K1/Lx/tqfixZfYrX8vH+2qlzjwVbjiFnGhkDaGe4ZZXAcZVIldVYA5xK3T/Zkd9V/mPjE17xVeFxSulvAAJdLaWmcBSdTLjzBqUYGOjeIwFnS15asT0s7X/Ai/bXo8r2X2K1/Lx/tqh878nLY2r3lhJJbz22HYo2EkQEawyDzTsSRkHpirf2f8yf5ws4piAsnzZVHQOuxx6D1FBZ8OaOW7RLK8ZLS3UrbzEFYIwQRGxBBC7GlbTm/6BfezT/ptShTA7NPqrh3s8fuqzVWezT6q4d7PH7qs1AKUpQClKUApSlAKUpQClKUApSlAK8ueteqxOJ2InjaNmdQw6xuyMPUykEfjQHJ/8n3pf/1xW57c+BGaxW5jHyto2sEdRG2A+/oOlv7NbzlnkKCwk8pbvKuRh0LsUf1qTjO2x61Z760WaOSOQakkVkceKsCGH4E0IUfszu2vfKXsi4Z1RR6BGugfifKN/wDkqoLAbLmhjKNKXTFomPzW8oq9/oZWX8PEV1vl7gsdnCkMQOhNlzucdAM9+2K8cxcuW99GI7mIOAco24dG/iRhup9VAaPtZ4gkPCr3WQDInkkHezSEKAPHG59QNa7sT4W8Fh54IMjlsHuzk+4j8K2A7PrbUjTSTTeT+Z5eVpNP9XWxx6wM1b7eFUUKoAUDAA7hQprObvoN97NP+m1TUc3fQb72af8ATapoDX9mn1Vw72eP3VZqrPZp9VcO9nj91WagFKUoBSlKAUpSgFY3Eb5II5JZWCRxqWdj0AHU7Vk1Q+1gPPBFYxH5S6Zj/YhAbf0GQxL6mNAXaC4V0V1IZWUMrDoVIyCPurUWXN9lNKIY7qJpSSBGG8/I3Iwe/Y7VUewvjvlrE2758pasUweoQ7rt3Y3X+zWl7SuUXvOJSm1Oi4jtraVMebrYSXIO/c/mJhv92gOu316kKNJI2lF+c2Ccd3dWlj53sWieYXUZiUhS/naSxzgKcecdjsM9Kr/Zhz58NU2115l7DlXVvNMoTYsB3MOjL9/Q1lcgWyfBLlQo82W5Tcf0VkkGPVtQGRF2l8PcEpNI6jYsltOyA+lhHgVvuCcdgvI/KW0ySpnBKHOk9cMOqn0GuVf5O0atDd5AOJBjIzjzEqeaZBwvj9rLbgIl4qieNdlfLFGOBtnOhvWD4mhDoPEuerKCUwyyssvdH5GYs3XdQE84bHcZG1euBc72d5I0MM3yozmKRHjk264WQAn7q5x2vTqnF+FOQSBHk6VLHGtuiqCT17ga13FLscU41BLw9GVbYRh5NOhmZGY/MOGA30bgdDn0inV+YOd7SxcJdNJGT80+QlZG78K6qVY+gHNbLh/GopofLqxWPBJMimMqF6lg+Co798bVzj/KA+j8P8fhH/8ANs1i9tHEWj4ZYwodK3DfKY71jUNg+tip/s0B9+buY7O9mtJQ1xJb2ruxMds7RtICPlNRxqVQpxgEZOe6uj8t8cgvYEntn1xtkAkEMCpwQwO4NYnJXCkgs7dUUDKLnbuxt/Ks7hHA4bYzGBdAlfWyj5oc/OKjuz4DagPlzf8AQb72af8ATapqObvoN97NP+m1TQGv7NPqrh3s8fuqzVWezX6q4d7PH7qs1AKUpQCoqaUBAqaUoDzK4UEkgADJJ2AA6k+iuWsLXjHFJh5cMtvGqQ+TlKswHnySIVYFlLOq5/4VdTIrFTh0YbUI1DfxY3/GgOG8C4hBwnjsqxzq1nMCrya9SxsRnDv4q4YHPcwq7JzLatxzK3MLK9rDGrCRSrSiW4+TDA4Leeu3XcVe5uGROctEjHxKg15bhEJxmJNum3T1UBz/ALUORHlYcQ4flLyIhmCbGXSNiP8AiAbf7w2PdXns15hVeGTXFywTVLMWwrfPkeRiAoBPUnaunAV8Y7NF16UUazl8DAY+JoDhnYhzBBZLdJdM0RYqylo3w2wBGQDgjT09NZt3E/GeMQzxxyJbW6qsZkUoXwSxfSdwuT3+A8a7J/m+L/7Sf3RX1ht1QYVVX1AD3UBxLtTvEbi3D3TWyW66ZmWN2VCHbIJC4PpxX05qD8P4pa8Ts0aS3ulBlEasQchRJsBtldLjPeGrtMlsjHLIpPiVBP8AOnwdcadC6f4dIx49KA49208US7gsRbLLLiXyhKwylQpQgZOnGrf5vUVvObuXhxfhMHwY/Kw4aIMChLAFHjIYAqT6e8DurogtE/gT+6P+1e44lX5qgeoAUBz7lvn+GKzjju47iK5hQJJD8HlLMy7ZQhSGBx47Zrb9n/ME96lxJPEYh5U+SQjDLHgBVbxbYkn/AHqtElsjfORT61B99e0QAYAAHgBigNVzd9BvvZp/02qajm/6Df8As0/6bVNAa/s0+quHezx+6rNVZ7NPqrh3s8fuqzUApSlAKUpQClKUApSlAKUpQClKUApSlAKUpQClKUApSlAajm/6DfezT/ptU1HN30G+9mn/AE2qaA1/Zp9VcO9nj91Waqz2afVXDvZ4/dVmoBSlKAUpSgFKUoBSlKAUpSgFKUoBSlKAUpSgFKUoBSlKA1HN30G+9mn/AE2qajm76DfezT/ptU0Br+zT6q4d7PH7qs1Vns0+quHezx+6rNQClKUApUYqaAUpSgFKUoBSlKAUpSgFKUoBSlKAUpSgFKUoDUc3fQb72af9Nqmo5u+g33s0/wCm1TQGu7NT/qrh3s8fuqy5ql8peU/zHZ+Sz5Q2qBMdQSMA/dnP3V8uIXl7DbNNLcImANKiMamJ2Ubg7mtceJ5KSfLdGWTLsu0XnNM1RuX7q8ubWV2nKMN43CJvgfNI04K/zqeRea3mYwXLfKHdGIALDqVONs46eIrR6SdTad7etGa1Ubimq3dC8ZpmqrxxZ1u7dYrh1SXUShC6QUKbZ05wc9KyOeuINBaOUYrIxVFI2IJOWI9ShjWccLlKMU/aO3l2xlJroWImmqtTy/ffCbWNySGZcMV2IboceBqnWl9Ot7NC93J5OHUSz4xpUajqwN9q6hp5S3q+YnMtQo7XXtHR80zVK5fjuXkaZriQQoSQshySu+zbDJxufAn0VicOup+JTSkTPDCnzQjFTjuJx1Y/gKv9P1e7hdX9h4/RVy+h0DVQmqZw7iUlvdGyuJGkVx8lKT5/nZwCfuIz6K1TGeLiK27XM2glTGWdjkHcZ387cEb+FdLSS557X5o4eqSrjvXkzpGqmaqHELSRr5EjnmUaQ8g8oxUE6ui5wBhenTetVZLKOItALibQhyuqRm2ChsEE4PXvrmODcm76Kzp52pJNdXR0UVNQtTXnPSKUpQClKUApSlAajm76DfezT/ptU1HN30G+9mn/AE2qaA13Zt9VcO9nj91VjnW9a7u47WPdIyNWO+Q4z+AOPvNbvk2WROCWbRJrkFqmhRjc4261XOU45bZ2lltZ5XOSCAPnHqSWPr/GvdpEoxll7rhL4vv6Hi1VylGHZ9fwdFs7FYYBGvcpz6Tjc1QbzgZezt7uDImhUFtPVlUdfWvuyK2vCuKXTSXcstvLpK+ZEANguwwWIB6knHj37VsuRpW+DiGSN0eMYOtcBhsMqe8VISnge5O+VfxLNRzLa1XBreHceF23D32DqzrIPAkJuPQcZr3zxdr5WGN1dkCOzhBk5fzB3/wiT8axJ+W2tuIRSwoTC7ZIXpG2d1PgD3fh4Vs+EvK17LJNbyIGGEJwwXSAMEjb+I+HnVpPw4z34+lX8ee3ocQ8SUNk+t/T8mv7Lr3zZ4T1UhgD6dj/ADqt8wiT4bemPqraiMZ81QpO3eB1xW8iguIeIS3C2smhydSrgncDJyNuu9eOHw3Av3uZLWQJISCAM4BXT4b9B/OvVHLCGWeVVzFcX34tHmeOUscMdPh9fmWLh1+txw6QxDS3knUqOquFOf8Avn01q+yveKb+svurG5etLi0upcW0nweRiCg87QM7EEbHHTburNtuHTcOmmaGIzwS7hVOGjPhjvH/AMV5prGo5McX1pr8eZvFzcoZJLpaf5Ndz4xF/a6fnBUP/wC7YrL7Rrco1pdL1RtLf8y/+4ffXrhnB5rq8+FXCaFXGlTnYL81RnrvuTVl5o4abi2ljABYjKZ/iU5H/npqLURhPEuyVP16h4JShkfdu16Gv5Zk8vLPcdzkBfUAF/8AZn+1Wlsz/rmX1n9MVZOU+HmC1RWXDbkg+PQD8BVctbC6W/a5a3yrMchWzgadORnGfHpWcJQvLzxVL5o0yRl/a478l/FTUKamvEe0UpSgFKUoBSlKA1HN30G+9mn/AE2qajm76DfezT/ptU0Bruzb6q4d7PH7qstVTkFGbg9gEcoxto8OACVOOuGGDWh4Rxq/uHnjW4QNFr/2SYbQSPA9cVtiwPJFyTSr3/ExyZlBpNdTpNM1S+Dc7BrOWaYASRYBC7By2y4z0ycVj8JPELtGnW58jv5iBEKf1d1Jx3ZJrt6WcW97qnXqcrUxlW3niy+Uqs8scea8iljc+SuI8q+nGx6a1DZHXuOdxVa4ZfX1xLcRLeMph14OiLDaCRuNHeaLSSuSk6r7keqjUWld3+x0ulU/lTjkt9BIjSGOZMfKIF3HccMCvoIxWp5fv727klT4WyGMncRxYODjpoo9JJb9zS29QtTF7aXtdDo1RVT4et4JJ4JJy2UDxT6E2wVyB5uk9/UHGa0fLLXV3JOjXkqmMncHrg46DAqLT3GUtypV+4eopxW3r9jpNTiqny9xqVbh7O6YNIv/AKcmMeUXGRkDvxVtrLJjeN0zXHkWRWiMUxU0rg0FKVrePcbgs4XmuJBHGvedySeiqBuzHwFAbGma4FzT24Tu5WwRYoxnz5VDSN6dOdKj15qpz9qXFW3N649CxxKP5JUsln6pzU1+Tm7SOJn/AOum+7QPctfSHtN4ovS+k+9Ym/5kNLFn6tpX5t4V218RiK+V8lcL3hkEbH1NHgA/2T6q7FyR2h2vE8rEWjmUZaGTAbHeVI2cD0dNsgVSm55u+g33s0/6bVNRzcf9BvvZp/02pQGv7Nvqrh3s8fuqlcJknS54h8GjEj6pRgnGAXPnDxI8NquXZ7Jp4Rw84LYtozhRknC9B6arfKszR308kkUirM8mCVyF1MSNRB2+6vbpZbceR+XD8zx6iNzh6/Q03EOCS21gWkBXXKgIPXAVtz9+K6Zyhj4HBj+H/qa+3H+Ei6t5IWONQ2P8LA5U/jVW4TxmWxhNvNbyNIhIjK4Mbg9DqJ2rvJleow8+0pN/P8HEMawZenFL9jA5abTxe5C9C8oP4k++tVb3U8UvEng05DTayRkqvlDkjfqKs3JXBpIzNdTIS76mVQPOYscnGcekDPjWt5ZjZLu4M0EgjuDIpOMhfKEnDY/Dbxr1ePDdkfDpRXnXU8/gy2wXS3L0s3PZrw9VgaUNqL7Efw6eoPpqvcqGf4Rdi20atUmdY2A1nfqK2HLJn4fJPE8Erxk+YVAO4OAdzjBGKxOWZJraeeRrWZhIWwFA21Nnv2rObp5mmndVf87HUefCtNVdlu5KL/BgJPnKSpHhgAVX+zr6Te/1n/5zWTZ8VuZLp5Pg0iqsZ0x7Atjc5Y4GSdP92tVy2bq1lnkNpI4l1bDIwS2rrjcVlGH6MqbVuu6+RrKX68bp0r7GTzM2OLW5XriLP95v+ldGqhcD4NPPdm6uU0AEFV37hhVGe4bHNX2vPqZp7Ir/AFSRvpotKUn3dilKV5j0mp5h4qYI/k08pM+VhjzpDMFLnU39FQFJJ9GOpFfnLmW3v7m5LX/lXIVn0aXCR5Z1SJVVW0ElNO2c/wARIr9KyyB5THozpQMXI83zyV0jxOAc7948axIuEB0UTKCVJPXUXyGXz205ONb4oD8yWPKVw6LMsWYtSBZUOoLqGpWYDOwypJPTp37aS7s5TmQqzKxdtYXY6SDIdhtgsM9wJxX65vuCRm3kgSKNUfOUA0odTamzpHec1y3mTs9vVtJIIPJvBEWa3jXPlcszM2dW2507ZwMnYGoQ4RU5qxcT5Lu4ComiCal1Al1xjGTk+jIz6xVddcbVCEVl8P4jJAyvC5jkVwyuvzgVBAwfvPrzWJRlIxkY7/u8aoO8ctdqQv7O9troKlz8Fn0MuyTYjbIA/ov6O/u8KVwdGIOQcHxGxpVOj9cdmv1Vw32eP3VZsVU+z9WPCOHhG0sbZNLEasHTscd/qrScO49xCaaeBZIdURcZMWAdBI/i2zW2LA8ik01x1sxyZlBpNdTpFQRVBtOapp7OeRSkc9uGaQadSuqjO2T5tbPk3iVzdRO8jpg5ClVwVYd+O8b9/hXU9NOEXKXZ0cw1EZtKPdWWumKos3Eb3ReDWGaN1jUhMEecDrOO7TnP/wA1g8W4/wARt2gWRoQZQSPk8kYx187011DSym6Ul/FZJ6lRVtM6RTFVLgN1eC7Md0VIaJWXSuF2LdP97x9Qr58V5kaLiUMIPyZUK47tTnIPrA0/3q4WnlKTjHni+Dp54qKlLjmi44qagVNYG4pSlAKUr5SZyuMYz52fDB6ffigPpipqBU0AqDU14lfAJ93WgOSdrnE5LfU0I0rsh1BiGLaC2jA0/NUZz0++uAsd67r29TOnk2R8Bo8PHsTuw0vjO2BqXIG+oiuEE1CMZr1c3DOdTszHAGWJJwOgye6vFRQHmoqaiqU/XnZt9VcN9nj91U3h88sV/fmCLyr65MLnHVm39OPCrh2dvp4Tw87nFtGcAZOy52A6mqvy9d6OJTyukiJK7aSyEY1E/O/h7q9ukdQy8Xwvqjx6lXPH5sngnBZYbLiMkqlS1vKMEYJOkknHhW/7MT/oh/rn3CrJxO18tDNGdvKRumf6ykf9aovKvFjw9ZLe5ikVw2V0rqVvUeld+JLPhn/1uTr4HGxYcsfdVFl4F9J4gP8AiL/yL/3qv9pg+WsT/X96VYOVY3JnmddPlm1AfyA9OBpGe8g1V+f5JJZ4QsEuIdWWwMPqK7rg9PN78VNL/n9H9C6i/B9V9ToceNKn0D3VyDmG8WRpJQWEnl2ZfNOCmSqHV0+asX866NfcVPwPykUcjMyaQAACjYxlsnbB8M1pUgU8MdBBIX0lSukB1I+YTkjIGF6b1NHNYpbmu9fkaqPiR2r3WWzg12JoYpB/SUH7++s6qd2e3DrF5CWN0ZSSpZTpZT3A+Iq415s0FDJKK956sMt0E2KUpWRoKUqM0BNKjVUFh40B6qDQmtDzRzhaWC6riZVO2I186Vs+CDfHp6UBzH/KC4WCkFzpk16jGSSugIMkbA5679D17q4fLGRjIIyMjI6jxFdm5v7aopojHbWpLFtnuVVlAB6iME5JHiRiuR8U4lJcyF5CCx2AVQoAyTgDw3NQhg0rKSxYp5QjSm+GbIDEf0U/iPq6d+KxDVANKilCn697NR/qrh3s8fuqx6B4VXOzX6q4d7PH7qstANNeWiB6gH1jNe6UBAFNNTSgPOmpxU0oCAKmlKAUpSgFc3595ytWAgt+IyxXKS/NtIjPKxUMDFp+adz49Vro0gyMVyPsu5RXhvFL+CTDuIY3tZCoyYSzByPBgSitj3GgOXX3O/Eo53Pw24EiF4/PVVdVDZCsuCAc9R6Mb1a+Uu2CYSQLxFtcSuzGVIxrPmMqqyrgFQxByBnzR1rxzNyGsvEeKiR5YiCs8RSESo6TtgMQp1KA4cE4wMZJHf8ALhfZ3DI9nhLvQ9zEjPMios0fyjSMIx50S4j0qSxJ1ZxUIWjnjtohETR8P1SSOGUyspRYht5wDDLnrjpjFc9k4hbvZPM0cSSCQqmoC4uJ5FRDmV5snyYDZJGkdAFODVh7eeF2Vq9nHa28cMrB2k8moUFNgmVG2cht/Qa0/Ypy7De3zi4jEiRRFwjbqW1Kq6h/SAyTj1UBQZ8HBXO4y2wAB78Ad1eIX0sDgHBBwwyD6CO8V3btP5Qk1S3cVrYqVbznZnyyYwZGib5LIznJB+b6K5byzyobsXErzJDb2+80zHYk5KpGP6TNjYerxFAaG7vnlbVIxY4wM4AAHQKBso9AwKxyten26eA/HG/868aqoPNKkmlCn687Nfqrh3s8fuqzVWezX6q4d7PH7qs1AKUpQClKUApSlAKUpQClKUAqv80cHeQw3FsVW6tiTFq2WRG2kgc9yuAN+4hT3VYKUBQJeY7eaZJPLfAbqFHSZbkKuhHKZRlZgJMsAUdcr5r+Ne+X+LRXN1HDHdfDHhZri4nRQIQSjQRxIASF+fqwCfmHck1buLcIguUKXEMcq/wuoYfdnoaxLM2ln/o8SxQ4jaXycagYRSoZ20jbdhueu/hQHA+3y0dOKa2csskMZjz/AEAuVKD0Zyf7Rqu9nXwgcQtvgciRzEnSZWIjYYJKPjcg9MDJ3FWLtw5ogvbuJLdg62yujOOjMxBIXxA09ehzVB4RxJ7aaKeIgPEwdMjIyviO8d331CHaeduGXbStO3BXmcgE/wCnNNahgNORAoUnbuOAfDrXG+KXM4MsM2pPlWkeHGhVkbGTo6DbAHgK/R/EuaTdcHN3BmNnjBCDBYlTiVB0OBvuN8DNfma+unkctI5dthqO5ONhQGMag1NQRVKRSlKA/XvZr9VcO9nj91Waqz2afVXDvZ4/dVlzQE0pSgFKUoBSlKAUpSgFKUoBSlKAg1RuzuV55+L3MoOTdtbx56CK281QOnezffV5NVHjl7O9/bWlrOtvhHuJyYVk8oisihMEjAJZsnIPm0Bjc9ciQcSuLbyyuumKfMseFbIaHQGYg5G8mBjx9NcL525G+ATyR/CIyoyULAqxGnUAcZ87dR6z4V3a9tuLIZGHEbHzhhEktWRFx1KnypbPr1VxztG5Ski8pdXHE7SeZ21PGuFcnAHmqu3RR3DpUIaD/Ppt7ZIIpAxDFmGzxNqUg5DAYI1HGN8k77CtYnAbiS2kvEjLwI5WR1IPk280+cucgecN8Y3rVk11Lh/E7ZOV7iNSpmefEqEkMGdxpYeICKvo2NAcrNDUmoIFUp5pSlAfr3s1P+quHezx+6six4mpuLrMymILAUOpSoL+UyAR44FYfZ5GG4RYKejWyA+orivunKq7fKvlREFOldjCGVDjG/muQf8ApXcdtOzOe61RtTxaAHT5aLOM41rnGxzjPgR+Ir5LxuIyFAw2jEmrI0lSSOueuxrEl5ZjYSDJGoQgYCjQYCChUYx1HTpXp+XVOSJHUlNDFAq588uDsNjknp1zVrGS8nuNva3CyKGRgynoQcg91fWsPhVgII9CksNTtk4z57FyNh4k1mVw6vg0V1yKUpUKKUpQClKUApStbxvj1vZpruZo4l7tbYJ9Cr1Y+gUBsq0fGOHqs8N6qkyQI6MFO7wyEFh6dJAcD0EdTXMuau3NVythBr2/9abKqD6IxufvI9Vcn5g5vvb0n4TcyOp/2YOmMf2FwPxzUsln6P5v5HTiM1tOZijQBwqmNJomD46xyZXu8N9vAVRb7sJhUZF+yk5OXiTTgDLbBhjbetVyJ2ym1t1gu4Xn8nhYpEK6tAwArhupHcc77D018+0PtIv0kEAga0YR4ZpEUyuJME6CMqF6rkZz6DsKDnfNPBRZ3EsAlWXQxGpe/GNyM+b1rUE/+f8Anqr3NKzlmYlmJySTkknvNeCKgIoaVBqlIpSlAdA4bzBdRwQKl1cIqooCrNIqgY6ABsAVljma9+23X5iT91KUA+M179tuvzEn7qfGa9+2XX5iT91KUA+M179tuvzEn7qfGa9+23X5iT91KUA+M179tuvzEn7qfGa9+23X5iT91KUA+M179tuvzEn7qfGa9+23X5iT91KUA+M179tuvzEn7qfGa9+23X5iT91KUB5k5mvcN/pt10+0SfuqgXl/LOxeaWSV8fOkdnb8WJNKUB8KE0pUITEd19Y94qy84cQlmWEzSySlS4UyOz6QcZA1E4pSqUrFKUoQg1FKUKKUp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1026" name="Picture 2" descr="Ivo Andrić █  Иво Андрић">
            <a:extLst>
              <a:ext uri="{FF2B5EF4-FFF2-40B4-BE49-F238E27FC236}">
                <a16:creationId xmlns:a16="http://schemas.microsoft.com/office/drawing/2014/main" id="{9B833A4D-DF46-9296-D0BC-371E1C9E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368152" cy="181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FB4810-8C33-45C5-943A-E00BD6FA6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a) </a:t>
            </a:r>
            <a:r>
              <a:rPr lang="sr-Latn-BA" dirty="0"/>
              <a:t>Književne pojave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Stari </a:t>
            </a:r>
            <a:r>
              <a:rPr lang="sr-Latn-CS" sz="280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pjesnici</a:t>
            </a:r>
            <a:endParaRPr lang="sr-Latn-CS" sz="28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Književnost i rat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Petparačka literatura</a:t>
            </a:r>
            <a:endParaRPr lang="de-AT" sz="2800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6F99B1-4DD6-4595-BBC6-947287F2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8917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60F-4566-BC21-8257-2D3BC265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904788-EFA7-498E-3176-3DF2F5A3D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b) 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Književne </a:t>
            </a:r>
            <a:r>
              <a:rPr lang="sr-Latn-CS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mikroteme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Priča i </a:t>
            </a:r>
            <a:r>
              <a:rPr lang="sr-Latn-CS" sz="280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pripovijedanje</a:t>
            </a:r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Mostovi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Staze</a:t>
            </a:r>
            <a:r>
              <a:rPr lang="sr-Latn-CS" sz="28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sr-Latn-CS" sz="2800" dirty="0" err="1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predjeli</a:t>
            </a:r>
            <a:r>
              <a:rPr lang="sr-Latn-CS" sz="28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sr-Latn-CS" sz="28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Vino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Prvi školski čas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Šetnja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Let iznad mora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Ulazak u </a:t>
            </a:r>
            <a:r>
              <a:rPr lang="sr-Latn-CS" sz="280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svijet</a:t>
            </a:r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književnosti</a:t>
            </a:r>
          </a:p>
          <a:p>
            <a:r>
              <a:rPr lang="sr-Latn-CS" sz="28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ikovi</a:t>
            </a:r>
            <a:endParaRPr lang="de-AT" sz="2800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04B2AD-0A1C-C727-F370-EAA47E02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6374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F9A46-6990-1248-207B-7F205BEC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E21ED5-E8DA-F9A8-F5DF-416E3D7CA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c) </a:t>
            </a:r>
            <a:r>
              <a:rPr lang="sr-Latn-CS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Književnopublicistički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žanr</a:t>
            </a:r>
            <a:r>
              <a:rPr lang="de-AT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ovi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lang="de-AT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r-Latn-CS" sz="3000" cap="small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Almanah Prosvete za 1918</a:t>
            </a:r>
            <a:endParaRPr lang="de-AT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partizanski dnevnici</a:t>
            </a:r>
            <a:endParaRPr lang="de-DE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ACE52C-A620-E0F4-377B-A4E74126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81737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E3F6C-8CBE-1ABC-3658-A810E5AE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C6347-DD8C-4347-4882-BF29082C0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/>
              <a:t>d) </a:t>
            </a:r>
            <a:r>
              <a:rPr lang="sr-Latn-CS" dirty="0" err="1"/>
              <a:t>Književnopublicističke</a:t>
            </a:r>
            <a:r>
              <a:rPr lang="sr-Latn-CS" dirty="0"/>
              <a:t> teme</a:t>
            </a:r>
            <a:endParaRPr lang="de-AT" dirty="0"/>
          </a:p>
          <a:p>
            <a:r>
              <a:rPr lang="de-AT" dirty="0"/>
              <a:t>D</a:t>
            </a:r>
            <a:r>
              <a:rPr lang="sr-Latn-CS" dirty="0" err="1"/>
              <a:t>oprinos</a:t>
            </a:r>
            <a:r>
              <a:rPr lang="sr-Latn-CS" dirty="0"/>
              <a:t> štampe i radija književnosti</a:t>
            </a:r>
            <a:endParaRPr lang="de-AT" dirty="0"/>
          </a:p>
          <a:p>
            <a:r>
              <a:rPr lang="sr-Latn-CS" dirty="0"/>
              <a:t> </a:t>
            </a:r>
            <a:r>
              <a:rPr lang="de-AT" dirty="0"/>
              <a:t>N</a:t>
            </a:r>
            <a:r>
              <a:rPr lang="sr-Latn-CS" dirty="0" err="1"/>
              <a:t>ovinari</a:t>
            </a:r>
            <a:endParaRPr lang="de-AT" dirty="0"/>
          </a:p>
          <a:p>
            <a:r>
              <a:rPr lang="de-AT" dirty="0"/>
              <a:t>S</a:t>
            </a:r>
            <a:r>
              <a:rPr lang="sr-Latn-CS" dirty="0" err="1"/>
              <a:t>pikeri</a:t>
            </a:r>
            <a:endParaRPr lang="de-DE" dirty="0"/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E62609-8162-E61B-5033-E38C661E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86910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DB7A0-2B7D-43E3-FBE6-C6F7103C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8FD9F1-51E6-EE5B-30B9-33D8DBB0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Andri</a:t>
            </a:r>
            <a:r>
              <a:rPr lang="sr-Latn-ME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ć</a:t>
            </a:r>
            <a:r>
              <a:rPr lang="de-AT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eva</a:t>
            </a:r>
            <a:r>
              <a:rPr lang="de-AT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p</a:t>
            </a:r>
            <a:r>
              <a:rPr lang="sr-Latn-CS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ublicistika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u kontekstu književnih pravaca i literarnih strujanja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Ekspresionizam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Moderna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Nadrealizam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Realizam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Socijalistički realizam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(Post)Modernizam </a:t>
            </a:r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Drugo</a:t>
            </a:r>
            <a:endParaRPr lang="ru-RU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6CB67A-6F68-C2D8-7B82-BFC85017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9696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4EC7D-6527-7642-5723-C73D977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1223F7-C642-FFA2-E13E-2BA20B371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Saradnja sa književnim časopisima</a:t>
            </a:r>
          </a:p>
          <a:p>
            <a:pPr marL="0" indent="0"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E7B201-C9C9-90D8-2150-99256480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FFEA24E-68ED-F2D1-3FE0-B8E619C05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732034"/>
            <a:ext cx="7272808" cy="206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5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267F9-B026-F21D-2893-C03A987B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992BEB-0CB7-A3ED-274C-B94240DC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Saradnja sa listovima</a:t>
            </a:r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E9FC05-DC1B-0829-8A8C-C58D2888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16</a:t>
            </a:fld>
            <a:endParaRPr lang="en-US" altLang="sr-Latn-R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4B14441-17FF-73C6-3A4F-D18D86C67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32" y="2741144"/>
            <a:ext cx="3282786" cy="147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04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D6FB5-6FBE-2AF0-5469-2F812408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9E32BA-CAB3-219F-3142-BFDA892D3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Strukovna pitanja</a:t>
            </a:r>
          </a:p>
          <a:p>
            <a:r>
              <a:rPr lang="sr-Latn-CS" sz="2800" cap="small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Statut Saveza književnika</a:t>
            </a:r>
            <a:endParaRPr lang="de-AT" sz="2800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7F5101-4FAD-7B87-E569-02B9A4F4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7145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7B1030-4B59-423B-8790-55E792FC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18</a:t>
            </a:fld>
            <a:endParaRPr lang="en-US" altLang="sr-Latn-RS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1DB60B-6E04-060B-560D-A1B52A51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3200" b="1" dirty="0"/>
              <a:t>2. </a:t>
            </a:r>
            <a:r>
              <a:rPr lang="sr-Latn-BA" sz="3200" b="1" dirty="0" err="1"/>
              <a:t>Kulturnoumjetnička</a:t>
            </a:r>
            <a:r>
              <a:rPr lang="sr-Latn-BA" sz="3200" b="1" dirty="0"/>
              <a:t> publicistika</a:t>
            </a:r>
          </a:p>
          <a:p>
            <a:endParaRPr lang="ru-RU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E35CBAF-4D32-E07A-6F4E-F55D94A7D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9" y="2708920"/>
            <a:ext cx="7352199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98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F1C9D-909F-E881-0250-A655F35EE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7A39CD-EEB3-1CA1-36C7-82D6E9F7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19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CFDEEF8-B523-E956-8F04-0B62C635A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72" y="2708920"/>
            <a:ext cx="749333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4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4AD23-2FF6-46E7-B95B-8E9A42CF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Sadr</a:t>
            </a:r>
            <a:r>
              <a:rPr lang="sr-Latn-BA" dirty="0"/>
              <a:t>ž</a:t>
            </a:r>
            <a:r>
              <a:rPr lang="de-DE" dirty="0" err="1"/>
              <a:t>aj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F2E10D-9D16-4617-9C28-F98AC8DC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BA" dirty="0"/>
              <a:t>Vrsta publicistike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/>
              <a:t>Publicistička poetika 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/>
              <a:t>Razvojne faze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/>
              <a:t>Publicistika i </a:t>
            </a:r>
            <a:r>
              <a:rPr lang="sr-Latn-BA" dirty="0" err="1"/>
              <a:t>publicističnost</a:t>
            </a:r>
            <a:endParaRPr lang="sr-Latn-BA" dirty="0"/>
          </a:p>
          <a:p>
            <a:pPr marL="514350" indent="-514350">
              <a:buFont typeface="+mj-lt"/>
              <a:buAutoNum type="arabicPeriod"/>
            </a:pPr>
            <a:r>
              <a:rPr lang="sr-Latn-BA" dirty="0"/>
              <a:t>Publicistički stil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9B5BD0-0C60-4459-9135-B5AE64AD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14633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22A5F-11D9-617F-9E5D-2CAC0CD73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DED43B-DA75-0B73-60FE-7C5AADA6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20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89E74B1-907C-FC10-FD02-DDF5C6BB9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708920"/>
            <a:ext cx="4176464" cy="228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062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DCDE9D-672C-4432-92E0-856DDA49C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3200" b="1" dirty="0"/>
              <a:t>3. Politička publicistika</a:t>
            </a:r>
          </a:p>
          <a:p>
            <a:endParaRPr lang="sr-Latn-BA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A1AC60-C804-4260-A530-E380F6C4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21</a:t>
            </a:fld>
            <a:endParaRPr lang="en-US" altLang="sr-Latn-R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4D15E64-38F5-63F3-9198-1C112E1D3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2708920"/>
            <a:ext cx="6552728" cy="142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35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733BF0F2-6955-64E2-FC56-505B835645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916832"/>
            <a:ext cx="7707138" cy="792088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7A288F-7251-7686-17C3-866C2A27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2126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D7C40-2391-4D82-87A5-89C36FEF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4E75B-E322-4167-AE7C-8587C918C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2800" b="1" dirty="0"/>
              <a:t>4. Istorijska publicistika</a:t>
            </a:r>
          </a:p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6626F3-988E-4D5B-A0CC-2CC27D64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23</a:t>
            </a:fld>
            <a:endParaRPr lang="en-US" altLang="sr-Latn-R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C1D8929-8A45-FCEF-D1D2-A1FF090B9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713351"/>
            <a:ext cx="7128792" cy="208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4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CEBB3-00DA-BA5B-FD71-32B8BF3B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5ABA8C-25A5-5F53-342D-F8214E68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24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497E9DB-BAD0-CAE2-7858-C336F1C5D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698905"/>
            <a:ext cx="7142402" cy="137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8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E4BD49-80D1-4C7C-84E8-ECA57BB5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25</a:t>
            </a:fld>
            <a:endParaRPr lang="en-US" altLang="sr-Latn-R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35C149-BE49-1A8A-2B6A-D8C243301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3200" b="1" dirty="0"/>
              <a:t>5. Memoarska publicistika</a:t>
            </a:r>
          </a:p>
          <a:p>
            <a:endParaRPr lang="ru-RU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0A87CAF-EF21-64B0-7BB8-9263E27D4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708920"/>
            <a:ext cx="4703849" cy="84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9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89BBA-54B9-EDD4-351D-57EE7F89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DE6A9D-1D29-7A1F-EE59-0157937E7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3200" b="1" dirty="0"/>
              <a:t>6. Putopisna publicistika</a:t>
            </a:r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D1882B-EAAD-209D-BEC4-8D04B4C2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26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0E6BFE-7FF9-81FA-E6A8-07F87FC96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708920"/>
            <a:ext cx="6408712" cy="122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3C2E6-E4C3-1651-1BD9-878B386F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1F27FF-525F-C872-9F1F-5961F066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27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AB8DA3D-4B3D-6E72-A5D9-7562B09DB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9" y="1988840"/>
            <a:ext cx="7202755" cy="148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47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8C318-DFD5-18D4-7CCF-6A4E6B33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CBCA5F-82CD-713E-4CF6-5914E8BA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3200" b="1" dirty="0"/>
              <a:t>7. Prigodna publicistika</a:t>
            </a:r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8398B9-A071-838C-0FF4-D802A75C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28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C08C7A7-2C37-3D73-77A2-3D54F5470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708919"/>
            <a:ext cx="7705261" cy="15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16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87F47-A933-4440-9C06-15C9357F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8CC345-23A4-41E8-8893-CECA4491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29</a:t>
            </a:fld>
            <a:endParaRPr lang="en-US" altLang="sr-Latn-RS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530BD0A-4179-BAEB-40A9-31D97EC2E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3200" b="1" dirty="0"/>
              <a:t>8. Žanrovska publicistika</a:t>
            </a:r>
          </a:p>
          <a:p>
            <a:endParaRPr lang="ru-RU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440028F-E4C8-FC8B-8ADD-291022EBE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433397"/>
            <a:ext cx="8352928" cy="83103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D57A296-72D9-F779-36F8-2177910AD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63" y="3611834"/>
            <a:ext cx="7249537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2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0F8E9-3975-15DE-17C2-F39E7973B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D0A7F-0080-FCF4-1098-390E773CF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2095" algn="just">
              <a:spcAft>
                <a:spcPts val="300"/>
              </a:spcAft>
            </a:pPr>
            <a:r>
              <a:rPr lang="de-AT" dirty="0"/>
              <a:t>20 </a:t>
            </a:r>
            <a:r>
              <a:rPr lang="de-AT" dirty="0" err="1"/>
              <a:t>tomova</a:t>
            </a:r>
            <a:r>
              <a:rPr lang="de-AT" dirty="0"/>
              <a:t>  </a:t>
            </a:r>
            <a:r>
              <a:rPr lang="de-AT" sz="3000" cap="small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Sabranih</a:t>
            </a:r>
            <a:r>
              <a:rPr lang="de-AT" sz="3000" cap="small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de-AT" sz="3000" cap="small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dela</a:t>
            </a:r>
            <a:r>
              <a:rPr lang="de-AT" sz="3000" cap="small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indent="252095" algn="just">
              <a:spcAft>
                <a:spcPts val="300"/>
              </a:spcAft>
            </a:pPr>
            <a:r>
              <a:rPr lang="sr-Latn-CS" dirty="0"/>
              <a:t>386 tekstova</a:t>
            </a:r>
            <a:endParaRPr lang="de-AT" dirty="0"/>
          </a:p>
          <a:p>
            <a:pPr indent="252095" algn="just">
              <a:spcAft>
                <a:spcPts val="300"/>
              </a:spcAft>
            </a:pPr>
            <a:r>
              <a:rPr lang="sr-Latn-CS" dirty="0"/>
              <a:t>najviše publicističkih (137 ili 35,05%)</a:t>
            </a:r>
            <a:endParaRPr lang="de-AT" dirty="0"/>
          </a:p>
          <a:p>
            <a:pPr marL="812800" indent="-457200" algn="just">
              <a:spcAft>
                <a:spcPts val="300"/>
              </a:spcAft>
            </a:pPr>
            <a:r>
              <a:rPr lang="sr-Latn-CS" dirty="0"/>
              <a:t>nešto manje </a:t>
            </a:r>
            <a:r>
              <a:rPr lang="sr-Latn-CS" dirty="0" err="1"/>
              <a:t>pripovijedaka</a:t>
            </a:r>
            <a:r>
              <a:rPr lang="sr-Latn-CS" dirty="0"/>
              <a:t> (130 ili 33,51%)</a:t>
            </a:r>
            <a:endParaRPr lang="de-DE" dirty="0"/>
          </a:p>
          <a:p>
            <a:pPr indent="252095" algn="just">
              <a:spcAft>
                <a:spcPts val="300"/>
              </a:spcAft>
            </a:pPr>
            <a:r>
              <a:rPr lang="sr-Latn-CS" dirty="0"/>
              <a:t>znatno manje </a:t>
            </a:r>
            <a:r>
              <a:rPr lang="sr-Latn-CS" dirty="0" err="1"/>
              <a:t>pjesama</a:t>
            </a:r>
            <a:r>
              <a:rPr lang="sr-Latn-CS" dirty="0"/>
              <a:t> (113 ili 29,12%), </a:t>
            </a:r>
            <a:endParaRPr lang="de-DE" dirty="0"/>
          </a:p>
          <a:p>
            <a:pPr marL="812800" indent="-457200" algn="just">
              <a:spcAft>
                <a:spcPts val="300"/>
              </a:spcAft>
            </a:pPr>
            <a:r>
              <a:rPr lang="sr-Latn-CS" dirty="0"/>
              <a:t>najmanje romana (</a:t>
            </a:r>
            <a:r>
              <a:rPr lang="de-AT" dirty="0"/>
              <a:t>6</a:t>
            </a:r>
            <a:r>
              <a:rPr lang="sr-Latn-CS" dirty="0"/>
              <a:t> ili 1,55%, od toga </a:t>
            </a:r>
            <a:r>
              <a:rPr lang="de-AT" dirty="0"/>
              <a:t>2</a:t>
            </a:r>
            <a:r>
              <a:rPr lang="sr-Latn-CS" dirty="0"/>
              <a:t> nezavršena)</a:t>
            </a:r>
            <a:endParaRPr lang="de-DE" dirty="0"/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DBFC47-E472-F982-1366-8E49F59F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0740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47EF3-46EA-2222-EC6C-07EBD0D0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B87FBA-530A-4AB5-B61A-2686B8DF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30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4ED6576-70C0-B720-47CA-4EF66BFB8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37" y="1916832"/>
            <a:ext cx="7373379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86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50FFFE-F1C5-4613-A46B-545D2BD0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31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A7DD01A-FDDD-F628-851F-E79A0671A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50" y="1268760"/>
            <a:ext cx="7516274" cy="408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67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5B4D4-4F86-68B7-29B6-56441621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6FB101-6D91-43B0-1FC9-988AE489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32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7EA6151-5F4E-1317-CBD3-A95EAB3D8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41" y="2224665"/>
            <a:ext cx="8002117" cy="102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31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DD5F9-4A62-DF44-089D-A97FB465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24E5A0-B472-794E-E4C5-07B78207F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BA" sz="3200" b="1" dirty="0"/>
              <a:t>9. Angažovana publicistika</a:t>
            </a:r>
          </a:p>
          <a:p>
            <a:endParaRPr lang="sr-Latn-BA" b="1" dirty="0"/>
          </a:p>
          <a:p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Tekstovi u službi </a:t>
            </a:r>
            <a:r>
              <a:rPr lang="sr-Latn-CS" sz="2800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poslijeratne</a:t>
            </a:r>
            <a:r>
              <a:rPr lang="sr-Latn-CS" sz="2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obnove i izgradnje zemlje</a:t>
            </a:r>
            <a:endParaRPr lang="de-AT" sz="2800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sr-Latn-BA" b="1" dirty="0"/>
          </a:p>
          <a:p>
            <a:pPr marL="0" indent="0" algn="ctr">
              <a:buNone/>
            </a:pPr>
            <a:endParaRPr lang="sr-Latn-BA" sz="3200" b="1" dirty="0"/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12EC78-1568-BF1B-3524-D6F4B6A4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041826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7D78BC-4228-46AE-930B-9395B8B1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34</a:t>
            </a:fld>
            <a:endParaRPr lang="en-US" altLang="sr-Latn-RS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F1CF8AD-21C9-8D06-7044-4FCFEBC5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sr-Latn-BA" b="1" dirty="0">
                <a:solidFill>
                  <a:srgbClr val="FF0000"/>
                </a:solidFill>
              </a:rPr>
              <a:t>Poetika </a:t>
            </a:r>
            <a:br>
              <a:rPr lang="sr-Latn-BA" b="1" dirty="0">
                <a:solidFill>
                  <a:srgbClr val="FF0000"/>
                </a:solidFill>
              </a:rPr>
            </a:br>
            <a:r>
              <a:rPr lang="sr-Latn-BA" b="1" dirty="0">
                <a:solidFill>
                  <a:srgbClr val="FF0000"/>
                </a:solidFill>
              </a:rPr>
              <a:t>Andrićeve</a:t>
            </a:r>
            <a:br>
              <a:rPr lang="sr-Latn-BA" b="1" dirty="0">
                <a:solidFill>
                  <a:srgbClr val="FF0000"/>
                </a:solidFill>
              </a:rPr>
            </a:br>
            <a:r>
              <a:rPr lang="sr-Latn-BA" b="1" dirty="0">
                <a:solidFill>
                  <a:srgbClr val="FF0000"/>
                </a:solidFill>
              </a:rPr>
              <a:t>publicistike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54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C85D6-513A-3521-E83A-D55C2B9B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5E9468-E8ED-8188-6F78-AD1FA0B9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35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B8BF3F2-6599-3B08-DE7A-1B6A0BA0A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88840"/>
            <a:ext cx="711304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036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8723B-9F20-21BD-7EB4-FE64A3F9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2E2996-B1DF-BFE1-4FE2-E4218DA9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36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91A73EE-B31E-22EF-A16E-1CDA4C93B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12" y="2022748"/>
            <a:ext cx="7350504" cy="284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F1F12-F6D4-BF9A-BA51-68894B65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B890F1-22E7-7868-9BA8-EEC4C7A6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37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DCA932D-3A42-DEDC-D856-763C8EB35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00808"/>
            <a:ext cx="3991532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3930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775F6-1EF8-A4CD-8E81-D3F69DA3E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B104A-0FA7-4BA1-1E26-33181A01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38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4D81F82-69B3-9FE0-64A7-44A89AFDE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2" y="2328709"/>
            <a:ext cx="8992855" cy="220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998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B93AC-D01E-D181-ECC0-2D7DED3B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9E82CFA-0FD4-5934-147D-F7B082DB3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72816"/>
            <a:ext cx="8229600" cy="3102394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19FCB4-AB52-F779-3B46-ED902590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082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7D78BC-4228-46AE-930B-9395B8B1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F1CF8AD-21C9-8D06-7044-4FCFEBC5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18048"/>
            <a:ext cx="8229600" cy="1143000"/>
          </a:xfrm>
        </p:spPr>
        <p:txBody>
          <a:bodyPr/>
          <a:lstStyle/>
          <a:p>
            <a:r>
              <a:rPr lang="sr-Latn-BA" b="1" dirty="0">
                <a:solidFill>
                  <a:srgbClr val="FF0000"/>
                </a:solidFill>
              </a:rPr>
              <a:t>Vrste </a:t>
            </a:r>
            <a:br>
              <a:rPr lang="sr-Latn-BA" b="1" dirty="0">
                <a:solidFill>
                  <a:srgbClr val="FF0000"/>
                </a:solidFill>
              </a:rPr>
            </a:br>
            <a:r>
              <a:rPr lang="sr-Latn-BA" b="1" dirty="0">
                <a:solidFill>
                  <a:srgbClr val="FF0000"/>
                </a:solidFill>
              </a:rPr>
              <a:t>publicistike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88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7D78BC-4228-46AE-930B-9395B8B1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40</a:t>
            </a:fld>
            <a:endParaRPr lang="en-US" altLang="sr-Latn-RS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F1CF8AD-21C9-8D06-7044-4FCFEBC5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18048"/>
            <a:ext cx="8229600" cy="1143000"/>
          </a:xfrm>
        </p:spPr>
        <p:txBody>
          <a:bodyPr/>
          <a:lstStyle/>
          <a:p>
            <a:r>
              <a:rPr lang="sr-Latn-BA" b="1" dirty="0">
                <a:solidFill>
                  <a:srgbClr val="FF0000"/>
                </a:solidFill>
              </a:rPr>
              <a:t>Razvojne </a:t>
            </a:r>
            <a:br>
              <a:rPr lang="sr-Latn-BA" b="1" dirty="0">
                <a:solidFill>
                  <a:srgbClr val="FF0000"/>
                </a:solidFill>
              </a:rPr>
            </a:br>
            <a:r>
              <a:rPr lang="sr-Latn-BA" b="1" dirty="0">
                <a:solidFill>
                  <a:srgbClr val="FF0000"/>
                </a:solidFill>
              </a:rPr>
              <a:t>faze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04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A382B-22FB-49AD-B2BB-559EAA3A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2238B4-F807-4003-B82C-E420006D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41</a:t>
            </a:fld>
            <a:endParaRPr lang="en-US" altLang="sr-Latn-RS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DF419EA-1812-EB4F-4B81-B4777C2BF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300"/>
              </a:spcAft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1) Mladalačka publicistika (1914–1920)</a:t>
            </a:r>
            <a:endParaRPr lang="de-AT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0" algn="just">
              <a:spcAft>
                <a:spcPts val="300"/>
              </a:spcAft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2) „</a:t>
            </a:r>
            <a:r>
              <a:rPr lang="sr-Latn-CS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Ukorijenjena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 publicistika (1921–1940)</a:t>
            </a:r>
            <a:endParaRPr lang="de-AT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0" algn="just">
              <a:spcAft>
                <a:spcPts val="300"/>
              </a:spcAft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3) „</a:t>
            </a:r>
            <a:r>
              <a:rPr lang="sr-Latn-CS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Zamrznuta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 publicistika (1941–1944)</a:t>
            </a:r>
            <a:endParaRPr lang="de-AT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0" algn="just">
              <a:spcAft>
                <a:spcPts val="300"/>
              </a:spcAft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4) „</a:t>
            </a:r>
            <a:r>
              <a:rPr lang="sr-Latn-CS" dirty="0" err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Odmznuta</a:t>
            </a: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 publicistika (1945–1954)</a:t>
            </a:r>
            <a:endParaRPr lang="de-AT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0" algn="just">
              <a:spcAft>
                <a:spcPts val="300"/>
              </a:spcAft>
              <a:buNone/>
            </a:pPr>
            <a:r>
              <a:rPr lang="sr-Latn-CS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5) Zrela publicistika (1955–1975)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7196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7D78BC-4228-46AE-930B-9395B8B1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42</a:t>
            </a:fld>
            <a:endParaRPr lang="en-US" altLang="sr-Latn-RS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F1CF8AD-21C9-8D06-7044-4FCFEBC5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718048"/>
            <a:ext cx="8229600" cy="1143000"/>
          </a:xfrm>
        </p:spPr>
        <p:txBody>
          <a:bodyPr/>
          <a:lstStyle/>
          <a:p>
            <a:r>
              <a:rPr lang="sr-Latn-BA" b="1" dirty="0">
                <a:solidFill>
                  <a:srgbClr val="FF0000"/>
                </a:solidFill>
              </a:rPr>
              <a:t>Publicistika i </a:t>
            </a:r>
            <a:br>
              <a:rPr lang="sr-Latn-BA" b="1" dirty="0">
                <a:solidFill>
                  <a:srgbClr val="FF0000"/>
                </a:solidFill>
              </a:rPr>
            </a:br>
            <a:r>
              <a:rPr lang="sr-Latn-BA" b="1" dirty="0" err="1">
                <a:solidFill>
                  <a:srgbClr val="FF0000"/>
                </a:solidFill>
              </a:rPr>
              <a:t>publicističnost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19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0ED77-DA8F-4067-A258-3D0108F6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357253-5C6F-48BC-B421-CDAA48FFF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43</a:t>
            </a:fld>
            <a:endParaRPr lang="en-US" altLang="sr-Latn-R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34A4FFE-3C51-155C-C6CE-0086AF1E8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268760"/>
            <a:ext cx="7200800" cy="39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19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7D78BC-4228-46AE-930B-9395B8B1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44</a:t>
            </a:fld>
            <a:endParaRPr lang="en-US" altLang="sr-Latn-RS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F1CF8AD-21C9-8D06-7044-4FCFEBC5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006080"/>
            <a:ext cx="8229600" cy="1143000"/>
          </a:xfrm>
        </p:spPr>
        <p:txBody>
          <a:bodyPr/>
          <a:lstStyle/>
          <a:p>
            <a:r>
              <a:rPr lang="sr-Latn-BA" b="1" dirty="0">
                <a:solidFill>
                  <a:srgbClr val="FF0000"/>
                </a:solidFill>
              </a:rPr>
              <a:t>Publicistički </a:t>
            </a:r>
            <a:br>
              <a:rPr lang="sr-Latn-BA" b="1" dirty="0">
                <a:solidFill>
                  <a:srgbClr val="FF0000"/>
                </a:solidFill>
              </a:rPr>
            </a:br>
            <a:r>
              <a:rPr lang="sr-Latn-BA" b="1" dirty="0">
                <a:solidFill>
                  <a:srgbClr val="FF0000"/>
                </a:solidFill>
              </a:rPr>
              <a:t>stil </a:t>
            </a:r>
            <a:br>
              <a:rPr lang="sr-Latn-BA" b="1" dirty="0">
                <a:solidFill>
                  <a:srgbClr val="FF0000"/>
                </a:solidFill>
              </a:rPr>
            </a:b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83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EAB31-EEA5-407B-95E9-84B60BD9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7B205D-EFD4-45CE-95B9-8598B07C3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2ED01B-F910-45FA-AF7C-95F5A208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45</a:t>
            </a:fld>
            <a:endParaRPr lang="en-US" altLang="sr-Latn-R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C31F9E8-7F1D-C00D-A65D-BD55F676A7A0}"/>
              </a:ext>
            </a:extLst>
          </p:cNvPr>
          <p:cNvSpPr txBox="1"/>
          <p:nvPr/>
        </p:nvSpPr>
        <p:spPr>
          <a:xfrm>
            <a:off x="457200" y="1484958"/>
            <a:ext cx="8229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r-Latn-CS" sz="2800" u="none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Tematski blok Stilističke komisije Međunarodnog komiteta slavista</a:t>
            </a:r>
            <a:endParaRPr lang="de-DE" sz="2800" u="none" dirty="0">
              <a:effectLst/>
              <a:latin typeface="Bg knjiga" panose="020406040505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8D9BAC4-3803-65A1-6E60-2350DD11D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85" y="2910548"/>
            <a:ext cx="6735115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037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EAB31-EEA5-407B-95E9-84B60BD9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7B205D-EFD4-45CE-95B9-8598B07C3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2ED01B-F910-45FA-AF7C-95F5A208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46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861D448-E7E5-1855-7E62-AEB1A1CB1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060848"/>
            <a:ext cx="7158054" cy="225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7951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6D838-0EC9-F5A0-E152-1E4D8C99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95C8E4-B261-26C3-D514-EA9165FE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47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64DBB72-7106-0A9F-0D04-1274B4110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61" y="1988840"/>
            <a:ext cx="733990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76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F7E41-5DBE-6269-E2B1-ED6054DE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186402-E8C9-2D2D-5BAF-2EDCF2FC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48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0A84971-933A-C69E-7A3B-D252B7B12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12776"/>
            <a:ext cx="721394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92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F2DEE-AC85-4F00-8037-1F5C431E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CAE93C-DC57-4494-A362-C41CC1DCF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1D3D60-1424-4431-934A-BAD8C543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7980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F2E10D-9D16-4617-9C28-F98AC8DCD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Književna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 err="1"/>
              <a:t>Kulturnoumjetnička</a:t>
            </a:r>
            <a:r>
              <a:rPr lang="sr-Latn-BA" sz="2800" dirty="0"/>
              <a:t>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Politička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Istorijska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Memoarska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Putopisna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Prigodna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Žanrovska publicistika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/>
              <a:t>Angažovana publicistika</a:t>
            </a:r>
          </a:p>
          <a:p>
            <a:pPr marL="514350" indent="-514350">
              <a:buFont typeface="+mj-lt"/>
              <a:buAutoNum type="arabicPeriod"/>
            </a:pPr>
            <a:endParaRPr lang="sr-Latn-BA" sz="2800" dirty="0"/>
          </a:p>
          <a:p>
            <a:pPr marL="514350" indent="-514350">
              <a:buFont typeface="+mj-lt"/>
              <a:buAutoNum type="arabicPeriod"/>
            </a:pP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9B5BD0-0C60-4459-9135-B5AE64AD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909271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112F0-620F-4BD8-A14E-33F306DE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6DEBD6-E4D4-4111-BF2E-839F111B6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C7F3B0-2A45-4E11-8273-622AC113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84687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DA85B5-A570-4D01-B15D-16074CB7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51</a:t>
            </a:fld>
            <a:endParaRPr lang="en-US" altLang="sr-Latn-RS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5330ADC-F992-D479-5E69-9594B3CE5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6713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6A6AD-F8E7-46B1-8FCC-31928C8B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894DBC-3A7B-45E3-A9E5-284D7301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87D46A-E91C-4B18-B4B6-C7C09C17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202740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EE0C0-2C24-4F22-930C-D01C10682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191CD1-7CF3-4F40-A7FC-B0CBC8749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2C5338-2286-4E4E-90A0-9988C5FC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08564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BE29B5-10AC-494E-ABE2-CABFCD8E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67909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9850E-769D-4B8E-B924-79268502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80C0E6-5BD0-40DC-8F19-4C43C934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55</a:t>
            </a:fld>
            <a:endParaRPr lang="en-US" altLang="sr-Latn-RS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35D0362-A2A8-23FA-6FA2-477F7705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322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94CED4-3D6B-4C95-9DDC-EF0F94401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E88B16-9CD1-4099-BD72-AC92EBD1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79601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325C35-E3E7-4E7A-A8DD-8DAC55F8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38674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BE72F7-0C28-499E-8F23-95014021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657083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D8620-A0C7-4F6F-B3D4-FE2D64937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14E6A-1C33-4600-A587-A2310E260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376DC8-FB3F-4752-B5CF-F54A5F0B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2377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F2E10D-9D16-4617-9C28-F98AC8DCD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Latn-BA" sz="2800" b="1" dirty="0"/>
              <a:t>1. Književna publicistika</a:t>
            </a:r>
          </a:p>
          <a:p>
            <a:endParaRPr lang="sr-Latn-BA" sz="2800" dirty="0"/>
          </a:p>
          <a:p>
            <a:r>
              <a:rPr lang="de-AT" dirty="0"/>
              <a:t>E</a:t>
            </a:r>
            <a:r>
              <a:rPr lang="sr-Latn-CS" dirty="0"/>
              <a:t>seji, putopisi, prikazi, </a:t>
            </a:r>
            <a:r>
              <a:rPr lang="sr-Latn-CS" dirty="0" err="1"/>
              <a:t>re</a:t>
            </a:r>
            <a:r>
              <a:rPr lang="sr-Latn-BA" dirty="0" err="1"/>
              <a:t>cenzije</a:t>
            </a:r>
            <a:r>
              <a:rPr lang="sr-Latn-BA" dirty="0"/>
              <a:t>, predgovori, osvrti i sl. </a:t>
            </a:r>
            <a:endParaRPr lang="de-DE" dirty="0"/>
          </a:p>
          <a:p>
            <a:endParaRPr lang="de-AT" sz="2800" dirty="0"/>
          </a:p>
          <a:p>
            <a:endParaRPr lang="de-AT" sz="2800" dirty="0"/>
          </a:p>
          <a:p>
            <a:pPr marL="514350" indent="-514350">
              <a:buFont typeface="+mj-lt"/>
              <a:buAutoNum type="arabicPeriod"/>
            </a:pPr>
            <a:endParaRPr lang="sr-Latn-BA" sz="2800" dirty="0"/>
          </a:p>
          <a:p>
            <a:pPr marL="514350" indent="-514350">
              <a:buFont typeface="+mj-lt"/>
              <a:buAutoNum type="arabicPeriod"/>
            </a:pP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9B5BD0-0C60-4459-9135-B5AE64AD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537542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E40D3-40AA-4D75-96F8-3F87BFBE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DDE255-EBAB-400B-B892-0F8DABCFA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04F69F-B776-4F58-BEF5-CC056C5E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660740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7BBA4-687E-4D21-B6F4-A0D7E5725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ED99C4-622B-4AAD-8B25-44B5A593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8F6061-2D20-412F-B48A-F5C07458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7497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C23AF-AFE2-247E-7BBB-BA759AFA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BFDAC6-9ACD-E30C-F136-069AB00E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3200" dirty="0"/>
              <a:t>Pisci i njihova djela</a:t>
            </a:r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DE6CDE-9FF8-335D-A7F8-73EF191C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8868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FB4810-8C33-45C5-943A-E00BD6FA6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Latn-BA" sz="3200" dirty="0"/>
              <a:t>Domaći pisci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6F99B1-4DD6-4595-BBC6-947287F2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E672823-67EF-A368-AF28-F4DE53A89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9" y="2727974"/>
            <a:ext cx="7198365" cy="250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9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FB4810-8C33-45C5-943A-E00BD6FA6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Latn-BA" sz="3200" dirty="0"/>
              <a:t>Strani pisci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6F99B1-4DD6-4595-BBC6-947287F2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B18A85A-9B83-1031-52E5-9AFA7D42D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9" y="2715411"/>
            <a:ext cx="7218991" cy="222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570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Bildschirmpräsentation (4:3)</PresentationFormat>
  <Paragraphs>156</Paragraphs>
  <Slides>61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64" baseType="lpstr">
      <vt:lpstr>Arial</vt:lpstr>
      <vt:lpstr>Bg knjiga</vt:lpstr>
      <vt:lpstr>Default Design</vt:lpstr>
      <vt:lpstr>Andrićeva  publicistika  </vt:lpstr>
      <vt:lpstr>Sadržaj</vt:lpstr>
      <vt:lpstr>PowerPoint-Präsentation</vt:lpstr>
      <vt:lpstr>Vrste  publicistike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Poetika  Andrićeve publicistike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Razvojne  faze</vt:lpstr>
      <vt:lpstr>PowerPoint-Präsentation</vt:lpstr>
      <vt:lpstr>Publicistika i  publicističnost</vt:lpstr>
      <vt:lpstr>PowerPoint-Präsentation</vt:lpstr>
      <vt:lpstr>Publicistički  stil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3048</cp:revision>
  <cp:lastPrinted>2023-10-14T07:02:17Z</cp:lastPrinted>
  <dcterms:created xsi:type="dcterms:W3CDTF">2005-05-16T09:32:41Z</dcterms:created>
  <dcterms:modified xsi:type="dcterms:W3CDTF">2023-10-18T08:33:40Z</dcterms:modified>
</cp:coreProperties>
</file>