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0" r:id="rId5"/>
    <p:sldId id="261" r:id="rId6"/>
    <p:sldId id="270" r:id="rId7"/>
    <p:sldId id="263" r:id="rId8"/>
    <p:sldId id="266" r:id="rId9"/>
    <p:sldId id="269" r:id="rId10"/>
    <p:sldId id="267" r:id="rId11"/>
    <p:sldId id="272" r:id="rId12"/>
    <p:sldId id="273" r:id="rId13"/>
    <p:sldId id="265" r:id="rId14"/>
    <p:sldId id="268" r:id="rId15"/>
    <p:sldId id="271" r:id="rId16"/>
    <p:sldId id="25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EACB-7F09-4BA5-AAE7-C2D201EDBFE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28685-FFFB-4CFF-A79F-94B2ADDB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EACB-7F09-4BA5-AAE7-C2D201EDBFE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28685-FFFB-4CFF-A79F-94B2ADDB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1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EACB-7F09-4BA5-AAE7-C2D201EDBFE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28685-FFFB-4CFF-A79F-94B2ADDB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2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EACB-7F09-4BA5-AAE7-C2D201EDBFE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28685-FFFB-4CFF-A79F-94B2ADDB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8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EACB-7F09-4BA5-AAE7-C2D201EDBFE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28685-FFFB-4CFF-A79F-94B2ADDB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2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EACB-7F09-4BA5-AAE7-C2D201EDBFE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28685-FFFB-4CFF-A79F-94B2ADDB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2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EACB-7F09-4BA5-AAE7-C2D201EDBFE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28685-FFFB-4CFF-A79F-94B2ADDB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4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EACB-7F09-4BA5-AAE7-C2D201EDBFE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28685-FFFB-4CFF-A79F-94B2ADDB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6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EACB-7F09-4BA5-AAE7-C2D201EDBFE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28685-FFFB-4CFF-A79F-94B2ADDB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EACB-7F09-4BA5-AAE7-C2D201EDBFE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28685-FFFB-4CFF-A79F-94B2ADDB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9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EACB-7F09-4BA5-AAE7-C2D201EDBFE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28685-FFFB-4CFF-A79F-94B2ADDB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6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9EACB-7F09-4BA5-AAE7-C2D201EDBFEA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28685-FFFB-4CFF-A79F-94B2ADDB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2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Наташа Миланов 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R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Београд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sr-Cyrl-R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за српски језик </a:t>
            </a:r>
            <a:r>
              <a:rPr lang="sr-Cyrl-R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САНУ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natasa.milanov@isj.sanu.ac.rs</a:t>
            </a:r>
            <a:endParaRPr lang="en-US" sz="1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 </a:t>
            </a:r>
            <a:r>
              <a:rPr lang="ru-RU" sz="4800" b="1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придевима </a:t>
            </a:r>
            <a:r>
              <a:rPr lang="ru-RU" sz="48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са значењем недостајања нечега у Андрићевим путописима</a:t>
            </a:r>
            <a:r>
              <a:rPr lang="sr-Cyrl-RS" sz="48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sr-Cyrl-RS" sz="48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sr-Cyrl-RS" sz="26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15</a:t>
            </a:r>
            <a:r>
              <a:rPr lang="en-US" sz="26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r>
              <a:rPr lang="sr-Cyrl-RS" sz="26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симпозијум „Андрићева публицистика“</a:t>
            </a:r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sr-Cyrl-RS" sz="24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Словенија,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19</a:t>
            </a:r>
            <a:r>
              <a:rPr lang="sr-Cyrl-RS" sz="24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–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22.10. 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0769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559" y="365125"/>
            <a:ext cx="10741241" cy="700195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4.4. Људи, животиње (физичке карактеристике)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209" y="1207363"/>
            <a:ext cx="11078592" cy="532660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sz="3500" dirty="0" smtClean="0"/>
              <a:t>На њему </a:t>
            </a:r>
            <a:r>
              <a:rPr lang="sr-Cyrl-RS" sz="3500" dirty="0"/>
              <a:t>[друму] је изубијана </a:t>
            </a:r>
            <a:r>
              <a:rPr lang="sr-Cyrl-RS" sz="3500" dirty="0"/>
              <a:t>и </a:t>
            </a:r>
            <a:r>
              <a:rPr lang="sr-Cyrl-RS" sz="3500" i="1" dirty="0"/>
              <a:t>мртва</a:t>
            </a:r>
            <a:r>
              <a:rPr lang="sr-Cyrl-RS" sz="3500" dirty="0"/>
              <a:t>, дугачка змија шарка; </a:t>
            </a:r>
            <a:endParaRPr lang="sr-Cyrl-RS" sz="3500" dirty="0" smtClean="0"/>
          </a:p>
          <a:p>
            <a:pPr algn="just"/>
            <a:r>
              <a:rPr lang="sr-Cyrl-RS" sz="3500" dirty="0"/>
              <a:t>Младићи натоваре бика на кола у која је упрегнут </a:t>
            </a:r>
            <a:r>
              <a:rPr lang="sr-Cyrl-RS" sz="3500" i="1" dirty="0"/>
              <a:t>мршав</a:t>
            </a:r>
            <a:r>
              <a:rPr lang="sr-Cyrl-RS" sz="3500" dirty="0"/>
              <a:t> коњ; </a:t>
            </a:r>
          </a:p>
          <a:p>
            <a:pPr algn="just"/>
            <a:r>
              <a:rPr lang="sr-Cyrl-RS" sz="3500" dirty="0" smtClean="0"/>
              <a:t>На </a:t>
            </a:r>
            <a:r>
              <a:rPr lang="sr-Cyrl-RS" sz="3500" dirty="0"/>
              <a:t>тргу испод терасе, </a:t>
            </a:r>
            <a:r>
              <a:rPr lang="sr-Cyrl-RS" sz="3500" i="1" dirty="0"/>
              <a:t>мршаве</a:t>
            </a:r>
            <a:r>
              <a:rPr lang="sr-Cyrl-RS" sz="3500" dirty="0"/>
              <a:t> девојчице продају неке колаче; </a:t>
            </a:r>
            <a:endParaRPr lang="sr-Cyrl-RS" sz="3500" dirty="0" smtClean="0"/>
          </a:p>
          <a:p>
            <a:pPr algn="just"/>
            <a:r>
              <a:rPr lang="sr-Cyrl-RS" sz="3500" dirty="0" smtClean="0"/>
              <a:t>Изгледа </a:t>
            </a:r>
            <a:r>
              <a:rPr lang="sr-Cyrl-RS" sz="3500" dirty="0"/>
              <a:t>да [човек] никад није ни био млад, </a:t>
            </a:r>
            <a:r>
              <a:rPr lang="sr-Cyrl-RS" sz="3500" i="1" dirty="0"/>
              <a:t>сасушен</a:t>
            </a:r>
            <a:r>
              <a:rPr lang="sr-Cyrl-RS" sz="3500" dirty="0"/>
              <a:t> и искрпљен;</a:t>
            </a:r>
            <a:endParaRPr lang="en-US" sz="3500" dirty="0"/>
          </a:p>
          <a:p>
            <a:pPr algn="just"/>
            <a:r>
              <a:rPr lang="sr-Cyrl-RS" sz="3500" dirty="0"/>
              <a:t>Становници данског острва […] су </a:t>
            </a:r>
            <a:r>
              <a:rPr lang="sr-Cyrl-RS" sz="3500" i="1" dirty="0"/>
              <a:t>слепи</a:t>
            </a:r>
            <a:r>
              <a:rPr lang="sr-Cyrl-RS" sz="3500" dirty="0"/>
              <a:t> за </a:t>
            </a:r>
            <a:r>
              <a:rPr lang="sr-Cyrl-RS" sz="3500" dirty="0" smtClean="0"/>
              <a:t>боје;</a:t>
            </a:r>
          </a:p>
          <a:p>
            <a:pPr algn="just"/>
            <a:r>
              <a:rPr lang="sr-Cyrl-RS" sz="3500" dirty="0" smtClean="0"/>
              <a:t> Жене […] </a:t>
            </a:r>
            <a:r>
              <a:rPr lang="sr-Cyrl-RS" sz="3500" dirty="0"/>
              <a:t>носе свој терет на глави као неки украс, и подржавају га грудима, куковима и </a:t>
            </a:r>
            <a:r>
              <a:rPr lang="sr-Cyrl-RS" sz="3500" i="1" dirty="0"/>
              <a:t>босим</a:t>
            </a:r>
            <a:r>
              <a:rPr lang="sr-Cyrl-RS" sz="3500" dirty="0"/>
              <a:t> препланулим </a:t>
            </a:r>
            <a:r>
              <a:rPr lang="sr-Cyrl-RS" sz="3500" dirty="0" smtClean="0"/>
              <a:t>ногама.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96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4.5. Материјално стање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Првих дана октобра месеца нађем се, опет сиромах и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празних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руку; </a:t>
            </a:r>
            <a:endParaRPr lang="sr-Cyrl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Децу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добро одевену, богаташку, и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бедну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мршаву и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сиротињску;</a:t>
            </a:r>
            <a:endParaRPr lang="en-US" sz="3200" dirty="0"/>
          </a:p>
          <a:p>
            <a:pPr algn="just"/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Уски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и мрачни „хаустори“ који вас дочекају задахом мемле и мирисима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танке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 кухиње и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понија. </a:t>
            </a:r>
          </a:p>
        </p:txBody>
      </p:sp>
    </p:spTree>
    <p:extLst>
      <p:ext uri="{BB962C8B-B14F-4D97-AF65-F5344CB8AC3E}">
        <p14:creationId xmlns:p14="http://schemas.microsoft.com/office/powerpoint/2010/main" val="405178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4.5. Храна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Слаба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 кафа, топла минерална вода; </a:t>
            </a:r>
            <a:endParaRPr lang="sr-Cyrl-R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Јела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немасна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без сока и зачина; </a:t>
            </a:r>
            <a:endParaRPr lang="sr-Cyrl-R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Продало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се све што се продати може и сад се живи од хлеба и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танка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чаја.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296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83" y="71021"/>
            <a:ext cx="10830017" cy="727969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4.6.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Димензије</a:t>
            </a:r>
            <a:r>
              <a:rPr lang="sr-Cyrl-RS" dirty="0"/>
              <a:t/>
            </a:r>
            <a:br>
              <a:rPr lang="sr-Cyrl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Град од камена, у стрмој, </a:t>
            </a:r>
            <a:r>
              <a:rPr lang="sr-Cyrl-RS" sz="3200" dirty="0" err="1">
                <a:latin typeface="Arial" panose="020B0604020202020204" pitchFamily="34" charset="0"/>
                <a:cs typeface="Arial" panose="020B0604020202020204" pitchFamily="34" charset="0"/>
              </a:rPr>
              <a:t>крчевитој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тесној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 долини Неретве; </a:t>
            </a:r>
          </a:p>
          <a:p>
            <a:pPr marL="0" indent="0" algn="just">
              <a:buNone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Браве на орманима и на вратима још су у реду, али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ослабиле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истанчале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прозори се затварају али непотпуно, старачки малокрвно.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751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336" y="365125"/>
            <a:ext cx="10652464" cy="602541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4.7. Апстрактни појмови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17" y="1402672"/>
            <a:ext cx="10883283" cy="5033639"/>
          </a:xfrm>
        </p:spPr>
        <p:txBody>
          <a:bodyPr>
            <a:normAutofit/>
          </a:bodyPr>
          <a:lstStyle/>
          <a:p>
            <a:pPr algn="just"/>
            <a:r>
              <a:rPr lang="sr-Cyrl-RS" sz="3200" dirty="0"/>
              <a:t>Не </a:t>
            </a:r>
            <a:r>
              <a:rPr lang="sr-Cyrl-RS" sz="3200" dirty="0" err="1"/>
              <a:t>хтједосмо</a:t>
            </a:r>
            <a:r>
              <a:rPr lang="sr-Cyrl-RS" sz="3200" dirty="0"/>
              <a:t> са својима да дијелимо невеселе свечаности ни </a:t>
            </a:r>
            <a:r>
              <a:rPr lang="sr-Cyrl-RS" sz="3200" i="1" dirty="0"/>
              <a:t>неплодне</a:t>
            </a:r>
            <a:r>
              <a:rPr lang="sr-Cyrl-RS" sz="3200" dirty="0"/>
              <a:t> жалости; </a:t>
            </a:r>
            <a:endParaRPr lang="sr-Cyrl-RS" sz="3200" dirty="0" smtClean="0"/>
          </a:p>
          <a:p>
            <a:pPr algn="just"/>
            <a:r>
              <a:rPr lang="sr-Cyrl-RS" sz="3200" dirty="0" smtClean="0"/>
              <a:t>У </a:t>
            </a:r>
            <a:r>
              <a:rPr lang="sr-Cyrl-RS" sz="3200" dirty="0"/>
              <a:t>тој борби преживео је </a:t>
            </a:r>
            <a:r>
              <a:rPr lang="sr-Cyrl-RS" sz="3200" i="1" dirty="0"/>
              <a:t>голи</a:t>
            </a:r>
            <a:r>
              <a:rPr lang="sr-Cyrl-RS" sz="3200" dirty="0"/>
              <a:t> нагон за одбраном живота; </a:t>
            </a:r>
            <a:endParaRPr lang="sr-Cyrl-RS" sz="3200" dirty="0" smtClean="0"/>
          </a:p>
          <a:p>
            <a:pPr algn="just"/>
            <a:r>
              <a:rPr lang="sr-Cyrl-RS" sz="3200" dirty="0" smtClean="0"/>
              <a:t>Цинцари </a:t>
            </a:r>
            <a:r>
              <a:rPr lang="sr-Cyrl-RS" sz="3200" dirty="0"/>
              <a:t>имају, од најранијег детињства, </a:t>
            </a:r>
            <a:r>
              <a:rPr lang="sr-Cyrl-RS" sz="3200" i="1" dirty="0"/>
              <a:t>осакаћену</a:t>
            </a:r>
            <a:r>
              <a:rPr lang="sr-Cyrl-RS" sz="3200" dirty="0"/>
              <a:t> душу; </a:t>
            </a:r>
            <a:endParaRPr lang="sr-Cyrl-RS" sz="3200" dirty="0" smtClean="0"/>
          </a:p>
          <a:p>
            <a:pPr algn="just"/>
            <a:r>
              <a:rPr lang="sr-Cyrl-RS" sz="3200" dirty="0" smtClean="0"/>
              <a:t>Хотелска </a:t>
            </a:r>
            <a:r>
              <a:rPr lang="sr-Cyrl-RS" sz="3200" dirty="0"/>
              <a:t>соба […] са јевтиним намештајем и олињалом простирком, пуна </a:t>
            </a:r>
            <a:r>
              <a:rPr lang="sr-Cyrl-RS" sz="3200" dirty="0" smtClean="0"/>
              <a:t>[је]неког </a:t>
            </a:r>
            <a:r>
              <a:rPr lang="sr-Cyrl-RS" sz="3200" i="1" dirty="0"/>
              <a:t>мртвог</a:t>
            </a:r>
            <a:r>
              <a:rPr lang="sr-Cyrl-RS" sz="3200" dirty="0"/>
              <a:t> времена; </a:t>
            </a:r>
            <a:endParaRPr lang="sr-Cyrl-RS" sz="3200" dirty="0" smtClean="0"/>
          </a:p>
          <a:p>
            <a:pPr algn="just"/>
            <a:r>
              <a:rPr lang="sr-Cyrl-RS" sz="3200" dirty="0" smtClean="0"/>
              <a:t>Окупатор</a:t>
            </a:r>
            <a:r>
              <a:rPr lang="sr-Cyrl-RS" sz="3200" dirty="0"/>
              <a:t>, у својој </a:t>
            </a:r>
            <a:r>
              <a:rPr lang="sr-Cyrl-RS" sz="3200" i="1" dirty="0"/>
              <a:t>безумној</a:t>
            </a:r>
            <a:r>
              <a:rPr lang="sr-Cyrl-RS" sz="3200" dirty="0"/>
              <a:t> тежњи да пороби […] забранио </a:t>
            </a:r>
            <a:r>
              <a:rPr lang="sr-Cyrl-RS" sz="3200" dirty="0" smtClean="0"/>
              <a:t>[је] Пољацима </a:t>
            </a:r>
            <a:r>
              <a:rPr lang="sr-Cyrl-RS" sz="3200" dirty="0"/>
              <a:t>да свирају </a:t>
            </a:r>
            <a:r>
              <a:rPr lang="sr-Cyrl-RS" sz="3200" dirty="0" smtClean="0"/>
              <a:t>Шопена.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07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5. Закључак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придеви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са конкретним примарним значењем</a:t>
            </a:r>
            <a:endParaRPr lang="sr-Cyrl-R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описују голим оком видљива својства </a:t>
            </a:r>
          </a:p>
          <a:p>
            <a:pPr algn="just"/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описују својства разноврсних, најчешће конкретних денотата</a:t>
            </a:r>
          </a:p>
          <a:p>
            <a:pPr algn="just"/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најфреквентнији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придеви: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празан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пуст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го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мртав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глув</a:t>
            </a:r>
          </a:p>
          <a:p>
            <a:pPr algn="just"/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стилски ефекат појачава се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употребом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више каритивних придева у једном опису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91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92" y="223083"/>
            <a:ext cx="10643507" cy="460498"/>
          </a:xfrm>
        </p:spPr>
        <p:txBody>
          <a:bodyPr>
            <a:no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Литература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291" y="989859"/>
            <a:ext cx="10794508" cy="586814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Грицкат 1976: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Грицкат И.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Језик српских путописа из ХVII и с почетка ХVIII века,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В. Ђурић (ур.),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Зборник историје књижевности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Књ. 10, Стара српска књижевност,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Београд, с. 297–322.</a:t>
            </a:r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CS" dirty="0">
                <a:latin typeface="Arial" panose="020B0604020202020204" pitchFamily="34" charset="0"/>
                <a:cs typeface="Arial" panose="020B0604020202020204" pitchFamily="34" charset="0"/>
              </a:rPr>
              <a:t>Драгићевић 2001: Рајна Драгићевић, </a:t>
            </a:r>
            <a:r>
              <a:rPr lang="sr-Cyrl-CS" i="1" dirty="0">
                <a:latin typeface="Arial" panose="020B0604020202020204" pitchFamily="34" charset="0"/>
                <a:cs typeface="Arial" panose="020B0604020202020204" pitchFamily="34" charset="0"/>
              </a:rPr>
              <a:t>Придеви са значењем људских особина (творбена и семантичка анализа)</a:t>
            </a:r>
            <a:r>
              <a:rPr lang="sr-Cyrl-C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CS" dirty="0" smtClean="0">
                <a:latin typeface="Arial" panose="020B0604020202020204" pitchFamily="34" charset="0"/>
                <a:cs typeface="Arial" panose="020B0604020202020204" pitchFamily="34" charset="0"/>
              </a:rPr>
              <a:t>Београд.</a:t>
            </a:r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Ђукић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Перишић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: Žaneta Đukić Perišić, Ivo Andrić: Put, putnik, putopis, In: B. Tošović (Hg.) </a:t>
            </a:r>
            <a:r>
              <a:rPr lang="sr-Latn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i="1" dirty="0" smtClean="0">
                <a:latin typeface="Arial" panose="020B0604020202020204" pitchFamily="34" charset="0"/>
                <a:cs typeface="Arial" panose="020B0604020202020204" pitchFamily="34" charset="0"/>
              </a:rPr>
              <a:t>vo</a:t>
            </a:r>
            <a:r>
              <a:rPr lang="sr-Latn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de-DE" i="1" dirty="0" smtClean="0">
                <a:latin typeface="Arial" panose="020B0604020202020204" pitchFamily="34" charset="0"/>
                <a:cs typeface="Arial" panose="020B0604020202020204" pitchFamily="34" charset="0"/>
              </a:rPr>
              <a:t>ndrić:</a:t>
            </a:r>
            <a:r>
              <a:rPr lang="sr-Latn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  <a:r>
              <a:rPr lang="de-DE" i="1" dirty="0" smtClean="0">
                <a:latin typeface="Arial" panose="020B0604020202020204" pitchFamily="34" charset="0"/>
                <a:cs typeface="Arial" panose="020B0604020202020204" pitchFamily="34" charset="0"/>
              </a:rPr>
              <a:t>raz</a:t>
            </a:r>
            <a:r>
              <a:rPr lang="sr-Latn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i="1" dirty="0" smtClean="0">
                <a:latin typeface="Arial" panose="020B0604020202020204" pitchFamily="34" charset="0"/>
                <a:cs typeface="Arial" panose="020B0604020202020204" pitchFamily="34" charset="0"/>
              </a:rPr>
              <a:t>Österreich</a:t>
            </a:r>
            <a:r>
              <a:rPr lang="sr-Latn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E</a:t>
            </a:r>
            <a:r>
              <a:rPr lang="de-DE" i="1" dirty="0" smtClean="0">
                <a:latin typeface="Arial" panose="020B0604020202020204" pitchFamily="34" charset="0"/>
                <a:cs typeface="Arial" panose="020B0604020202020204" pitchFamily="34" charset="0"/>
              </a:rPr>
              <a:t>uropa</a:t>
            </a:r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, Graz – Beograd, S. 41–59.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Лалевић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2004: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Lalević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M.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Sinonimi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srodne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reči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srpskohrvatskoga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jezika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Beograd.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Миланов 2019: Миланов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Прилог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опису семантике придева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празан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Наш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језик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/2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с. 447–454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РМС: </a:t>
            </a:r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Речник српскохрватскога књижевног језика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I–VI.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Нови Сад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I–III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и Загреб): Матица српска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I–III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и Матица хрватска), 1967–1976.</a:t>
            </a:r>
          </a:p>
          <a:p>
            <a:pPr algn="just"/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РСАНУ: </a:t>
            </a:r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Речник српскохрватског књижевног и народног језика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I–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ХХ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Београд: Српска академија наука и уметности – Институт за српскохрватски/српски језик, 1959–.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Толстая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2008: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Толстая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Светлана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М.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Пространство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слова.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Лексическая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семантика в общеславянской перспективе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Москва.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Тошовић 1993: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Тошовић Бранко.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Оглагољеност функционалних стилова,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Јужнословенски филолог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XLIХ,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с. 57–74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5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81" y="365126"/>
            <a:ext cx="10670219" cy="780094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Садржај презентације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Увод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Опште напомене о путописима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 и циљеви истраживања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Анализа грађе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Закључак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Литература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96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  <a:r>
              <a:rPr 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Увод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1469571"/>
            <a:ext cx="10570029" cy="4748213"/>
          </a:xfrm>
        </p:spPr>
        <p:txBody>
          <a:bodyPr>
            <a:normAutofit/>
          </a:bodyPr>
          <a:lstStyle/>
          <a:p>
            <a:pPr algn="just"/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Андрићева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збирк</a:t>
            </a:r>
            <a:r>
              <a:rPr 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путписне прозе </a:t>
            </a:r>
            <a:r>
              <a:rPr lang="ru-RU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Предели и стазе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Дерет</a:t>
            </a:r>
            <a:r>
              <a:rPr 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a,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2016 (прир. Ж. Ђукић Перишић)</a:t>
            </a:r>
          </a:p>
          <a:p>
            <a:pPr algn="just"/>
            <a:endParaRPr lang="sr-Latn-R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утисци са путовања по читавој Европи (Белгија, Совјетски Савез, Швајцарска, Немачка, Пољска, северне земље, Португал, Шпанија, Румунија, Југославија итд.), по Африци и Азији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04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14" y="365125"/>
            <a:ext cx="10643586" cy="762339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Путописи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293" y="1127464"/>
            <a:ext cx="10794507" cy="5548544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књижевне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форме у којима су забележени утисци аутора о земљама и пределима кроз које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путује; допуна ауторове биографије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најчешће се описује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оно што је неуобичајено за крај из кога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аутор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потиче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(Грицкат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1976: 298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algn="just"/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„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[...]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нова и непозната средина одједном [нас] изненади нечим познатим, и омогући нам да осетимо присну блискост и велику заједницу људског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постојања на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земљи” (</a:t>
            </a:r>
            <a:r>
              <a:rPr lang="ru-RU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Предели и </a:t>
            </a:r>
            <a:r>
              <a:rPr lang="ru-RU" sz="32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стазе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254)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97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+mn-lt"/>
              </a:rPr>
              <a:t>3.1.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 и циљеви истраживања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825625"/>
            <a:ext cx="10643586" cy="4646196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каритивни придеви – придеви са значењем недостатка, оскудевања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(према лат. 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caritas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’оскудност’)</a:t>
            </a:r>
          </a:p>
          <a:p>
            <a:pPr algn="just"/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представити денотативна поља придева и области стварности на које се односе</a:t>
            </a:r>
          </a:p>
          <a:p>
            <a:pPr algn="just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утврдити семантичке карактеристике и конотативну вредност придева</a:t>
            </a:r>
          </a:p>
          <a:p>
            <a:pPr algn="just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испитати стилску вредност придева</a:t>
            </a:r>
          </a:p>
        </p:txBody>
      </p:sp>
    </p:spTree>
    <p:extLst>
      <p:ext uri="{BB962C8B-B14F-4D97-AF65-F5344CB8AC3E}">
        <p14:creationId xmlns:p14="http://schemas.microsoft.com/office/powerpoint/2010/main" val="186919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617" y="365125"/>
            <a:ext cx="10963183" cy="451621"/>
          </a:xfrm>
        </p:spPr>
        <p:txBody>
          <a:bodyPr>
            <a:no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3.2. Претходна истраживања придева у оквиру Пројекта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17" y="994299"/>
            <a:ext cx="11532094" cy="5566298"/>
          </a:xfrm>
        </p:spPr>
        <p:txBody>
          <a:bodyPr>
            <a:noAutofit/>
          </a:bodyPr>
          <a:lstStyle/>
          <a:p>
            <a:pPr algn="just"/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Ајџановић М.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Придевски вид у </a:t>
            </a:r>
            <a:r>
              <a:rPr lang="ru-RU" sz="32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Проклетој авлији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Ајџановић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Ј.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Преводни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еквиваленти придева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неодређеног</a:t>
            </a:r>
            <a:r>
              <a:rPr 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вида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у руском преводу романа </a:t>
            </a:r>
            <a:r>
              <a:rPr lang="ru-RU" sz="32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Проклета авлија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Арсенијевић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Лингвистичка анализа колорита у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Андрићевом</a:t>
            </a:r>
            <a:r>
              <a:rPr 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роману </a:t>
            </a:r>
            <a:r>
              <a:rPr lang="ru-RU" sz="32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Проклета авлија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У: Б.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Тошовић (ур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Andrićeva </a:t>
            </a:r>
            <a:r>
              <a:rPr lang="en-US" sz="32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Avlija</a:t>
            </a:r>
            <a:r>
              <a:rPr lang="en-US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32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Andrićs</a:t>
            </a:r>
            <a:r>
              <a:rPr lang="en-US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 Hof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Andrić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-Initiative 8, Graz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Бања Лука –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Београд</a:t>
            </a:r>
            <a:endParaRPr lang="sr-Latn-R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итд.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210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562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4.1. Простор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71" y="1447060"/>
            <a:ext cx="10785629" cy="5095783"/>
          </a:xfrm>
        </p:spPr>
        <p:txBody>
          <a:bodyPr>
            <a:noAutofit/>
          </a:bodyPr>
          <a:lstStyle/>
          <a:p>
            <a:pPr algn="just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Видео сам да је мали салон 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празан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just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Дуго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сам лутао 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пустим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пољем, између шљивика, у тишини и чамотињи сеоског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поподнева;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Шумовите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падине и 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голи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планински висови парају небо;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Сива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јалова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пустош без дражи, лепоте и пријатности;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Оне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ни по чем не личе на оне 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мртве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и мрачне просторије у другим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земљама.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27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639" y="302982"/>
            <a:ext cx="10892161" cy="957648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4.2.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Временски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појмови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3200" dirty="0" smtClean="0"/>
              <a:t>Знао </a:t>
            </a:r>
            <a:r>
              <a:rPr lang="sr-Cyrl-RS" sz="3200" dirty="0"/>
              <a:t>сам да ћу се у немирним и </a:t>
            </a:r>
            <a:r>
              <a:rPr lang="sr-Cyrl-RS" sz="3200" i="1" dirty="0"/>
              <a:t>празним</a:t>
            </a:r>
            <a:r>
              <a:rPr lang="sr-Cyrl-RS" sz="3200" dirty="0"/>
              <a:t> данима доцнијег живота сетити хармоније мирних, несебичних, плодних </a:t>
            </a:r>
            <a:r>
              <a:rPr lang="sr-Cyrl-RS" sz="3200" dirty="0" smtClean="0"/>
              <a:t>сати;</a:t>
            </a:r>
          </a:p>
          <a:p>
            <a:pPr algn="just"/>
            <a:r>
              <a:rPr lang="sr-Cyrl-RS" sz="3200" dirty="0" smtClean="0"/>
              <a:t>Хотелска </a:t>
            </a:r>
            <a:r>
              <a:rPr lang="sr-Cyrl-RS" sz="3200" dirty="0"/>
              <a:t>соба […] са јевтиним намештајем и олињалом простирком, пуна </a:t>
            </a:r>
            <a:r>
              <a:rPr lang="sr-Cyrl-RS" sz="3200" dirty="0" smtClean="0"/>
              <a:t>[је] </a:t>
            </a:r>
            <a:r>
              <a:rPr lang="sr-Cyrl-RS" sz="3200" dirty="0"/>
              <a:t>неког </a:t>
            </a:r>
            <a:r>
              <a:rPr lang="sr-Cyrl-RS" sz="3200" i="1" dirty="0"/>
              <a:t>мртвог</a:t>
            </a:r>
            <a:r>
              <a:rPr lang="sr-Cyrl-RS" sz="3200" dirty="0"/>
              <a:t> времена; </a:t>
            </a:r>
            <a:endParaRPr lang="sr-Cyrl-RS" sz="3200" dirty="0" smtClean="0"/>
          </a:p>
          <a:p>
            <a:pPr algn="just"/>
            <a:r>
              <a:rPr lang="sr-Cyrl-RS" sz="3200" dirty="0" smtClean="0"/>
              <a:t>Страх </a:t>
            </a:r>
            <a:r>
              <a:rPr lang="sr-Cyrl-RS" sz="3200" dirty="0"/>
              <a:t>од непроходности и </a:t>
            </a:r>
            <a:r>
              <a:rPr lang="sr-Cyrl-RS" sz="3200" i="1" dirty="0"/>
              <a:t>глувог</a:t>
            </a:r>
            <a:r>
              <a:rPr lang="sr-Cyrl-RS" sz="3200" dirty="0"/>
              <a:t> </a:t>
            </a:r>
            <a:r>
              <a:rPr lang="sr-Cyrl-RS" sz="3200" dirty="0" smtClean="0"/>
              <a:t>живота.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21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459" y="142044"/>
            <a:ext cx="10661342" cy="648070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4.3.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Природа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683" y="1287262"/>
            <a:ext cx="10750118" cy="4889701"/>
          </a:xfrm>
        </p:spPr>
        <p:txBody>
          <a:bodyPr>
            <a:normAutofit/>
          </a:bodyPr>
          <a:lstStyle/>
          <a:p>
            <a:pPr algn="just"/>
            <a:r>
              <a:rPr lang="sr-Cyrl-RS" sz="3200" dirty="0" smtClean="0"/>
              <a:t>Иза </a:t>
            </a:r>
            <a:r>
              <a:rPr lang="sr-Cyrl-RS" sz="3200" dirty="0"/>
              <a:t>брда затутњи само наговештај о том свету </a:t>
            </a:r>
            <a:r>
              <a:rPr lang="sr-Cyrl-RS" sz="3200" i="1" dirty="0"/>
              <a:t>суве</a:t>
            </a:r>
            <a:r>
              <a:rPr lang="sr-Cyrl-RS" sz="3200" dirty="0"/>
              <a:t>, тврде земље; </a:t>
            </a:r>
            <a:endParaRPr lang="sr-Cyrl-RS" sz="3200" dirty="0" smtClean="0"/>
          </a:p>
          <a:p>
            <a:pPr algn="just"/>
            <a:r>
              <a:rPr lang="sr-Cyrl-RS" sz="3200" dirty="0" smtClean="0"/>
              <a:t>Понеко </a:t>
            </a:r>
            <a:r>
              <a:rPr lang="sr-Cyrl-RS" sz="3200" dirty="0"/>
              <a:t>село, сабијено у средини, растресено по </a:t>
            </a:r>
            <a:r>
              <a:rPr lang="sr-Cyrl-RS" sz="3200" dirty="0" err="1"/>
              <a:t>окрајцима</a:t>
            </a:r>
            <a:r>
              <a:rPr lang="sr-Cyrl-RS" sz="3200" dirty="0"/>
              <a:t>, у боји потпуно изједначено са земљом и </a:t>
            </a:r>
            <a:r>
              <a:rPr lang="sr-Cyrl-RS" sz="3200" i="1" dirty="0"/>
              <a:t>спрженом</a:t>
            </a:r>
            <a:r>
              <a:rPr lang="sr-Cyrl-RS" sz="3200" dirty="0"/>
              <a:t> травом; </a:t>
            </a:r>
            <a:endParaRPr lang="sr-Cyrl-RS" sz="3200" dirty="0" smtClean="0"/>
          </a:p>
          <a:p>
            <a:pPr algn="just"/>
            <a:r>
              <a:rPr lang="sr-Cyrl-RS" sz="3200" dirty="0" smtClean="0"/>
              <a:t>Средином </a:t>
            </a:r>
            <a:r>
              <a:rPr lang="sr-Cyrl-RS" sz="3200" dirty="0"/>
              <a:t>тече булевар Х. К. Андерсена и њиме, као коритом </a:t>
            </a:r>
            <a:r>
              <a:rPr lang="sr-Cyrl-RS" sz="3200" i="1" dirty="0"/>
              <a:t>сасушене</a:t>
            </a:r>
            <a:r>
              <a:rPr lang="sr-Cyrl-RS" sz="3200" dirty="0"/>
              <a:t> реке, јуре у таласима аутомобили; </a:t>
            </a:r>
            <a:endParaRPr lang="sr-Cyrl-RS" sz="3200" dirty="0" smtClean="0"/>
          </a:p>
          <a:p>
            <a:pPr algn="just"/>
            <a:r>
              <a:rPr lang="sr-Cyrl-RS" sz="3200" dirty="0" smtClean="0"/>
              <a:t>Сам </a:t>
            </a:r>
            <a:r>
              <a:rPr lang="sr-Cyrl-RS" sz="3200" i="1" dirty="0"/>
              <a:t>слеп</a:t>
            </a:r>
            <a:r>
              <a:rPr lang="sr-Cyrl-RS" sz="3200" dirty="0"/>
              <a:t> и </a:t>
            </a:r>
            <a:r>
              <a:rPr lang="sr-Cyrl-RS" sz="3200" i="1" dirty="0"/>
              <a:t>глух</a:t>
            </a:r>
            <a:r>
              <a:rPr lang="sr-Cyrl-RS" sz="3200" dirty="0"/>
              <a:t>, он [ветар] спавачима широм отвара </a:t>
            </a:r>
            <a:r>
              <a:rPr lang="sr-Cyrl-RS" sz="3200" dirty="0" smtClean="0"/>
              <a:t>очи; </a:t>
            </a:r>
          </a:p>
          <a:p>
            <a:pPr algn="just"/>
            <a:r>
              <a:rPr lang="sr-Cyrl-RS" sz="3200" dirty="0" smtClean="0"/>
              <a:t>Почне </a:t>
            </a:r>
            <a:r>
              <a:rPr lang="sr-Cyrl-RS" sz="3200" dirty="0"/>
              <a:t>да се јавља неки оштар и </a:t>
            </a:r>
            <a:r>
              <a:rPr lang="sr-Cyrl-RS" sz="3200" i="1" dirty="0"/>
              <a:t>танак</a:t>
            </a:r>
            <a:r>
              <a:rPr lang="sr-Cyrl-RS" sz="3200" dirty="0"/>
              <a:t> </a:t>
            </a:r>
            <a:r>
              <a:rPr lang="sr-Cyrl-RS" sz="3200" dirty="0" smtClean="0"/>
              <a:t>ветрић.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42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1058</Words>
  <Application>Microsoft Office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Наташа Миланов (Београд) Институт за српски језик САНУ natasa.milanov@isj.sanu.ac.rs</vt:lpstr>
      <vt:lpstr>1. Садржај презентације</vt:lpstr>
      <vt:lpstr>2.1. Увод</vt:lpstr>
      <vt:lpstr>2.2. Путописи</vt:lpstr>
      <vt:lpstr>3.1. Предмет и циљеви истраживања</vt:lpstr>
      <vt:lpstr>3.2. Претходна истраживања придева у оквиру Пројекта</vt:lpstr>
      <vt:lpstr>4.1. Простор</vt:lpstr>
      <vt:lpstr> 4.2. Временски појмови </vt:lpstr>
      <vt:lpstr>4.3. Природа</vt:lpstr>
      <vt:lpstr>4.4. Људи, животиње (физичке карактеристике)</vt:lpstr>
      <vt:lpstr>4.5. Материјално стање</vt:lpstr>
      <vt:lpstr>4.5. Храна</vt:lpstr>
      <vt:lpstr> 4.6. Димензије </vt:lpstr>
      <vt:lpstr>4.7. Апстрактни појмови</vt:lpstr>
      <vt:lpstr>5. Закључак</vt:lpstr>
      <vt:lpstr>6. Литература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Мarko Marković (Grac)   Institut za slavistiku Univerziteta „Karl Franc“    marko.markovic@uni-graz.at   Morfologija imenica muškog roda   66. Istraživačko veče  Grac, 16. 3. 2014</dc:title>
  <dc:creator>Microsoft account</dc:creator>
  <cp:lastModifiedBy>Microsoft account</cp:lastModifiedBy>
  <cp:revision>35</cp:revision>
  <dcterms:created xsi:type="dcterms:W3CDTF">2023-10-05T11:09:53Z</dcterms:created>
  <dcterms:modified xsi:type="dcterms:W3CDTF">2023-10-14T20:35:55Z</dcterms:modified>
</cp:coreProperties>
</file>