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28" r:id="rId3"/>
    <p:sldId id="662" r:id="rId4"/>
    <p:sldId id="631" r:id="rId5"/>
    <p:sldId id="630" r:id="rId6"/>
    <p:sldId id="620" r:id="rId7"/>
    <p:sldId id="637" r:id="rId8"/>
    <p:sldId id="660" r:id="rId9"/>
    <p:sldId id="663" r:id="rId10"/>
    <p:sldId id="415" r:id="rId11"/>
    <p:sldId id="429" r:id="rId12"/>
    <p:sldId id="638" r:id="rId13"/>
    <p:sldId id="639" r:id="rId14"/>
    <p:sldId id="664" r:id="rId15"/>
    <p:sldId id="656" r:id="rId16"/>
    <p:sldId id="655" r:id="rId17"/>
    <p:sldId id="658" r:id="rId18"/>
  </p:sldIdLst>
  <p:sldSz cx="9144000" cy="6858000" type="screen4x3"/>
  <p:notesSz cx="6889750" cy="10021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99FF"/>
    <a:srgbClr val="800000"/>
    <a:srgbClr val="FFFFCC"/>
    <a:srgbClr val="CC99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5" autoAdjust="0"/>
    <p:restoredTop sz="94167" autoAdjust="0"/>
  </p:normalViewPr>
  <p:slideViewPr>
    <p:cSldViewPr>
      <p:cViewPr varScale="1">
        <p:scale>
          <a:sx n="50" d="100"/>
          <a:sy n="50" d="100"/>
        </p:scale>
        <p:origin x="17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00" y="0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519054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00" y="9519054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600" y="0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6" y="4760397"/>
            <a:ext cx="5511800" cy="45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519054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00" y="9519054"/>
            <a:ext cx="2985557" cy="5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6" tIns="46227" rIns="92456" bIns="46227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1CD948-4B08-4B87-8B69-1E22BB7F2D77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1A427-0A77-4105-AF3E-F9380A287FBE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8C472-12FF-4991-BD38-97148147CB1C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5824D-1FC0-4462-A171-B32E9A75835F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8F8B51-2A91-40F4-B00B-AEE51386C283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814C-0B64-40FF-9226-18FE4080A83E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7B0F0-C098-414A-A37A-8E2D52A6EB75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E13D7-FFC3-414B-8583-BAB97571E119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754EE-42D0-47F1-8C00-09AB9A653155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71E3D-38EB-48B3-9D3C-8013160F4394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86DDA-99FF-4A24-A484-6869B124E007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281967DD-288E-4ECC-8739-0BB18E587DE0}" type="datetime1">
              <a:rPr lang="sr-Latn-CS" altLang="sr-Latn-RS" smtClean="0"/>
              <a:t>19.10.2022.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-gewi.uni-graz.at/gralis-alt/php/en/Personalium/Andric/andric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25831" y="2276872"/>
            <a:ext cx="8728521" cy="2880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6000" b="1" dirty="0" err="1">
                <a:solidFill>
                  <a:srgbClr val="FF0000"/>
                </a:solidFill>
                <a:ea typeface="宋体" pitchFamily="2" charset="-122"/>
              </a:rPr>
              <a:t>Andrić</a:t>
            </a:r>
            <a:r>
              <a:rPr lang="sr-Latn-RS" sz="6000" b="1" dirty="0">
                <a:solidFill>
                  <a:srgbClr val="FF0000"/>
                </a:solidFill>
                <a:ea typeface="宋体" pitchFamily="2" charset="-122"/>
              </a:rPr>
              <a:t>eva poezija</a:t>
            </a:r>
            <a:br>
              <a:rPr lang="sr-Latn-RS" sz="4000" b="1" dirty="0">
                <a:solidFill>
                  <a:srgbClr val="FF0000"/>
                </a:solidFill>
                <a:ea typeface="宋体" pitchFamily="2" charset="-122"/>
              </a:rPr>
            </a:br>
            <a:r>
              <a:rPr lang="sr-Latn-RS" sz="3200" b="1" cap="small" dirty="0">
                <a:solidFill>
                  <a:srgbClr val="0070C0"/>
                </a:solidFill>
                <a:ea typeface="宋体" pitchFamily="2" charset="-122"/>
              </a:rPr>
              <a:t>Uvodna riječ</a:t>
            </a:r>
            <a:br>
              <a:rPr lang="de-DE" sz="6600" b="1" dirty="0">
                <a:solidFill>
                  <a:srgbClr val="FF0000"/>
                </a:solidFill>
                <a:ea typeface="宋体" pitchFamily="2" charset="-122"/>
              </a:rPr>
            </a:br>
            <a:endParaRPr lang="en-US" altLang="sr-Latn-RS" sz="6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4725144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 dirty="0"/>
              <a:t>1</a:t>
            </a:r>
            <a:r>
              <a:rPr lang="sr-Latn-BA" altLang="sr-Latn-RS" sz="1800" b="1" dirty="0"/>
              <a:t>4</a:t>
            </a:r>
            <a:r>
              <a:rPr lang="de-AT" altLang="sr-Latn-RS" sz="1800" b="1" dirty="0"/>
              <a:t>. </a:t>
            </a:r>
            <a:r>
              <a:rPr lang="sr-Latn-CS" altLang="sr-Latn-RS" sz="1800" b="1" dirty="0"/>
              <a:t>Međunarodni simpozijum</a:t>
            </a:r>
            <a:endParaRPr lang="bg-BG" altLang="sr-Latn-RS" sz="1800" b="1" dirty="0"/>
          </a:p>
          <a:p>
            <a:pPr>
              <a:lnSpc>
                <a:spcPct val="80000"/>
              </a:lnSpc>
            </a:pPr>
            <a:r>
              <a:rPr lang="de-DE" sz="2400" b="1" dirty="0" err="1"/>
              <a:t>Andrić</a:t>
            </a:r>
            <a:r>
              <a:rPr lang="sr-Latn-RS" sz="2400" b="1" dirty="0"/>
              <a:t>ev</a:t>
            </a:r>
            <a:r>
              <a:rPr lang="de-DE" sz="2400" b="1" dirty="0"/>
              <a:t>a </a:t>
            </a:r>
            <a:r>
              <a:rPr lang="sr-Latn-RS" sz="2400" b="1" dirty="0"/>
              <a:t> poezija</a:t>
            </a:r>
            <a:endParaRPr lang="de-AT" altLang="sr-Latn-RS" sz="2400" b="1" dirty="0"/>
          </a:p>
          <a:p>
            <a:pPr>
              <a:lnSpc>
                <a:spcPct val="80000"/>
              </a:lnSpc>
            </a:pPr>
            <a:r>
              <a:rPr lang="hr-HR" altLang="sr-Latn-RS" sz="1800" b="1" dirty="0"/>
              <a:t> </a:t>
            </a:r>
            <a:r>
              <a:rPr lang="hr-HR" altLang="sr-Latn-RS" sz="1800" dirty="0"/>
              <a:t>(</a:t>
            </a:r>
            <a:r>
              <a:rPr lang="sr-Latn-RS" altLang="sr-Latn-RS" sz="1800" dirty="0" err="1"/>
              <a:t>Sokobanja</a:t>
            </a:r>
            <a:r>
              <a:rPr lang="hr-HR" altLang="sr-Latn-RS" sz="1800"/>
              <a:t>, 20</a:t>
            </a:r>
            <a:r>
              <a:rPr lang="sr-Latn-CS" altLang="zh-CN" sz="1800" dirty="0"/>
              <a:t>–23</a:t>
            </a:r>
            <a:r>
              <a:rPr lang="hr-HR" altLang="sr-Latn-RS" sz="1800" dirty="0"/>
              <a:t>. oktobar 2022)</a:t>
            </a:r>
          </a:p>
          <a:p>
            <a:pPr>
              <a:lnSpc>
                <a:spcPct val="80000"/>
              </a:lnSpc>
            </a:pPr>
            <a:r>
              <a:rPr lang="sr-Latn-RS" altLang="sr-Latn-RS" sz="1800" dirty="0"/>
              <a:t>https://www-gewi.uni-graz.at/gralis/projektarium/Andric/Symposium14.html</a:t>
            </a:r>
          </a:p>
          <a:p>
            <a:pPr>
              <a:lnSpc>
                <a:spcPct val="80000"/>
              </a:lnSpc>
            </a:pPr>
            <a:endParaRPr lang="de-AT" altLang="sr-Latn-RS" sz="1800" b="1" dirty="0"/>
          </a:p>
          <a:p>
            <a:pPr>
              <a:lnSpc>
                <a:spcPct val="80000"/>
              </a:lnSpc>
            </a:pPr>
            <a:endParaRPr lang="de-AT" altLang="sr-Latn-RS" sz="1800" dirty="0"/>
          </a:p>
          <a:p>
            <a:pPr>
              <a:lnSpc>
                <a:spcPct val="80000"/>
              </a:lnSpc>
            </a:pPr>
            <a:endParaRPr lang="sr-Latn-CS" altLang="sr-Latn-RS" sz="5400" b="1" cap="small" dirty="0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-36512" y="160337"/>
            <a:ext cx="5904656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altLang="de-DE" sz="2400" b="1" u="none" dirty="0"/>
              <a:t>E</a:t>
            </a:r>
            <a:r>
              <a:rPr lang="de-DE" altLang="de-DE" sz="2400" b="1" u="none" dirty="0"/>
              <a:t>m. O. Univ.-Prof. Dr.</a:t>
            </a:r>
            <a:r>
              <a:rPr lang="sr-Latn-RS" altLang="de-DE" sz="2400" b="1" u="none" dirty="0"/>
              <a:t> </a:t>
            </a:r>
            <a:r>
              <a:rPr lang="de-DE" altLang="sr-Latn-RS" sz="2400" b="1" u="none" dirty="0"/>
              <a:t>Branko </a:t>
            </a:r>
            <a:r>
              <a:rPr lang="de-DE" altLang="sr-Latn-RS" sz="2400" b="1" u="none" dirty="0" err="1"/>
              <a:t>Tošović</a:t>
            </a:r>
            <a:endParaRPr lang="sr-Latn-RS" altLang="sr-Latn-RS" sz="2400" b="1" u="none" dirty="0"/>
          </a:p>
          <a:p>
            <a:r>
              <a:rPr lang="de-DE" altLang="sr-Latn-RS" sz="1400" b="1" u="none" dirty="0"/>
              <a:t>I</a:t>
            </a:r>
            <a:r>
              <a:rPr lang="pl-PL" altLang="sr-Latn-RS" sz="1400" b="1" u="none" dirty="0"/>
              <a:t>nstitut für Slawistik </a:t>
            </a:r>
            <a:br>
              <a:rPr lang="pl-PL" altLang="sr-Latn-RS" sz="1400" b="1" u="none" dirty="0"/>
            </a:br>
            <a:r>
              <a:rPr lang="pl-PL" altLang="sr-Latn-RS" sz="1400" b="1" u="none" dirty="0"/>
              <a:t>der </a:t>
            </a:r>
            <a:r>
              <a:rPr lang="de-AT" altLang="sr-Latn-RS" sz="1400" b="1" u="none" dirty="0"/>
              <a:t>Karl-Franzens </a:t>
            </a:r>
            <a:r>
              <a:rPr lang="pl-PL" altLang="sr-Latn-RS" sz="1400" b="1" u="none" dirty="0" err="1"/>
              <a:t>Universität</a:t>
            </a:r>
            <a:r>
              <a:rPr lang="pl-PL" altLang="sr-Latn-RS" sz="1400" b="1" u="none" dirty="0"/>
              <a:t> Graz</a:t>
            </a:r>
            <a:br>
              <a:rPr lang="de-AT" altLang="sr-Latn-RS" sz="1400" b="1" u="none" dirty="0"/>
            </a:br>
            <a:r>
              <a:rPr lang="pl-PL" altLang="sr-Latn-RS" sz="1400" b="1" u="none" dirty="0"/>
              <a:t>http://www-gewi.kfunigraz.ac.at/gralis</a:t>
            </a:r>
            <a:br>
              <a:rPr lang="de-AT" altLang="sr-Latn-RS" sz="1400" b="1" u="none" dirty="0"/>
            </a:br>
            <a:r>
              <a:rPr lang="de-DE" altLang="sr-Latn-RS" sz="1400" b="1" u="none" dirty="0"/>
              <a:t>branko.tosovic@uni-graz.at</a:t>
            </a:r>
            <a:br>
              <a:rPr lang="pl-PL" altLang="sr-Latn-RS" sz="1400" b="1" u="none" dirty="0"/>
            </a:br>
            <a:endParaRPr lang="en-US" altLang="sr-Latn-RS" sz="1400" b="1" u="none" dirty="0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15C9EF8-8A71-435C-AC73-6417AC015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60648"/>
            <a:ext cx="1857634" cy="19910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3D696-90DE-4A47-94D3-8C8DCC9CB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15. simpozijum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43A8FA-427F-48CB-A6F7-2C1E413B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z="2800" b="1" dirty="0"/>
              <a:t>16, 17, 18. i 19. oktobar 2023.</a:t>
            </a:r>
          </a:p>
          <a:p>
            <a:pPr marL="0" indent="0" algn="ctr">
              <a:buNone/>
            </a:pPr>
            <a:r>
              <a:rPr lang="sr-Latn-RS" sz="2800" b="1" dirty="0"/>
              <a:t>–  četvrtak, petak, subota, </a:t>
            </a:r>
            <a:r>
              <a:rPr lang="sr-Latn-RS" sz="2800" b="1" dirty="0" err="1"/>
              <a:t>nedjelja</a:t>
            </a:r>
            <a:r>
              <a:rPr lang="sr-Latn-RS" sz="2800" b="1" dirty="0"/>
              <a:t> –</a:t>
            </a:r>
          </a:p>
          <a:p>
            <a:pPr marL="0" indent="0" algn="ctr">
              <a:buNone/>
            </a:pPr>
            <a:r>
              <a:rPr lang="sr-Latn-RS" sz="6000" b="1" dirty="0">
                <a:solidFill>
                  <a:srgbClr val="FF0000"/>
                </a:solidFill>
              </a:rPr>
              <a:t>Andrićeva publicistika</a:t>
            </a:r>
          </a:p>
          <a:p>
            <a:pPr marL="0" indent="0" algn="ctr">
              <a:buNone/>
            </a:pPr>
            <a:r>
              <a:rPr lang="sr-Latn-RS" b="1" dirty="0">
                <a:solidFill>
                  <a:srgbClr val="002060"/>
                </a:solidFill>
              </a:rPr>
              <a:t>Ljubljana</a:t>
            </a:r>
          </a:p>
          <a:p>
            <a:pPr marL="0" indent="0" algn="ctr">
              <a:buNone/>
            </a:pPr>
            <a:r>
              <a:rPr lang="sr-Latn-RS" sz="2800" b="1" dirty="0">
                <a:solidFill>
                  <a:srgbClr val="002060"/>
                </a:solidFill>
              </a:rPr>
              <a:t>(Slovenija)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B1EF42-4B65-47A1-815C-E96E7773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27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87F47-A933-4440-9C06-15C9357F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199D79-A1F7-480B-BBB7-8D2E8EE6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/>
              <a:t>Ljubljana</a:t>
            </a:r>
          </a:p>
          <a:p>
            <a:pPr marL="0" indent="0">
              <a:buNone/>
            </a:pPr>
            <a:r>
              <a:rPr lang="sr-Latn-RS" sz="2800" dirty="0"/>
              <a:t>Maribor</a:t>
            </a:r>
          </a:p>
          <a:p>
            <a:pPr marL="0" indent="0">
              <a:buNone/>
            </a:pPr>
            <a:r>
              <a:rPr lang="sr-Latn-RS" sz="2800" dirty="0"/>
              <a:t>Bled </a:t>
            </a:r>
          </a:p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8CC345-23A4-41E8-8893-CECA4491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9362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F2DEE-AC85-4F00-8037-1F5C431E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AE93C-DC57-4494-A362-C41CC1DC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/>
              <a:t>Osnovni razlog</a:t>
            </a:r>
          </a:p>
          <a:p>
            <a:r>
              <a:rPr lang="sr-Latn-RS" sz="2800" dirty="0"/>
              <a:t>Prva faza (2007</a:t>
            </a:r>
            <a:r>
              <a:rPr lang="sr-Latn-CS" altLang="zh-CN" sz="2800" dirty="0"/>
              <a:t>–2011)</a:t>
            </a:r>
            <a:r>
              <a:rPr lang="sr-Latn-RS" sz="2800" dirty="0"/>
              <a:t>: hronološka</a:t>
            </a:r>
          </a:p>
          <a:p>
            <a:r>
              <a:rPr lang="sr-Latn-RS" sz="2800" dirty="0"/>
              <a:t>Druga faza (2012</a:t>
            </a:r>
            <a:r>
              <a:rPr lang="sr-Latn-CS" altLang="zh-CN" sz="2800" dirty="0"/>
              <a:t>–)</a:t>
            </a:r>
            <a:r>
              <a:rPr lang="sr-Latn-RS" sz="2800" dirty="0"/>
              <a:t>: žanrovska</a:t>
            </a:r>
            <a:r>
              <a:rPr lang="sr-Latn-CS" altLang="zh-CN" sz="2800" dirty="0"/>
              <a:t> </a:t>
            </a:r>
          </a:p>
          <a:p>
            <a:pPr marL="0" indent="0">
              <a:buNone/>
            </a:pPr>
            <a:r>
              <a:rPr lang="sr-Latn-RS" sz="2800" dirty="0"/>
              <a:t>	a) svi romani</a:t>
            </a:r>
          </a:p>
          <a:p>
            <a:pPr marL="0" indent="0">
              <a:buNone/>
            </a:pPr>
            <a:r>
              <a:rPr lang="sr-Latn-RS" sz="2800" dirty="0"/>
              <a:t>	b) sve </a:t>
            </a:r>
            <a:r>
              <a:rPr lang="sr-Latn-RS" sz="2800" dirty="0" err="1"/>
              <a:t>pripovijetke</a:t>
            </a:r>
            <a:endParaRPr lang="sr-Latn-RS" sz="2800" dirty="0"/>
          </a:p>
          <a:p>
            <a:pPr marL="0" indent="0">
              <a:buNone/>
            </a:pPr>
            <a:r>
              <a:rPr lang="sr-Latn-RS" sz="2800" dirty="0"/>
              <a:t>	c) sva poezija</a:t>
            </a:r>
          </a:p>
          <a:p>
            <a:pPr marL="0" indent="0">
              <a:buNone/>
            </a:pPr>
            <a:r>
              <a:rPr lang="sr-Latn-RS" sz="2800" dirty="0"/>
              <a:t>	d) sva misaona proza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1D3D60-1424-4431-934A-BAD8C543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980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12F0-620F-4BD8-A14E-33F306DE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6DEBD6-E4D4-4111-BF2E-839F111B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/>
              <a:t>Struktura publicistike</a:t>
            </a: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eseji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književno-kritički članci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politički spisi: a) o fašizmu u Italiji (devet tekstova), b) o Albaniji, Bugarskoj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predgovori (1)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C7F3B0-2A45-4E11-8273-622AC113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8468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77410-41B0-6373-7727-8F206573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1BFCD-3415-B9EF-F7E5-E6ADCBC1D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Putopisi (Kroz Austriju 1924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de-A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ME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A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pisi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putovanja po Sovjetskom Savezu, Kini, Španiji i Portugalu, </a:t>
            </a:r>
            <a:r>
              <a:rPr lang="de-A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našim krajevima, </a:t>
            </a:r>
            <a:r>
              <a:rPr lang="de-A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boravka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sr-Latn-BA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Sjevern</a:t>
            </a:r>
            <a:r>
              <a:rPr lang="de-A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ME" sz="2800" dirty="0">
                <a:latin typeface="Arial" panose="020B0604020202020204" pitchFamily="34" charset="0"/>
                <a:ea typeface="Calibri" panose="020F0502020204030204" pitchFamily="34" charset="0"/>
              </a:rPr>
              <a:t>J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ubilarni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članci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pojedinim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ličnosti</a:t>
            </a:r>
            <a:r>
              <a:rPr lang="sr-Latn-M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Goja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Simon Bolivar</a:t>
            </a:r>
            <a:r>
              <a:rPr lang="sr-Latn-M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Vuk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Karad</a:t>
            </a:r>
            <a:r>
              <a:rPr lang="sr-Latn-M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ž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ić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P. P.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Njegoš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Jovan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Skerlić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A. G.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Matoš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Petar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Kočić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Isak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Samokovlija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K.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Baruh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Simo 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Matavulj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sr-Latn-RS" sz="2800" dirty="0"/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0BD2FB-9F0A-FFDF-74AF-EF0E2CDF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45357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2EC07-E70D-4336-9CE1-812916AE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E50721-3B39-4964-90E2-E477202B0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Prijava referata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hr-HR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https://www-gewi.uni-graz.at/gralis-alt/php/en/Personalium/Andric/andric.php</a:t>
            </a:r>
            <a:endParaRPr lang="de-DE" sz="1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2F0C8D-930B-4117-A61D-F83E2518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016BE43-F9DF-4DB1-B452-4D05B5644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291336"/>
            <a:ext cx="6820852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5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4ED57-6A2B-4CE4-815D-19451793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E51AAF-BF20-4434-ACF1-C9938179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Zbornik </a:t>
            </a:r>
            <a:r>
              <a:rPr lang="hr-HR" sz="2800" cap="smal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Andrićeva poezija</a:t>
            </a:r>
            <a:r>
              <a:rPr lang="hr-H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(2023)</a:t>
            </a:r>
          </a:p>
          <a:p>
            <a:r>
              <a:rPr lang="sr-Latn-RS" sz="2800" dirty="0">
                <a:latin typeface="Arial" panose="020B0604020202020204" pitchFamily="34" charset="0"/>
              </a:rPr>
              <a:t>Rok: 30. novembar 2022.</a:t>
            </a:r>
            <a:endParaRPr lang="de-DE" sz="2800" dirty="0">
              <a:latin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CEF627-6AAB-48D6-B007-EB3E89FB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508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A4CBE-9212-4E7E-BA1D-78EB94DD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B31BA7-D267-4027-B16A-B4894A9DF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116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Latn-RS" sz="2800" dirty="0"/>
              <a:t>Andrićev Gralis vebinar</a:t>
            </a:r>
          </a:p>
          <a:p>
            <a:r>
              <a:rPr lang="sr-Latn-RS" sz="2800" dirty="0"/>
              <a:t>ZOOM</a:t>
            </a:r>
          </a:p>
          <a:p>
            <a:r>
              <a:rPr lang="sr-Latn-RS" sz="2800" dirty="0"/>
              <a:t>24. novembar 2022, 18.00</a:t>
            </a:r>
            <a:r>
              <a:rPr lang="sr-Latn-CS" altLang="zh-CN" sz="2800" dirty="0"/>
              <a:t>–19.00</a:t>
            </a:r>
            <a:endParaRPr lang="sr-Latn-RS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DD6A91-9B2A-40A3-9929-A71F04C5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1362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43EFE6-D0ED-4E73-97FF-77143D41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Osnovni aspekti poezije</a:t>
            </a:r>
            <a:endParaRPr lang="de-AT" dirty="0"/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Opšti aspekti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Srpska i hrvatska moderna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Poezija u stihu (lirska poezija)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Poezija u prozi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Tematski krugovi/motivi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Prostor, priroda, prirodne pojave, pejzaž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Vrijeme</a:t>
            </a: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AT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0DB3F6-69FC-4110-A11A-883D377F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383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E608E-28A9-6EE7-5A65-C4C31174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BDF58C-50D9-6DE1-54A0-C1C7A863B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Autor, pjesnik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Pjesnički ciklusi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Književna kritika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Umjetnički postupci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Jezik </a:t>
            </a:r>
            <a:endParaRPr lang="de-A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de-A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 </a:t>
            </a:r>
            <a:endParaRPr lang="de-A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300"/>
              </a:spcAft>
            </a:pP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Stih</a:t>
            </a:r>
            <a:endParaRPr lang="de-DE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94AC1A-8603-E498-6AEA-D1EAC404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3876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A57CC-BD37-4C76-892A-FF27A5DE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39B141-CF5F-478F-AC25-97B81125F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latin typeface="+mj-lt"/>
              </a:rPr>
              <a:t>12 monografija</a:t>
            </a:r>
          </a:p>
          <a:p>
            <a:r>
              <a:rPr lang="hr-HR" sz="2800" dirty="0">
                <a:latin typeface="+mj-lt"/>
              </a:rPr>
              <a:t>13 zbornika</a:t>
            </a:r>
            <a:endParaRPr lang="sr-Latn-RS" sz="2800" dirty="0">
              <a:latin typeface="+mj-lt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D9FF42-0F02-46A5-8A5C-D5186D47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7561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2220C6-65C2-46D4-8790-5AF473F60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>
                <a:latin typeface="+mj-lt"/>
              </a:rPr>
              <a:t>Zbornik referata sa 13. Simpozija u </a:t>
            </a:r>
            <a:r>
              <a:rPr lang="sr-Latn-RS" sz="2800" dirty="0" err="1">
                <a:latin typeface="+mj-lt"/>
              </a:rPr>
              <a:t>Sokobanji</a:t>
            </a:r>
            <a:r>
              <a:rPr lang="sr-Latn-RS" sz="2800" dirty="0">
                <a:latin typeface="+mj-lt"/>
              </a:rPr>
              <a:t> (</a:t>
            </a:r>
            <a:r>
              <a:rPr lang="sr-Latn-RS" sz="2800" dirty="0" err="1">
                <a:latin typeface="+mj-lt"/>
              </a:rPr>
              <a:t>online</a:t>
            </a:r>
            <a:r>
              <a:rPr lang="sr-Latn-RS" sz="2800" dirty="0">
                <a:latin typeface="+mj-lt"/>
              </a:rPr>
              <a:t>) oktobra 2021: </a:t>
            </a:r>
            <a:r>
              <a:rPr lang="hr-HR" sz="2800" b="1" dirty="0">
                <a:effectLst/>
                <a:latin typeface="+mj-lt"/>
                <a:ea typeface="Calibri" panose="020F0502020204030204" pitchFamily="34" charset="0"/>
              </a:rPr>
              <a:t>Andrićeva pripovijetka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E70A7E-9CB6-461A-BEDC-CD513F40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97D22BD-8B1F-65E1-F2CF-EC96A26AC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876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6626F3-988E-4D5B-A0CC-2CC27D64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272214D-924A-655F-111B-51EAA7AF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323"/>
            <a:ext cx="9144000" cy="56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1D6A5-0B64-4701-9A47-98DA8149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A488C5-B056-487A-817B-C0F24B62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95" indent="0" algn="just">
              <a:spcAft>
                <a:spcPts val="300"/>
              </a:spcAft>
              <a:buNone/>
            </a:pP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Ona je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želela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samo jedno: da taj sestrin plač prestane i taj govor o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bedi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nesreći umukne.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Prekorno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srdito je šaputala kroz suze, stežući sve jače sestrinu glavu uz svoju:</a:t>
            </a:r>
            <a:endParaRPr lang="de-AT" sz="2800" i="1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2095" indent="0" algn="just">
              <a:spcAft>
                <a:spcPts val="300"/>
              </a:spcAft>
              <a:buNone/>
            </a:pP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Ne plači, Gati. Preklinjem te, umiri se! Kočijaš sluša. Ja te ne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razumem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 vredi zbog Bosne plakati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Nemoj, molim te! Ne mogu da te gledam kako plačeš. Ne mogu!  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sz="2600" cap="sm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sr-Latn-BA" sz="2600" cap="smal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ija</a:t>
            </a:r>
            <a:r>
              <a:rPr lang="sr-Latn-BA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de-AT" sz="2800" dirty="0">
              <a:effectLst/>
              <a:latin typeface="Bg knjiga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DB29C4-BF10-4F9B-889F-7B1A8708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475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BC5EE-8ADC-5E0C-1600-3730D915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13A4F9-F7D0-6291-63B3-D33E605C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sz="2800" dirty="0"/>
              <a:t>Bosna</a:t>
            </a:r>
          </a:p>
          <a:p>
            <a:pPr marL="0" indent="0">
              <a:buNone/>
            </a:pPr>
            <a:r>
              <a:rPr lang="sr-Latn-BA" sz="2800" dirty="0"/>
              <a:t>Od 130 pripovijedaka:  83 (63,85%)</a:t>
            </a:r>
            <a:endParaRPr lang="de-AT" sz="2800" dirty="0"/>
          </a:p>
          <a:p>
            <a:pPr marL="270510" indent="-18415" algn="just">
              <a:spcAft>
                <a:spcPts val="300"/>
              </a:spcAft>
            </a:pPr>
            <a:r>
              <a:rPr lang="de-AT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 se ne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sećam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jer ih nikad nisam ni zaboravio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oni stoje trajni i stvarni preda mom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neizmenjeni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živi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jer ne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podležu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 sili zaborava ni magiji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sećanja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jer sam ih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uvek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nosio u sebi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jer nikad nisam ni prestajao da živim u njima</a:t>
            </a:r>
            <a:r>
              <a:rPr lang="sr-Latn-BA" sz="2800" i="1" dirty="0">
                <a:effectLst/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effectLst/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r-Latn-BA" sz="2400" cap="small" dirty="0">
                <a:effectLst/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Jevrejskom groblju u Sarajevu</a:t>
            </a:r>
            <a:r>
              <a:rPr lang="sr-Latn-BA" sz="2800" dirty="0">
                <a:effectLst/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de-DE" sz="2800" dirty="0">
              <a:effectLst/>
              <a:latin typeface="Bg knjiga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C9FEFC-994F-3EB0-29E6-64E03FEC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5765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C91EA-B48A-AB18-653B-9C3E5558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929DD1-8055-CFA2-C6D3-BFAA2656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Podunavska carevina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htela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 </a:t>
            </a:r>
            <a:r>
              <a:rPr lang="sr-Latn-BA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cima Bosnu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kad hoće i na stranu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gde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joj se svidi. Najveća njezina greška leži u tome što je ona ovu pokrajinu </a:t>
            </a:r>
            <a:r>
              <a:rPr lang="sr-Latn-BA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htela</a:t>
            </a:r>
            <a:r>
              <a:rPr lang="sr-Latn-BA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 </a:t>
            </a:r>
            <a:r>
              <a:rPr lang="sr-Latn-BA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pomeri</a:t>
            </a:r>
            <a:r>
              <a:rPr lang="sr-Latn-BA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 </a:t>
            </a:r>
            <a:r>
              <a:rPr lang="sr-Latn-BA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korenu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da je odvoji od ostalih južnoslovenskih naroda, a to se moralo završiti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neuspehom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Sećate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li se kako jedna ličnost iz moje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pripovetke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„Zmija“, ličnost koja pripada </a:t>
            </a:r>
            <a:r>
              <a:rPr lang="sr-Latn-BA" sz="2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Austro</a:t>
            </a:r>
            <a:r>
              <a:rPr lang="sr-Latn-BA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-Ugarskoj, veli: „Zar vredi zbog Bosne plakati?“ 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de-AT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Jandrić</a:t>
            </a:r>
            <a:r>
              <a:rPr lang="de-AT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1982: 330).</a:t>
            </a:r>
            <a:endParaRPr lang="ru-RU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3FCE3D-9025-39CB-63F2-DA4272FB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639657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Bildschirmpräsentation 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Arial</vt:lpstr>
      <vt:lpstr>Bg knjiga</vt:lpstr>
      <vt:lpstr>Default Design</vt:lpstr>
      <vt:lpstr>Andrićeva poezija Uvodna riječ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15. simpozijum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3037</cp:revision>
  <cp:lastPrinted>2021-10-10T07:44:48Z</cp:lastPrinted>
  <dcterms:created xsi:type="dcterms:W3CDTF">2005-05-16T09:32:41Z</dcterms:created>
  <dcterms:modified xsi:type="dcterms:W3CDTF">2022-10-19T18:16:02Z</dcterms:modified>
</cp:coreProperties>
</file>