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623" r:id="rId3"/>
    <p:sldId id="624" r:id="rId4"/>
    <p:sldId id="625" r:id="rId5"/>
    <p:sldId id="626" r:id="rId6"/>
    <p:sldId id="627" r:id="rId7"/>
    <p:sldId id="628" r:id="rId8"/>
    <p:sldId id="629" r:id="rId9"/>
    <p:sldId id="630" r:id="rId10"/>
    <p:sldId id="631" r:id="rId11"/>
    <p:sldId id="620" r:id="rId12"/>
    <p:sldId id="637" r:id="rId13"/>
    <p:sldId id="632" r:id="rId14"/>
    <p:sldId id="633" r:id="rId15"/>
    <p:sldId id="415" r:id="rId16"/>
    <p:sldId id="424" r:id="rId17"/>
    <p:sldId id="425" r:id="rId18"/>
    <p:sldId id="429" r:id="rId19"/>
    <p:sldId id="431" r:id="rId20"/>
    <p:sldId id="430" r:id="rId21"/>
    <p:sldId id="426" r:id="rId22"/>
    <p:sldId id="621" r:id="rId23"/>
    <p:sldId id="427" r:id="rId24"/>
    <p:sldId id="428" r:id="rId25"/>
    <p:sldId id="638" r:id="rId26"/>
    <p:sldId id="639" r:id="rId27"/>
    <p:sldId id="640" r:id="rId28"/>
    <p:sldId id="644" r:id="rId29"/>
    <p:sldId id="645" r:id="rId30"/>
    <p:sldId id="646" r:id="rId31"/>
    <p:sldId id="647" r:id="rId32"/>
    <p:sldId id="648" r:id="rId33"/>
    <p:sldId id="652" r:id="rId34"/>
    <p:sldId id="649" r:id="rId35"/>
    <p:sldId id="650" r:id="rId36"/>
    <p:sldId id="651" r:id="rId37"/>
    <p:sldId id="653" r:id="rId38"/>
    <p:sldId id="654" r:id="rId39"/>
    <p:sldId id="657" r:id="rId40"/>
    <p:sldId id="655" r:id="rId41"/>
    <p:sldId id="656" r:id="rId42"/>
    <p:sldId id="658" r:id="rId43"/>
    <p:sldId id="659" r:id="rId44"/>
  </p:sldIdLst>
  <p:sldSz cx="9144000" cy="6858000" type="screen4x3"/>
  <p:notesSz cx="6889750" cy="100218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u="sng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6699FF"/>
    <a:srgbClr val="800000"/>
    <a:srgbClr val="FFFFCC"/>
    <a:srgbClr val="CC9900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0B1FF4-ACCE-424C-AEA1-1A471E1D168D}" v="24" dt="2021-10-18T11:54:57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5" autoAdjust="0"/>
    <p:restoredTop sz="94167" autoAdjust="0"/>
  </p:normalViewPr>
  <p:slideViewPr>
    <p:cSldViewPr>
      <p:cViewPr varScale="1">
        <p:scale>
          <a:sx n="101" d="100"/>
          <a:sy n="101" d="100"/>
        </p:scale>
        <p:origin x="196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85557" cy="5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6" tIns="46227" rIns="92456" bIns="46227" numCol="1" anchor="t" anchorCtr="0" compatLnSpc="1">
            <a:prstTxWarp prst="textNoShape">
              <a:avLst/>
            </a:prstTxWarp>
          </a:bodyPr>
          <a:lstStyle>
            <a:lvl1pPr>
              <a:defRPr sz="1200" u="none"/>
            </a:lvl1pPr>
          </a:lstStyle>
          <a:p>
            <a:endParaRPr lang="en-US" altLang="sr-Latn-R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600" y="0"/>
            <a:ext cx="2985557" cy="5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6" tIns="46227" rIns="92456" bIns="46227" numCol="1" anchor="t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endParaRPr lang="en-US" altLang="sr-Latn-R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519054"/>
            <a:ext cx="2985557" cy="5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6" tIns="46227" rIns="92456" bIns="46227" numCol="1" anchor="b" anchorCtr="0" compatLnSpc="1">
            <a:prstTxWarp prst="textNoShape">
              <a:avLst/>
            </a:prstTxWarp>
          </a:bodyPr>
          <a:lstStyle>
            <a:lvl1pPr>
              <a:defRPr sz="1200" u="none"/>
            </a:lvl1pPr>
          </a:lstStyle>
          <a:p>
            <a:r>
              <a:rPr lang="en-US" altLang="sr-Latn-RS"/>
              <a:t>Branko Tošović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600" y="9519054"/>
            <a:ext cx="2985557" cy="5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6" tIns="46227" rIns="92456" bIns="46227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E21F047F-DD23-4999-BA19-4C60928E8EB5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046715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85557" cy="5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6" tIns="46227" rIns="92456" bIns="46227" numCol="1" anchor="t" anchorCtr="0" compatLnSpc="1">
            <a:prstTxWarp prst="textNoShape">
              <a:avLst/>
            </a:prstTxWarp>
          </a:bodyPr>
          <a:lstStyle>
            <a:lvl1pPr>
              <a:defRPr sz="1200" u="none"/>
            </a:lvl1pPr>
          </a:lstStyle>
          <a:p>
            <a:endParaRPr lang="en-US" altLang="sr-Latn-R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600" y="0"/>
            <a:ext cx="2985557" cy="5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6" tIns="46227" rIns="92456" bIns="46227" numCol="1" anchor="t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endParaRPr lang="en-US" altLang="sr-Latn-R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2475"/>
            <a:ext cx="5010150" cy="3757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6" y="4760397"/>
            <a:ext cx="5511800" cy="45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6" tIns="46227" rIns="92456" bIns="462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519054"/>
            <a:ext cx="2985557" cy="5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6" tIns="46227" rIns="92456" bIns="46227" numCol="1" anchor="b" anchorCtr="0" compatLnSpc="1">
            <a:prstTxWarp prst="textNoShape">
              <a:avLst/>
            </a:prstTxWarp>
          </a:bodyPr>
          <a:lstStyle>
            <a:lvl1pPr>
              <a:defRPr sz="1200" u="none"/>
            </a:lvl1pPr>
          </a:lstStyle>
          <a:p>
            <a:r>
              <a:rPr lang="en-US" altLang="sr-Latn-RS"/>
              <a:t>Branko Tošović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600" y="9519054"/>
            <a:ext cx="2985557" cy="5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6" tIns="46227" rIns="92456" bIns="46227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1944808B-EE94-4BEF-84AC-15E12179F940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4778564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sr-Latn-RS"/>
              <a:t>Branko Tošović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4704A-47C0-47AF-BFF0-A3CC1371CAEB}" type="slidenum">
              <a:rPr lang="en-US" altLang="sr-Latn-RS"/>
              <a:pPr/>
              <a:t>1</a:t>
            </a:fld>
            <a:endParaRPr lang="en-US" altLang="sr-Latn-R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sr-Latn-C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sr-Latn-C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1CD948-4B08-4B87-8B69-1E22BB7F2D77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D2447-B4B5-4F5E-845D-F900A8CF5BD4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01293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sr-Latn-C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r-Latn-C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11A427-0A77-4105-AF3E-F9380A287FBE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FD65-1E44-4F3B-BF14-C449AB8C73D8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49819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sr-Latn-C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r-Latn-C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58C472-12FF-4991-BD38-97148147CB1C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176A6-C9A2-44A6-8ED0-8B44FD5AB844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64561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sr-Latn-C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r-Latn-C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F5824D-1FC0-4462-A171-B32E9A75835F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F0C99-933E-4B99-A91F-3FE4F526293A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202777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sr-Latn-C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8F8B51-2A91-40F4-B00B-AEE51386C283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9A4CD-0054-4EAE-94AE-C4A45C2B36FA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11925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sr-Latn-C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r-Latn-C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r-Latn-C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9B814C-0B64-40FF-9226-18FE4080A83E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2C4B4-5E01-429D-AD9F-BC57FABE4721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94971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sr-Latn-C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r-Latn-C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r-Latn-C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77B0F0-C098-414A-A37A-8E2D52A6EB75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87490-92E0-4134-8715-8A6B91510B5D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5003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sr-Latn-C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4E13D7-FFC3-414B-8583-BAB97571E119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0D383-AC2E-4463-9A66-F167D499B0CC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95834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4754EE-42D0-47F1-8C00-09AB9A653155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146B4-9E24-469E-9CD1-F523A6E8A52D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306441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sr-Latn-C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r-Latn-C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871E3D-38EB-48B3-9D3C-8013160F4394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F3AF3-7938-4A69-8EAC-A9486B24862F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77337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sr-Latn-C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C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D86DDA-99FF-4A24-A484-6869B124E007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ABC5B-FD94-406A-8E83-397F02E3996B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6557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50000">
              <a:srgbClr val="FFFFD9"/>
            </a:gs>
            <a:gs pos="100000">
              <a:srgbClr val="66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fld id="{281967DD-288E-4ECC-8739-0BB18E587DE0}" type="datetime1">
              <a:rPr lang="sr-Latn-CS" altLang="sr-Latn-RS" smtClean="0"/>
              <a:t>18.10.2021.</a:t>
            </a:fld>
            <a:endParaRPr lang="en-US" altLang="sr-Latn-R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/>
            </a:lvl1pPr>
          </a:lstStyle>
          <a:p>
            <a:endParaRPr lang="en-US" altLang="sr-Latn-R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fld id="{B6E1E9AD-A573-4CC2-9123-433837555A27}" type="slidenum">
              <a:rPr lang="en-US" altLang="sr-Latn-RS"/>
              <a:pPr/>
              <a:t>‹Nr.›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gewi.uni-graz.at/gralis/korpusarium/gralis_korpus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hotelmoravica.rs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IW-xPKUpwPo" TargetMode="Externa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-gewi.uni-graz.at/gralis-alt/GraLiS_TB/Bibliographie/pdf/Tosovic_Simbolizam_LIli_Lalauna_Sazetak_2016.pdf" TargetMode="External"/><Relationship Id="rId2" Type="http://schemas.openxmlformats.org/officeDocument/2006/relationships/hyperlink" Target="http://www-gewi.uni-graz.at/gralis-alt/GraLiS_TB/Bibliographie/pdf/Tosovic_Lili_Lalauna_Zbornik_Znakovi_2016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-gewi.uni-graz.at/gralis-alt/GraLiS_TB/Bibliographie/pdf/Tosovic_Lili_Lalauna-ru_2016.pdf" TargetMode="External"/><Relationship Id="rId4" Type="http://schemas.openxmlformats.org/officeDocument/2006/relationships/hyperlink" Target="http://www-gewi.uni-graz.at/gralis-alt/GraLiS_TB/Bibliographie/pdf/Tosovic_Li-li_La-la-una_sr-kyr_2016.pdf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Jd-NjV6mM1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-gewi.uni-graz.at/gralis/projektarium/Andric/Symposium13.html#11.+Richtlinien+zum+Verfassen+von+Arbeiten+%28Style+Sheet%29+++%E2%80%A2++Uputstvo+za+pripremu+radova+%E2%80%A2++%D0%A3%D0%BF%D1%83%D1%82%D1%81%D1%82%D0%B2%D0%BE+%D0%B7%D0%B0+%D0%BF%D1%80%D0%B8%D0%BF%D1%80%D0%B5%D0%BC%D1%83+%D1%80%D0%B0%D0%B4%D0%BE%D0%B2%D0%B0++%E2%80%A2++%D0%A2%D1%80%D0%B5%D0%B1%D0%BE%D0%B2%D0%B0%D0%BD%D0%B8%D1%8F+%D0%BA+%D0%BE%D1%84%D0%BE%D1%80%D0%BC%D0%BB%D0%B5%D0%BD%D0%B8%D1%8E+%D1%81%D1%82%D0%B0%D1%82%D0%B5%D0%B9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-gewi.uni-graz.at/gralis-alt/php/en/Personalium/Andric/andric.php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125831" y="2276872"/>
            <a:ext cx="8728521" cy="288032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6000" b="1" dirty="0" err="1">
                <a:solidFill>
                  <a:srgbClr val="FF0000"/>
                </a:solidFill>
                <a:ea typeface="宋体" pitchFamily="2" charset="-122"/>
              </a:rPr>
              <a:t>Andrić</a:t>
            </a:r>
            <a:r>
              <a:rPr lang="sr-Latn-RS" sz="6000" b="1" dirty="0">
                <a:solidFill>
                  <a:srgbClr val="FF0000"/>
                </a:solidFill>
                <a:ea typeface="宋体" pitchFamily="2" charset="-122"/>
              </a:rPr>
              <a:t>eva pripovijetka</a:t>
            </a:r>
            <a:br>
              <a:rPr lang="sr-Latn-RS" sz="4000" b="1" dirty="0">
                <a:solidFill>
                  <a:srgbClr val="FF0000"/>
                </a:solidFill>
                <a:ea typeface="宋体" pitchFamily="2" charset="-122"/>
              </a:rPr>
            </a:br>
            <a:r>
              <a:rPr lang="sr-Latn-RS" sz="3200" b="1" cap="small" dirty="0">
                <a:solidFill>
                  <a:srgbClr val="0070C0"/>
                </a:solidFill>
                <a:ea typeface="宋体" pitchFamily="2" charset="-122"/>
              </a:rPr>
              <a:t>Uvodna riječ</a:t>
            </a:r>
            <a:br>
              <a:rPr lang="de-DE" sz="6600" b="1" dirty="0">
                <a:solidFill>
                  <a:srgbClr val="FF0000"/>
                </a:solidFill>
                <a:ea typeface="宋体" pitchFamily="2" charset="-122"/>
              </a:rPr>
            </a:br>
            <a:endParaRPr lang="en-US" altLang="sr-Latn-RS" sz="6600" b="1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664" y="4725144"/>
            <a:ext cx="6400800" cy="10795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AT" altLang="sr-Latn-RS" sz="1800" b="1" dirty="0"/>
              <a:t>1</a:t>
            </a:r>
            <a:r>
              <a:rPr lang="sr-Latn-RS" altLang="sr-Latn-RS" sz="1800" b="1" dirty="0"/>
              <a:t>3</a:t>
            </a:r>
            <a:r>
              <a:rPr lang="de-AT" altLang="sr-Latn-RS" sz="1800" b="1" dirty="0"/>
              <a:t>. </a:t>
            </a:r>
            <a:r>
              <a:rPr lang="sr-Latn-CS" altLang="sr-Latn-RS" sz="1800" b="1" dirty="0"/>
              <a:t>Međunarodni simpozijum</a:t>
            </a:r>
            <a:endParaRPr lang="bg-BG" altLang="sr-Latn-RS" sz="1800" b="1" dirty="0"/>
          </a:p>
          <a:p>
            <a:pPr>
              <a:lnSpc>
                <a:spcPct val="80000"/>
              </a:lnSpc>
            </a:pPr>
            <a:r>
              <a:rPr lang="de-DE" sz="2400" b="1" dirty="0" err="1"/>
              <a:t>Andrić</a:t>
            </a:r>
            <a:r>
              <a:rPr lang="sr-Latn-RS" sz="2400" b="1" dirty="0"/>
              <a:t>ev</a:t>
            </a:r>
            <a:r>
              <a:rPr lang="de-DE" sz="2400" b="1" dirty="0"/>
              <a:t>a </a:t>
            </a:r>
            <a:r>
              <a:rPr lang="sr-Latn-RS" sz="2400" b="1" dirty="0"/>
              <a:t> pripovijetka</a:t>
            </a:r>
            <a:endParaRPr lang="de-AT" altLang="sr-Latn-RS" sz="2400" b="1" dirty="0"/>
          </a:p>
          <a:p>
            <a:pPr>
              <a:lnSpc>
                <a:spcPct val="80000"/>
              </a:lnSpc>
            </a:pPr>
            <a:r>
              <a:rPr lang="hr-HR" altLang="sr-Latn-RS" sz="1800" b="1" dirty="0"/>
              <a:t> </a:t>
            </a:r>
            <a:r>
              <a:rPr lang="hr-HR" altLang="sr-Latn-RS" sz="1800" dirty="0"/>
              <a:t>(ZOOM: </a:t>
            </a:r>
            <a:r>
              <a:rPr lang="sr-Latn-RS" altLang="sr-Latn-RS" sz="1800" dirty="0"/>
              <a:t>Sokobanja</a:t>
            </a:r>
            <a:r>
              <a:rPr lang="hr-HR" altLang="sr-Latn-RS" sz="1800" dirty="0"/>
              <a:t>, 14</a:t>
            </a:r>
            <a:r>
              <a:rPr lang="sr-Latn-CS" altLang="zh-CN" sz="1800" dirty="0"/>
              <a:t>–17</a:t>
            </a:r>
            <a:r>
              <a:rPr lang="hr-HR" altLang="sr-Latn-RS" sz="1800" dirty="0"/>
              <a:t>. oktobar 2021)</a:t>
            </a:r>
          </a:p>
          <a:p>
            <a:pPr>
              <a:lnSpc>
                <a:spcPct val="80000"/>
              </a:lnSpc>
            </a:pPr>
            <a:r>
              <a:rPr lang="sr-Latn-RS" altLang="sr-Latn-RS" sz="1800" dirty="0"/>
              <a:t>https://www-gewi.uni-graz.at/gralis/projektarium/Andric/Symposium13.html</a:t>
            </a:r>
          </a:p>
          <a:p>
            <a:pPr>
              <a:lnSpc>
                <a:spcPct val="80000"/>
              </a:lnSpc>
            </a:pPr>
            <a:endParaRPr lang="de-AT" altLang="sr-Latn-RS" sz="1800" b="1" dirty="0"/>
          </a:p>
          <a:p>
            <a:pPr>
              <a:lnSpc>
                <a:spcPct val="80000"/>
              </a:lnSpc>
            </a:pPr>
            <a:endParaRPr lang="de-AT" altLang="sr-Latn-RS" sz="1800" dirty="0"/>
          </a:p>
          <a:p>
            <a:pPr>
              <a:lnSpc>
                <a:spcPct val="80000"/>
              </a:lnSpc>
            </a:pPr>
            <a:endParaRPr lang="sr-Latn-CS" altLang="sr-Latn-RS" sz="5400" b="1" cap="small" dirty="0">
              <a:solidFill>
                <a:srgbClr val="FF0000"/>
              </a:solidFill>
              <a:latin typeface="+mj-lt"/>
              <a:ea typeface="宋体" pitchFamily="2" charset="-122"/>
              <a:cs typeface="+mj-cs"/>
            </a:endParaRPr>
          </a:p>
        </p:txBody>
      </p:sp>
      <p:sp>
        <p:nvSpPr>
          <p:cNvPr id="2056" name="AutoShape 2"/>
          <p:cNvSpPr>
            <a:spLocks noChangeAspect="1" noChangeArrowheads="1"/>
          </p:cNvSpPr>
          <p:nvPr/>
        </p:nvSpPr>
        <p:spPr bwMode="auto">
          <a:xfrm>
            <a:off x="-36512" y="160337"/>
            <a:ext cx="5904656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r-Latn-RS" altLang="de-DE" sz="2400" b="1" u="none" dirty="0"/>
              <a:t>E</a:t>
            </a:r>
            <a:r>
              <a:rPr lang="de-DE" altLang="de-DE" sz="2400" b="1" u="none" dirty="0"/>
              <a:t>m. O. Univ.-Prof. Dr.</a:t>
            </a:r>
            <a:r>
              <a:rPr lang="sr-Latn-RS" altLang="de-DE" sz="2400" b="1" u="none" dirty="0"/>
              <a:t> </a:t>
            </a:r>
            <a:r>
              <a:rPr lang="de-DE" altLang="sr-Latn-RS" sz="2400" b="1" u="none" dirty="0"/>
              <a:t>Branko </a:t>
            </a:r>
            <a:r>
              <a:rPr lang="de-DE" altLang="sr-Latn-RS" sz="2400" b="1" u="none" dirty="0" err="1"/>
              <a:t>Tošović</a:t>
            </a:r>
            <a:endParaRPr lang="sr-Latn-RS" altLang="sr-Latn-RS" sz="2400" b="1" u="none" dirty="0"/>
          </a:p>
          <a:p>
            <a:r>
              <a:rPr lang="de-DE" altLang="sr-Latn-RS" sz="1400" b="1" u="none" dirty="0"/>
              <a:t>I</a:t>
            </a:r>
            <a:r>
              <a:rPr lang="pl-PL" altLang="sr-Latn-RS" sz="1400" b="1" u="none" dirty="0"/>
              <a:t>nstitut für Slawistik </a:t>
            </a:r>
            <a:br>
              <a:rPr lang="pl-PL" altLang="sr-Latn-RS" sz="1400" b="1" u="none" dirty="0"/>
            </a:br>
            <a:r>
              <a:rPr lang="pl-PL" altLang="sr-Latn-RS" sz="1400" b="1" u="none" dirty="0"/>
              <a:t>der </a:t>
            </a:r>
            <a:r>
              <a:rPr lang="de-AT" altLang="sr-Latn-RS" sz="1400" b="1" u="none" dirty="0"/>
              <a:t>Karl-Franzens </a:t>
            </a:r>
            <a:r>
              <a:rPr lang="pl-PL" altLang="sr-Latn-RS" sz="1400" b="1" u="none" dirty="0" err="1"/>
              <a:t>Universität</a:t>
            </a:r>
            <a:r>
              <a:rPr lang="pl-PL" altLang="sr-Latn-RS" sz="1400" b="1" u="none" dirty="0"/>
              <a:t> Graz</a:t>
            </a:r>
            <a:br>
              <a:rPr lang="de-AT" altLang="sr-Latn-RS" sz="1400" b="1" u="none" dirty="0"/>
            </a:br>
            <a:r>
              <a:rPr lang="pl-PL" altLang="sr-Latn-RS" sz="1400" b="1" u="none" dirty="0"/>
              <a:t>http://www-gewi.kfunigraz.ac.at/gralis</a:t>
            </a:r>
            <a:br>
              <a:rPr lang="de-AT" altLang="sr-Latn-RS" sz="1400" b="1" u="none" dirty="0"/>
            </a:br>
            <a:r>
              <a:rPr lang="de-DE" altLang="sr-Latn-RS" sz="1400" b="1" u="none" dirty="0"/>
              <a:t>branko.tosovic@uni-graz.at</a:t>
            </a:r>
            <a:br>
              <a:rPr lang="pl-PL" altLang="sr-Latn-RS" sz="1400" b="1" u="none" dirty="0"/>
            </a:br>
            <a:endParaRPr lang="en-US" altLang="sr-Latn-RS" sz="1400" b="1" u="none" dirty="0">
              <a:solidFill>
                <a:srgbClr val="FF0000"/>
              </a:solidFill>
            </a:endParaRPr>
          </a:p>
        </p:txBody>
      </p:sp>
      <p:sp>
        <p:nvSpPr>
          <p:cNvPr id="2" name="AutoShape 13" descr="https://encrypted-tbn2.gstatic.com/images?q=tbn:ANd9GcRsf8EVospN1jfTPoKqYBVHuMi_m31-ze_KcQM6h8fwInoSPzP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CS"/>
          </a:p>
        </p:txBody>
      </p:sp>
      <p:sp>
        <p:nvSpPr>
          <p:cNvPr id="4" name="AutoShape 2" descr="data:image/jpeg;base64,/9j/4AAQSkZJRgABAQAAAQABAAD/2wCEAAkGBxQSEhAUEhIUFBUUFhUYFBUVFBcXFRUXFRgXFxYXGBgYHCggGBolHBgVITEiJSkrLi8vFx8zRDMtNyktLisBCgoKDg0OFxAQGjcmICQsLDcwLS03NTIsNC8tLzQ3Ny03LDQvLCwsLi0tLSwsLCwyLSwsLCwsLCwsLCwsLCwsLP/AABEIARIAuAMBIgACEQEDEQH/xAAcAAEAAgMBAQEAAAAAAAAAAAAAAQYEBQcCAwj/xABNEAACAQMCAwMGDAIFCwMFAAABAgMABBESIQUGMQdBURMiYXF0sRQWIzI0NVSBkZSz0lKhQnKCkpMIFSQlQ2JjssHR8DPC4URTg6LD/8QAGAEBAQEBAQAAAAAAAAAAAAAAAAEDAgT/xAAvEQACAgEDAgMHAwUAAAAAAAAAAQIRAwQSITFBE3GBMlFhkbHB0SKh8BQjM0JS/9oADAMBAAIRAxEAPwC8dnfLto/DLBntbd2aCMszQozEkbkkjc1YvivZfYrX/Aj/AG1gdmn1Vw72eP3VZqA1HxXsvsVr+Xj/AG0+K9l9itfy8f7a29RQGp+K1l9itfy8f7afFey+xWv5eP8AbW3pQGo+K9l9itf8CP8AbT4rWX2K1/Lx/trb0oDT/Fay+xWv+BH+2p+K1l9itf8AAj/bW3pQGo+K9l9itfy8f7afFey+xWv5eP8AbW3pQGo+K9l9itf8CP8AbT4r2X2K1/Lx/trb0oDU/Fey+xWv5eP9tR8WLL7Fa/l4v21t6wuLcOS4iaOTVpbG6O8bAg5BDIQRv6aAxfixZfYrX8vH+2o+LFl9itvy8f7a5f2KRPctdPNPPIY8oNc8jgo4GRhmIHrG/prC4rw42XHIIJZ7g2k+loQ08pCFtsbtvpcY3zs60JZ134sWX2K1/Lx/tqfixZfYrX8vH+2qlzjwVbjiFnGhkDaGe4ZZXAcZVIldVYA5xK3T/Zkd9V/mPjE17xVeFxSulvAAJdLaWmcBSdTLjzBqUYGOjeIwFnS15asT0s7X/Ai/bXo8r2X2K1/Lx/tqh878nLY2r3lhJJbz22HYo2EkQEawyDzTsSRkHpirf2f8yf5ws4piAsnzZVHQOuxx6D1FBZ8OaOW7RLK8ZLS3UrbzEFYIwQRGxBBC7GlbTm/6BfezT/ptShTA7NPqrh3s8fuqzVWezT6q4d7PH7qs1AKUpQClKUApSlAKUpQClKUApSlAK8ueteqxOJ2InjaNmdQw6xuyMPUykEfjQHJ/8n3pf/1xW57c+BGaxW5jHyto2sEdRG2A+/oOlv7NbzlnkKCwk8pbvKuRh0LsUf1qTjO2x61Z760WaOSOQakkVkceKsCGH4E0IUfszu2vfKXsi4Z1RR6BGugfifKN/wDkqoLAbLmhjKNKXTFomPzW8oq9/oZWX8PEV1vl7gsdnCkMQOhNlzucdAM9+2K8cxcuW99GI7mIOAco24dG/iRhup9VAaPtZ4gkPCr3WQDInkkHezSEKAPHG59QNa7sT4W8Fh54IMjlsHuzk+4j8K2A7PrbUjTSTTeT+Z5eVpNP9XWxx6wM1b7eFUUKoAUDAA7hQprObvoN97NP+m1TUc3fQb72af8ATapoDX9mn1Vw72eP3VZqrPZp9VcO9nj91WagFKUoBSlKAUpSgFY3Eb5II5JZWCRxqWdj0AHU7Vk1Q+1gPPBFYxH5S6Zj/YhAbf0GQxL6mNAXaC4V0V1IZWUMrDoVIyCPurUWXN9lNKIY7qJpSSBGG8/I3Iwe/Y7VUewvjvlrE2758pasUweoQ7rt3Y3X+zWl7SuUXvOJSm1Oi4jtraVMebrYSXIO/c/mJhv92gOu316kKNJI2lF+c2Ccd3dWlj53sWieYXUZiUhS/naSxzgKcecdjsM9Kr/Zhz58NU2115l7DlXVvNMoTYsB3MOjL9/Q1lcgWyfBLlQo82W5Tcf0VkkGPVtQGRF2l8PcEpNI6jYsltOyA+lhHgVvuCcdgvI/KW0ySpnBKHOk9cMOqn0GuVf5O0atDd5AOJBjIzjzEqeaZBwvj9rLbgIl4qieNdlfLFGOBtnOhvWD4mhDoPEuerKCUwyyssvdH5GYs3XdQE84bHcZG1euBc72d5I0MM3yozmKRHjk264WQAn7q5x2vTqnF+FOQSBHk6VLHGtuiqCT17ga13FLscU41BLw9GVbYRh5NOhmZGY/MOGA30bgdDn0inV+YOd7SxcJdNJGT80+QlZG78K6qVY+gHNbLh/GopofLqxWPBJMimMqF6lg+Co798bVzj/KA+j8P8fhH/8ANs1i9tHEWj4ZYwodK3DfKY71jUNg+tip/s0B9+buY7O9mtJQ1xJb2ruxMds7RtICPlNRxqVQpxgEZOe6uj8t8cgvYEntn1xtkAkEMCpwQwO4NYnJXCkgs7dUUDKLnbuxt/Ks7hHA4bYzGBdAlfWyj5oc/OKjuz4DagPlzf8AQb72af8ATapqObvoN97NP+m1TQGv7NPqrh3s8fuqzVWezX6q4d7PH7qs1AKUpQCoqaUBAqaUoDzK4UEkgADJJ2AA6k+iuWsLXjHFJh5cMtvGqQ+TlKswHnySIVYFlLOq5/4VdTIrFTh0YbUI1DfxY3/GgOG8C4hBwnjsqxzq1nMCrya9SxsRnDv4q4YHPcwq7JzLatxzK3MLK9rDGrCRSrSiW4+TDA4Leeu3XcVe5uGROctEjHxKg15bhEJxmJNum3T1UBz/ALUORHlYcQ4flLyIhmCbGXSNiP8AiAbf7w2PdXns15hVeGTXFywTVLMWwrfPkeRiAoBPUnaunAV8Y7NF16UUazl8DAY+JoDhnYhzBBZLdJdM0RYqylo3w2wBGQDgjT09NZt3E/GeMQzxxyJbW6qsZkUoXwSxfSdwuT3+A8a7J/m+L/7Sf3RX1ht1QYVVX1AD3UBxLtTvEbi3D3TWyW66ZmWN2VCHbIJC4PpxX05qD8P4pa8Ts0aS3ulBlEasQchRJsBtldLjPeGrtMlsjHLIpPiVBP8AOnwdcadC6f4dIx49KA49208US7gsRbLLLiXyhKwylQpQgZOnGrf5vUVvObuXhxfhMHwY/Kw4aIMChLAFHjIYAqT6e8DurogtE/gT+6P+1e44lX5qgeoAUBz7lvn+GKzjju47iK5hQJJD8HlLMy7ZQhSGBx47Zrb9n/ME96lxJPEYh5U+SQjDLHgBVbxbYkn/AHqtElsjfORT61B99e0QAYAAHgBigNVzd9BvvZp/02qajm/6Df8As0/6bVNAa/s0+quHezx+6rNVZ7NPqrh3s8fuqzUApSlAKUpQClKUApSlAKUpQClKUApSlAKUpQClKUApSlAajm/6DfezT/ptU1HN30G+9mn/AE2qaA1/Zp9VcO9nj91Waqz2afVXDvZ4/dVmoBSlKAUpSgFKUoBSlKAUpSgFKUoBSlKAUpSgFKUoBSlKA1HN30G+9mn/AE2qajm76DfezT/ptU0Br+zT6q4d7PH7qs1Vns0+quHezx+6rNQClKUApUYqaAUpSgFKUoBSlKAUpSgFKUoBSlKAUpSgFKUoDUc3fQb72af9Nqmo5u+g33s0/wCm1TQGu7NT/qrh3s8fuqy5ql8peU/zHZ+Sz5Q2qBMdQSMA/dnP3V8uIXl7DbNNLcImANKiMamJ2Ubg7mtceJ5KSfLdGWTLsu0XnNM1RuX7q8ubWV2nKMN43CJvgfNI04K/zqeRea3mYwXLfKHdGIALDqVONs46eIrR6SdTad7etGa1Ubimq3dC8ZpmqrxxZ1u7dYrh1SXUShC6QUKbZ05wc9KyOeuINBaOUYrIxVFI2IJOWI9ShjWccLlKMU/aO3l2xlJroWImmqtTy/ffCbWNySGZcMV2IboceBqnWl9Ot7NC93J5OHUSz4xpUajqwN9q6hp5S3q+YnMtQo7XXtHR80zVK5fjuXkaZriQQoSQshySu+zbDJxufAn0VicOup+JTSkTPDCnzQjFTjuJx1Y/gKv9P1e7hdX9h4/RVy+h0DVQmqZw7iUlvdGyuJGkVx8lKT5/nZwCfuIz6K1TGeLiK27XM2glTGWdjkHcZ387cEb+FdLSS557X5o4eqSrjvXkzpGqmaqHELSRr5EjnmUaQ8g8oxUE6ui5wBhenTetVZLKOItALibQhyuqRm2ChsEE4PXvrmODcm76Kzp52pJNdXR0UVNQtTXnPSKUpQClKUApSlAajm76DfezT/ptU1HN30G+9mn/AE2qaA13Zt9VcO9nj91VjnW9a7u47WPdIyNWO+Q4z+AOPvNbvk2WROCWbRJrkFqmhRjc4261XOU45bZ2lltZ5XOSCAPnHqSWPr/GvdpEoxll7rhL4vv6Hi1VylGHZ9fwdFs7FYYBGvcpz6Tjc1QbzgZezt7uDImhUFtPVlUdfWvuyK2vCuKXTSXcstvLpK+ZEANguwwWIB6knHj37VsuRpW+DiGSN0eMYOtcBhsMqe8VISnge5O+VfxLNRzLa1XBreHceF23D32DqzrIPAkJuPQcZr3zxdr5WGN1dkCOzhBk5fzB3/wiT8axJ+W2tuIRSwoTC7ZIXpG2d1PgD3fh4Vs+EvK17LJNbyIGGEJwwXSAMEjb+I+HnVpPw4z34+lX8ee3ocQ8SUNk+t/T8mv7Lr3zZ4T1UhgD6dj/ADqt8wiT4bemPqraiMZ81QpO3eB1xW8iguIeIS3C2smhydSrgncDJyNuu9eOHw3Av3uZLWQJISCAM4BXT4b9B/OvVHLCGWeVVzFcX34tHmeOUscMdPh9fmWLh1+txw6QxDS3knUqOquFOf8Avn01q+yveKb+svurG5etLi0upcW0nweRiCg87QM7EEbHHTburNtuHTcOmmaGIzwS7hVOGjPhjvH/AMV5prGo5McX1pr8eZvFzcoZJLpaf5Ndz4xF/a6fnBUP/wC7YrL7Rrco1pdL1RtLf8y/+4ffXrhnB5rq8+FXCaFXGlTnYL81RnrvuTVl5o4abi2ljABYjKZ/iU5H/npqLURhPEuyVP16h4JShkfdu16Gv5Zk8vLPcdzkBfUAF/8AZn+1Wlsz/rmX1n9MVZOU+HmC1RWXDbkg+PQD8BVctbC6W/a5a3yrMchWzgadORnGfHpWcJQvLzxVL5o0yRl/a478l/FTUKamvEe0UpSgFKUoBSlKA1HN30G+9mn/AE2qajm76DfezT/ptU0Bruzb6q4d7PH7qstVTkFGbg9gEcoxto8OACVOOuGGDWh4Rxq/uHnjW4QNFr/2SYbQSPA9cVtiwPJFyTSr3/ExyZlBpNdTpNM1S+Dc7BrOWaYASRYBC7By2y4z0ycVj8JPELtGnW58jv5iBEKf1d1Jx3ZJrt6WcW97qnXqcrUxlW3niy+Uqs8scea8iljc+SuI8q+nGx6a1DZHXuOdxVa4ZfX1xLcRLeMph14OiLDaCRuNHeaLSSuSk6r7keqjUWld3+x0ulU/lTjkt9BIjSGOZMfKIF3HccMCvoIxWp5fv727klT4WyGMncRxYODjpoo9JJb9zS29QtTF7aXtdDo1RVT4et4JJ4JJy2UDxT6E2wVyB5uk9/UHGa0fLLXV3JOjXkqmMncHrg46DAqLT3GUtypV+4eopxW3r9jpNTiqny9xqVbh7O6YNIv/AKcmMeUXGRkDvxVtrLJjeN0zXHkWRWiMUxU0rg0FKVrePcbgs4XmuJBHGvedySeiqBuzHwFAbGma4FzT24Tu5WwRYoxnz5VDSN6dOdKj15qpz9qXFW3N649CxxKP5JUsln6pzU1+Tm7SOJn/AOum+7QPctfSHtN4ovS+k+9Ym/5kNLFn6tpX5t4V218RiK+V8lcL3hkEbH1NHgA/2T6q7FyR2h2vE8rEWjmUZaGTAbHeVI2cD0dNsgVSm55u+g33s0/6bVNRzcf9BvvZp/02pQGv7Nvqrh3s8fuqlcJknS54h8GjEj6pRgnGAXPnDxI8NquXZ7Jp4Rw84LYtozhRknC9B6arfKszR308kkUirM8mCVyF1MSNRB2+6vbpZbceR+XD8zx6iNzh6/Q03EOCS21gWkBXXKgIPXAVtz9+K6Zyhj4HBj+H/qa+3H+Ei6t5IWONQ2P8LA5U/jVW4TxmWxhNvNbyNIhIjK4Mbg9DqJ2rvJleow8+0pN/P8HEMawZenFL9jA5abTxe5C9C8oP4k++tVb3U8UvEng05DTayRkqvlDkjfqKs3JXBpIzNdTIS76mVQPOYscnGcekDPjWt5ZjZLu4M0EgjuDIpOMhfKEnDY/Dbxr1ePDdkfDpRXnXU8/gy2wXS3L0s3PZrw9VgaUNqL7Efw6eoPpqvcqGf4Rdi20atUmdY2A1nfqK2HLJn4fJPE8Erxk+YVAO4OAdzjBGKxOWZJraeeRrWZhIWwFA21Nnv2rObp5mmndVf87HUefCtNVdlu5KL/BgJPnKSpHhgAVX+zr6Te/1n/5zWTZ8VuZLp5Pg0iqsZ0x7Atjc5Y4GSdP92tVy2bq1lnkNpI4l1bDIwS2rrjcVlGH6MqbVuu6+RrKX68bp0r7GTzM2OLW5XriLP95v+ldGqhcD4NPPdm6uU0AEFV37hhVGe4bHNX2vPqZp7Ir/AFSRvpotKUn3dilKV5j0mp5h4qYI/k08pM+VhjzpDMFLnU39FQFJJ9GOpFfnLmW3v7m5LX/lXIVn0aXCR5Z1SJVVW0ElNO2c/wARIr9KyyB5THozpQMXI83zyV0jxOAc7948axIuEB0UTKCVJPXUXyGXz205ONb4oD8yWPKVw6LMsWYtSBZUOoLqGpWYDOwypJPTp37aS7s5TmQqzKxdtYXY6SDIdhtgsM9wJxX65vuCRm3kgSKNUfOUA0odTamzpHec1y3mTs9vVtJIIPJvBEWa3jXPlcszM2dW2507ZwMnYGoQ4RU5qxcT5Lu4ComiCal1Al1xjGTk+jIz6xVddcbVCEVl8P4jJAyvC5jkVwyuvzgVBAwfvPrzWJRlIxkY7/u8aoO8ctdqQv7O9troKlz8Fn0MuyTYjbIA/ov6O/u8KVwdGIOQcHxGxpVOj9cdmv1Vw32eP3VZsVU+z9WPCOHhG0sbZNLEasHTscd/qrScO49xCaaeBZIdURcZMWAdBI/i2zW2LA8ik01x1sxyZlBpNdTpFQRVBtOapp7OeRSkc9uGaQadSuqjO2T5tbPk3iVzdRO8jpg5ClVwVYd+O8b9/hXU9NOEXKXZ0cw1EZtKPdWWumKos3Eb3ReDWGaN1jUhMEecDrOO7TnP/wA1g8W4/wARt2gWRoQZQSPk8kYx187011DSym6Ul/FZJ6lRVtM6RTFVLgN1eC7Md0VIaJWXSuF2LdP97x9Qr58V5kaLiUMIPyZUK47tTnIPrA0/3q4WnlKTjHni+Dp54qKlLjmi44qagVNYG4pSlAKUr5SZyuMYz52fDB6ffigPpipqBU0AqDU14lfAJ93WgOSdrnE5LfU0I0rsh1BiGLaC2jA0/NUZz0++uAsd67r29TOnk2R8Bo8PHsTuw0vjO2BqXIG+oiuEE1CMZr1c3DOdTszHAGWJJwOgye6vFRQHmoqaiqU/XnZt9VcN9nj91U3h88sV/fmCLyr65MLnHVm39OPCrh2dvp4Tw87nFtGcAZOy52A6mqvy9d6OJTyukiJK7aSyEY1E/O/h7q9ukdQy8Xwvqjx6lXPH5sngnBZYbLiMkqlS1vKMEYJOkknHhW/7MT/oh/rn3CrJxO18tDNGdvKRumf6ykf9aovKvFjw9ZLe5ikVw2V0rqVvUeld+JLPhn/1uTr4HGxYcsfdVFl4F9J4gP8AiL/yL/3qv9pg+WsT/X96VYOVY3JnmddPlm1AfyA9OBpGe8g1V+f5JJZ4QsEuIdWWwMPqK7rg9PN78VNL/n9H9C6i/B9V9ToceNKn0D3VyDmG8WRpJQWEnl2ZfNOCmSqHV0+asX866NfcVPwPykUcjMyaQAACjYxlsnbB8M1pUgU8MdBBIX0lSukB1I+YTkjIGF6b1NHNYpbmu9fkaqPiR2r3WWzg12JoYpB/SUH7++s6qd2e3DrF5CWN0ZSSpZTpZT3A+Iq415s0FDJKK956sMt0E2KUpWRoKUqM0BNKjVUFh40B6qDQmtDzRzhaWC6riZVO2I186Vs+CDfHp6UBzH/KC4WCkFzpk16jGSSugIMkbA5679D17q4fLGRjIIyMjI6jxFdm5v7aopojHbWpLFtnuVVlAB6iME5JHiRiuR8U4lJcyF5CCx2AVQoAyTgDw3NQhg0rKSxYp5QjSm+GbIDEf0U/iPq6d+KxDVANKilCn697NR/qrh3s8fuqx6B4VXOzX6q4d7PH7qstANNeWiB6gH1jNe6UBAFNNTSgPOmpxU0oCAKmlKAUpSgFc3595ytWAgt+IyxXKS/NtIjPKxUMDFp+adz49Vro0gyMVyPsu5RXhvFL+CTDuIY3tZCoyYSzByPBgSitj3GgOXX3O/Eo53Pw24EiF4/PVVdVDZCsuCAc9R6Mb1a+Uu2CYSQLxFtcSuzGVIxrPmMqqyrgFQxByBnzR1rxzNyGsvEeKiR5YiCs8RSESo6TtgMQp1KA4cE4wMZJHf8ALhfZ3DI9nhLvQ9zEjPMios0fyjSMIx50S4j0qSxJ1ZxUIWjnjtohETR8P1SSOGUyspRYht5wDDLnrjpjFc9k4hbvZPM0cSSCQqmoC4uJ5FRDmV5snyYDZJGkdAFODVh7eeF2Vq9nHa28cMrB2k8moUFNgmVG2cht/Qa0/Ypy7De3zi4jEiRRFwjbqW1Kq6h/SAyTj1UBQZ8HBXO4y2wAB78Ad1eIX0sDgHBBwwyD6CO8V3btP5Qk1S3cVrYqVbznZnyyYwZGib5LIznJB+b6K5byzyobsXErzJDb2+80zHYk5KpGP6TNjYerxFAaG7vnlbVIxY4wM4AAHQKBso9AwKxyten26eA/HG/868aqoPNKkmlCn687Nfqrh3s8fuqzVWezX6q4d7PH7qs1AKUpQClKUApSlAKUpQClKUAqv80cHeQw3FsVW6tiTFq2WRG2kgc9yuAN+4hT3VYKUBQJeY7eaZJPLfAbqFHSZbkKuhHKZRlZgJMsAUdcr5r+Ne+X+LRXN1HDHdfDHhZri4nRQIQSjQRxIASF+fqwCfmHck1buLcIguUKXEMcq/wuoYfdnoaxLM2ln/o8SxQ4jaXycagYRSoZ20jbdhueu/hQHA+3y0dOKa2csskMZjz/AEAuVKD0Zyf7Rqu9nXwgcQtvgciRzEnSZWIjYYJKPjcg9MDJ3FWLtw5ogvbuJLdg62yujOOjMxBIXxA09ehzVB4RxJ7aaKeIgPEwdMjIyviO8d331CHaeduGXbStO3BXmcgE/wCnNNahgNORAoUnbuOAfDrXG+KXM4MsM2pPlWkeHGhVkbGTo6DbAHgK/R/EuaTdcHN3BmNnjBCDBYlTiVB0OBvuN8DNfma+unkctI5dthqO5ONhQGMag1NQRVKRSlKA/XvZr9VcO9nj91Waqz2afVXDvZ4/dVlzQE0pSgFKUoBSlKAUpSgFKUoBSlKAg1RuzuV55+L3MoOTdtbx56CK281QOnezffV5NVHjl7O9/bWlrOtvhHuJyYVk8oisihMEjAJZsnIPm0Bjc9ciQcSuLbyyuumKfMseFbIaHQGYg5G8mBjx9NcL525G+ATyR/CIyoyULAqxGnUAcZ87dR6z4V3a9tuLIZGHEbHzhhEktWRFx1KnypbPr1VxztG5Ski8pdXHE7SeZ21PGuFcnAHmqu3RR3DpUIaD/Ppt7ZIIpAxDFmGzxNqUg5DAYI1HGN8k77CtYnAbiS2kvEjLwI5WR1IPk280+cucgecN8Y3rVk11Lh/E7ZOV7iNSpmefEqEkMGdxpYeICKvo2NAcrNDUmoIFUp5pSlAfr3s1P+quHezx+6six4mpuLrMymILAUOpSoL+UyAR44FYfZ5GG4RYKejWyA+orivunKq7fKvlREFOldjCGVDjG/muQf8ApXcdtOzOe61RtTxaAHT5aLOM41rnGxzjPgR+Ir5LxuIyFAw2jEmrI0lSSOueuxrEl5ZjYSDJGoQgYCjQYCChUYx1HTpXp+XVOSJHUlNDFAq588uDsNjknp1zVrGS8nuNva3CyKGRgynoQcg91fWsPhVgII9CksNTtk4z57FyNh4k1mVw6vg0V1yKUpUKKUpQClKUApStbxvj1vZpruZo4l7tbYJ9Cr1Y+gUBsq0fGOHqs8N6qkyQI6MFO7wyEFh6dJAcD0EdTXMuau3NVythBr2/9abKqD6IxufvI9Vcn5g5vvb0n4TcyOp/2YOmMf2FwPxzUsln6P5v5HTiM1tOZijQBwqmNJomD46xyZXu8N9vAVRb7sJhUZF+yk5OXiTTgDLbBhjbetVyJ2ym1t1gu4Xn8nhYpEK6tAwArhupHcc77D018+0PtIv0kEAga0YR4ZpEUyuJME6CMqF6rkZz6DsKDnfNPBRZ3EsAlWXQxGpe/GNyM+b1rUE/+f8Anqr3NKzlmYlmJySTkknvNeCKgIoaVBqlIpSlAdA4bzBdRwQKl1cIqooCrNIqgY6ABsAVljma9+23X5iT91KUA+M179tuvzEn7qfGa9+2XX5iT91KUA+M179tuvzEn7qfGa9+23X5iT91KUA+M179tuvzEn7qfGa9+23X5iT91KUA+M179tuvzEn7qfGa9+23X5iT91KUA+M179tuvzEn7qfGa9+23X5iT91KUB5k5mvcN/pt10+0SfuqgXl/LOxeaWSV8fOkdnb8WJNKUB8KE0pUITEd19Y94qy84cQlmWEzSySlS4UyOz6QcZA1E4pSqUrFKUoQg1FKUKKUpQ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C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5C9EF8-8A71-435C-AC73-6417AC015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260648"/>
            <a:ext cx="1857634" cy="19910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A57CC-BD37-4C76-892A-FF27A5DE0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39B141-CF5F-478F-AC25-97B81125F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latin typeface="+mj-lt"/>
              </a:rPr>
              <a:t>tri monografije</a:t>
            </a:r>
            <a:endParaRPr lang="sr-Latn-RS" sz="2800" dirty="0">
              <a:latin typeface="+mj-lt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D9FF42-0F02-46A5-8A5C-D5186D47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10</a:t>
            </a:fld>
            <a:endParaRPr lang="en-US" altLang="sr-Latn-R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E45184-B52A-4BED-A747-B84C8C335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346852"/>
            <a:ext cx="8307942" cy="28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17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BD7C40-2391-4D82-87A5-89C36FEF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24E75B-E322-4167-AE7C-8587C918C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Bibliografija radova nastalih u okviru Andrićevog projekta (2007-2020)</a:t>
            </a: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6626F3-988E-4D5B-A0CC-2CC27D64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11</a:t>
            </a:fld>
            <a:endParaRPr lang="en-US" altLang="sr-Latn-R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12CFA4-0A2F-4D4E-BCDD-1147F71D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31" y="2647085"/>
            <a:ext cx="2501129" cy="373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4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71D6A5-0B64-4701-9A47-98DA81493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A488C5-B056-487A-817B-C0F24B62F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Andrićev Gralis-Korpus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DB29C4-BF10-4F9B-889F-7B1A8708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12</a:t>
            </a:fld>
            <a:endParaRPr lang="en-US" altLang="sr-Latn-R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AD8E446-9C98-4D7B-A6E4-942879E8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2" y="2203506"/>
            <a:ext cx="8532440" cy="317875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1317397-9D40-4D18-ABAE-C5F5B26B1565}"/>
              </a:ext>
            </a:extLst>
          </p:cNvPr>
          <p:cNvSpPr txBox="1"/>
          <p:nvPr/>
        </p:nvSpPr>
        <p:spPr>
          <a:xfrm>
            <a:off x="788608" y="5501320"/>
            <a:ext cx="822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https://www-gewi.uni-graz.at/gralis/korpusarium/gralis_korpus.html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4753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04454-2988-4195-A4A2-9BAC3EE2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76D5C51-5D89-4BDF-8EB5-725665C40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1" y="1844824"/>
            <a:ext cx="3816424" cy="1588295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E2C04F-F67A-450E-847F-D049E064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13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708215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791B4-5751-4BC2-9860-474AFFA3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F689D64-ED65-46C4-8313-8C359A018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872" y="2116644"/>
            <a:ext cx="2010056" cy="1343212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E4BD49-80D1-4C7C-84E8-ECA57BB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14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60779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E3D696-90DE-4A47-94D3-8C8DCC9CB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14. simpozijum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43A8FA-427F-48CB-A6F7-2C1E413B0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b="1" dirty="0"/>
              <a:t>20</a:t>
            </a:r>
            <a:r>
              <a:rPr lang="sr-Latn-RS" b="1" dirty="0"/>
              <a:t>, </a:t>
            </a:r>
            <a:r>
              <a:rPr lang="de-DE" b="1" dirty="0"/>
              <a:t>2</a:t>
            </a:r>
            <a:r>
              <a:rPr lang="sr-Latn-RS" b="1" dirty="0"/>
              <a:t>1, </a:t>
            </a:r>
            <a:r>
              <a:rPr lang="de-DE" b="1" dirty="0"/>
              <a:t>22, 23</a:t>
            </a:r>
            <a:r>
              <a:rPr lang="sr-Latn-RS" b="1" dirty="0"/>
              <a:t>. oktobar 2022.</a:t>
            </a:r>
          </a:p>
          <a:p>
            <a:pPr marL="0" indent="0" algn="ctr">
              <a:buNone/>
            </a:pPr>
            <a:r>
              <a:rPr lang="sr-Latn-RS" b="1" dirty="0"/>
              <a:t>–  četvrtak, petak, subota</a:t>
            </a:r>
            <a:r>
              <a:rPr lang="de-DE" b="1" dirty="0"/>
              <a:t>, </a:t>
            </a:r>
            <a:r>
              <a:rPr lang="de-DE" b="1" dirty="0" err="1"/>
              <a:t>nedjelja</a:t>
            </a:r>
            <a:r>
              <a:rPr lang="sr-Latn-RS" b="1" dirty="0"/>
              <a:t> –</a:t>
            </a:r>
          </a:p>
          <a:p>
            <a:pPr marL="0" indent="0" algn="ctr">
              <a:buNone/>
            </a:pPr>
            <a:r>
              <a:rPr lang="sr-Latn-RS" sz="6000" b="1" dirty="0">
                <a:solidFill>
                  <a:srgbClr val="FF0000"/>
                </a:solidFill>
              </a:rPr>
              <a:t>Andrićeva poezija</a:t>
            </a:r>
          </a:p>
          <a:p>
            <a:pPr marL="0" indent="0" algn="ctr">
              <a:buNone/>
            </a:pPr>
            <a:r>
              <a:rPr lang="sr-Latn-RS" sz="4800" b="1" dirty="0" err="1">
                <a:solidFill>
                  <a:srgbClr val="002060"/>
                </a:solidFill>
              </a:rPr>
              <a:t>Sokobanja</a:t>
            </a:r>
            <a:endParaRPr lang="sr-Latn-RS" sz="48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sr-Latn-RS" b="1" dirty="0">
                <a:solidFill>
                  <a:srgbClr val="002060"/>
                </a:solidFill>
              </a:rPr>
              <a:t>(Srbija)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B1EF42-4B65-47A1-815C-E96E7773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15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3272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5D5C4F-3928-448D-A5C1-5ADE72E4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16</a:t>
            </a:fld>
            <a:endParaRPr lang="en-US" altLang="sr-Latn-R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214583-6B5D-4D8D-BC6F-F75C4392E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117"/>
            <a:ext cx="9144000" cy="621576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EC3E8E2-4AE0-4DB6-A3C6-CA072F0C1D35}"/>
              </a:ext>
            </a:extLst>
          </p:cNvPr>
          <p:cNvSpPr txBox="1"/>
          <p:nvPr/>
        </p:nvSpPr>
        <p:spPr>
          <a:xfrm>
            <a:off x="3635896" y="404664"/>
            <a:ext cx="1080120" cy="792088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5951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AAB72A-BA4A-4C7A-98C3-F5C98A20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17</a:t>
            </a:fld>
            <a:endParaRPr lang="en-US" altLang="sr-Latn-R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2B040B-3817-4A45-BFB4-98990426B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499"/>
            <a:ext cx="8907118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19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87F47-A933-4440-9C06-15C9357F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199D79-A1F7-480B-BBB7-8D2E8EE6C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Beograd – </a:t>
            </a:r>
            <a:r>
              <a:rPr lang="sr-Latn-RS" dirty="0" err="1"/>
              <a:t>Sokobanja</a:t>
            </a:r>
            <a:r>
              <a:rPr lang="sr-Latn-RS" dirty="0"/>
              <a:t> 225 km</a:t>
            </a:r>
          </a:p>
          <a:p>
            <a:r>
              <a:rPr lang="sr-Latn-RS" dirty="0"/>
              <a:t>Vožnja kolima: 2,32 minuta</a:t>
            </a:r>
          </a:p>
          <a:p>
            <a:endParaRPr lang="sr-Latn-RS" dirty="0"/>
          </a:p>
          <a:p>
            <a:r>
              <a:rPr lang="sr-Latn-RS" dirty="0"/>
              <a:t>Niš – </a:t>
            </a:r>
            <a:r>
              <a:rPr lang="sr-Latn-RS" dirty="0" err="1"/>
              <a:t>Sokobanja</a:t>
            </a:r>
            <a:r>
              <a:rPr lang="sr-Latn-RS" dirty="0"/>
              <a:t> 51 km (63 km)</a:t>
            </a:r>
          </a:p>
          <a:p>
            <a:r>
              <a:rPr lang="sr-Latn-RS" dirty="0"/>
              <a:t>Vožnja kolima: 1,15 minuta (1,9 minuta)</a:t>
            </a:r>
          </a:p>
          <a:p>
            <a:endParaRPr lang="sr-Latn-RS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8CC345-23A4-41E8-8893-CECA4491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18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93621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50FFFE-F1C5-4613-A46B-545D2BD0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19</a:t>
            </a:fld>
            <a:endParaRPr lang="en-US" altLang="sr-Latn-R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4D089F-2B88-414D-9694-C5BB8A012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199" y="488230"/>
            <a:ext cx="6093145" cy="596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67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4AD23-2FF6-46E7-B95B-8E9A42CF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F2E10D-9D16-4617-9C28-F98AC8DCD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5</a:t>
            </a:r>
            <a:r>
              <a:rPr lang="sr-Latn-RS" sz="2800" dirty="0"/>
              <a:t>4</a:t>
            </a:r>
            <a:r>
              <a:rPr lang="de-DE" sz="2800" dirty="0"/>
              <a:t> </a:t>
            </a:r>
            <a:r>
              <a:rPr lang="de-DE" sz="2800" dirty="0" err="1"/>
              <a:t>referata</a:t>
            </a:r>
            <a:endParaRPr lang="de-DE" sz="2800" dirty="0"/>
          </a:p>
          <a:p>
            <a:r>
              <a:rPr lang="de-DE" sz="2800" dirty="0"/>
              <a:t>11 </a:t>
            </a:r>
            <a:r>
              <a:rPr lang="de-DE" sz="2800" dirty="0" err="1"/>
              <a:t>zemalja</a:t>
            </a: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9B5BD0-0C60-4459-9135-B5AE64AD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</a:t>
            </a:fld>
            <a:endParaRPr lang="en-US" altLang="sr-Latn-R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048629-02DE-4664-93C0-F177C21FF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212976"/>
            <a:ext cx="6512072" cy="189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33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E85354-807E-4DF0-BFD4-7558B34A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20</a:t>
            </a:fld>
            <a:endParaRPr lang="en-US" altLang="sr-Latn-R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08C2CC-DE17-413C-AE6D-F8CF2154C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00" y="237679"/>
            <a:ext cx="7344800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2A382B-22FB-49AD-B2BB-559EAA3A3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6721D4-2086-4990-8943-2280959C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800" dirty="0"/>
              <a:t>Za vrijeme Drugog svjetskog rata živio i pisao u Sokobanji u svojevrsnoj izolaciji (odbio da sarađuje sa Nijemcima)</a:t>
            </a:r>
          </a:p>
          <a:p>
            <a:r>
              <a:rPr lang="sr-Latn-RS" sz="2800" dirty="0"/>
              <a:t>U </a:t>
            </a:r>
            <a:r>
              <a:rPr lang="sr-Latn-RS" sz="2800" b="1" dirty="0"/>
              <a:t>hotelu</a:t>
            </a:r>
            <a:r>
              <a:rPr lang="sr-Latn-RS" sz="2800" dirty="0"/>
              <a:t> </a:t>
            </a:r>
            <a:r>
              <a:rPr lang="sr-Latn-RS" sz="2800" b="1" dirty="0"/>
              <a:t>Moravica</a:t>
            </a:r>
            <a:r>
              <a:rPr lang="sr-Latn-RS" sz="2800" dirty="0"/>
              <a:t> spomen-soba,  apartman 144</a:t>
            </a:r>
            <a:endParaRPr lang="de-DE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2238B4-F807-4003-B82C-E420006D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21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765719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5F62AD-B104-4CE8-9605-CEF9C63FC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22</a:t>
            </a:fld>
            <a:endParaRPr lang="en-US" altLang="sr-Latn-RS"/>
          </a:p>
        </p:txBody>
      </p:sp>
      <p:pic>
        <p:nvPicPr>
          <p:cNvPr id="6" name="Grafik 5" descr="Ein Bild, das Gras, draußen, LKW, Feld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F8765983-BC68-419F-AA92-CD3057EF6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0" y="321828"/>
            <a:ext cx="7015082" cy="592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53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0ED77-DA8F-4067-A258-3D0108F6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40CBDD-D5DA-490D-8BC4-BDF67850B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800" i="1" dirty="0"/>
              <a:t>Ja ne znam čega stvarno ima ovde, ali znam da posle 15</a:t>
            </a:r>
            <a:r>
              <a:rPr lang="sr-Latn-CS" altLang="zh-CN" sz="2800" dirty="0"/>
              <a:t>–</a:t>
            </a:r>
            <a:r>
              <a:rPr lang="sr-Latn-RS" sz="2800" i="1" dirty="0"/>
              <a:t>20 dana boravka u Sokobanji radim celu godinu u Beogradu kao preporođen </a:t>
            </a:r>
            <a:r>
              <a:rPr lang="sr-Latn-RS" sz="2400" dirty="0"/>
              <a:t>(</a:t>
            </a:r>
            <a:r>
              <a:rPr lang="de-DE" sz="2400" dirty="0"/>
              <a:t>https://de.wikipedia.org/wiki/Sokobanja</a:t>
            </a:r>
            <a:r>
              <a:rPr lang="sr-Latn-RS" sz="2400" dirty="0"/>
              <a:t>)</a:t>
            </a:r>
            <a:r>
              <a:rPr lang="sr-Latn-RS" sz="2800" dirty="0"/>
              <a:t>.</a:t>
            </a:r>
            <a:r>
              <a:rPr lang="sr-Latn-RS" sz="2800" i="1" dirty="0"/>
              <a:t> </a:t>
            </a: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357253-5C6F-48BC-B421-CDAA48FF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23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434619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EAB31-EEA5-407B-95E9-84B60BD9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7B205D-EFD4-45CE-95B9-8598B07C3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/>
          <a:lstStyle/>
          <a:p>
            <a:r>
              <a:rPr lang="sr-Latn-RS" sz="2800" i="1" dirty="0"/>
              <a:t>Ovde u </a:t>
            </a:r>
            <a:r>
              <a:rPr lang="sr-Latn-RS" sz="2800" i="1" dirty="0" err="1"/>
              <a:t>Sokobanji</a:t>
            </a:r>
            <a:r>
              <a:rPr lang="sr-Latn-RS" sz="2800" i="1" dirty="0"/>
              <a:t>, gledajući ovu raskoš prirode, ovu lepotu svetlosti zemlje i neba, često me obuzme neka neobjašnjiva tuga ili zanos, pa sam tako opušten razmišljao kako bi bilo lepo, bar za trenutak, ponovo se vratiti romantizmu</a:t>
            </a:r>
            <a:r>
              <a:rPr lang="sr-Latn-RS" i="1" dirty="0"/>
              <a:t> </a:t>
            </a:r>
            <a:r>
              <a:rPr lang="sr-Latn-RS" sz="2400" dirty="0"/>
              <a:t>(</a:t>
            </a:r>
            <a:r>
              <a:rPr lang="de-DE" sz="2400" dirty="0"/>
              <a:t>https://</a:t>
            </a:r>
            <a:r>
              <a:rPr lang="de-DE" sz="2400" dirty="0" err="1"/>
              <a:t>de.wikipedia.org</a:t>
            </a:r>
            <a:r>
              <a:rPr lang="de-DE" sz="2400" dirty="0"/>
              <a:t>/</a:t>
            </a:r>
            <a:r>
              <a:rPr lang="de-DE" sz="2400" dirty="0" err="1"/>
              <a:t>wiki</a:t>
            </a:r>
            <a:r>
              <a:rPr lang="de-DE" sz="2400" dirty="0"/>
              <a:t>/</a:t>
            </a:r>
            <a:r>
              <a:rPr lang="de-DE" sz="2400" dirty="0" err="1"/>
              <a:t>Sokobanja</a:t>
            </a:r>
            <a:r>
              <a:rPr lang="sr-Latn-RS" sz="2400" dirty="0"/>
              <a:t>).</a:t>
            </a:r>
            <a:endParaRPr lang="de-DE" sz="24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2ED01B-F910-45FA-AF7C-95F5A208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24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768603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F2DEE-AC85-4F00-8037-1F5C431E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CAE93C-DC57-4494-A362-C41CC1DCF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Osnovni razlog</a:t>
            </a:r>
          </a:p>
          <a:p>
            <a:r>
              <a:rPr lang="sr-Latn-RS" dirty="0"/>
              <a:t>Prva faza (2007</a:t>
            </a:r>
            <a:r>
              <a:rPr lang="sr-Latn-CS" altLang="zh-CN" sz="3200" dirty="0"/>
              <a:t>–2011)</a:t>
            </a:r>
            <a:r>
              <a:rPr lang="sr-Latn-RS" dirty="0"/>
              <a:t>: hronološka</a:t>
            </a:r>
          </a:p>
          <a:p>
            <a:r>
              <a:rPr lang="sr-Latn-RS" dirty="0"/>
              <a:t>Druga faza (2012</a:t>
            </a:r>
            <a:r>
              <a:rPr lang="sr-Latn-CS" altLang="zh-CN" sz="3200" dirty="0"/>
              <a:t>–)</a:t>
            </a:r>
            <a:r>
              <a:rPr lang="sr-Latn-RS" dirty="0"/>
              <a:t>: žanrovska </a:t>
            </a:r>
            <a:r>
              <a:rPr lang="sr-Latn-CS" altLang="zh-CN" sz="3200" dirty="0"/>
              <a:t>– </a:t>
            </a:r>
            <a:r>
              <a:rPr lang="sr-Latn-RS" dirty="0"/>
              <a:t>proza (romani, pripovijetke, misaona proza), poezija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1D3D60-1424-4431-934A-BAD8C543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25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379802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112F0-620F-4BD8-A14E-33F306DE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6DEBD6-E4D4-4111-BF2E-839F111B6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113 pjesama</a:t>
            </a:r>
          </a:p>
          <a:p>
            <a:r>
              <a:rPr lang="sr-Latn-RS" dirty="0"/>
              <a:t>74 lirske pjesme</a:t>
            </a:r>
          </a:p>
          <a:p>
            <a:r>
              <a:rPr lang="sr-Latn-RS" dirty="0"/>
              <a:t>17 tekstova stihovane proze</a:t>
            </a:r>
          </a:p>
          <a:p>
            <a:r>
              <a:rPr lang="hr-HR" dirty="0"/>
              <a:t>dva kompleksa prozne poezije: </a:t>
            </a:r>
            <a:r>
              <a:rPr lang="hr-HR" sz="2800" cap="smal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 </a:t>
            </a:r>
            <a:r>
              <a:rPr lang="hr-HR" sz="2800" cap="small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Ponto</a:t>
            </a:r>
            <a:r>
              <a:rPr lang="hr-HR" sz="2800" cap="smal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hr-HR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hr-HR" sz="2800" cap="smal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Nemiri </a:t>
            </a:r>
            <a:r>
              <a:rPr lang="hr-HR" dirty="0"/>
              <a:t>(21 dio)</a:t>
            </a:r>
            <a:endParaRPr lang="sr-Latn-RS" dirty="0"/>
          </a:p>
          <a:p>
            <a:r>
              <a:rPr lang="sr-Latn-RS" dirty="0"/>
              <a:t>1911–1923: 60 tekstova (62%)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C7F3B0-2A45-4E11-8273-622AC113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26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528468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AACE67A-0C67-4D3E-9067-715AE0F3C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359" y="1340768"/>
            <a:ext cx="4459281" cy="4525963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DA85B5-A570-4D01-B15D-16074CB7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27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528671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F6A6AD-F8E7-46B1-8FCC-31928C8B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894DBC-3A7B-45E3-A9E5-284D73016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1911. </a:t>
            </a:r>
          </a:p>
          <a:p>
            <a:r>
              <a:rPr lang="hr-HR" sz="2800" cap="smal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Blaga i dobra </a:t>
            </a:r>
            <a:r>
              <a:rPr lang="hr-HR" sz="2800" cap="small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mesečina</a:t>
            </a:r>
            <a:r>
              <a:rPr lang="hr-HR" sz="2800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r>
              <a:rPr lang="hr-HR" sz="2800" cap="smal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Bosanska vila</a:t>
            </a: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87D46A-E91C-4B18-B4B6-C7C09C17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28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620274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EE0C0-2C24-4F22-930C-D01C10682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191CD1-7CF3-4F40-A7FC-B0CBC8749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Tematski ciklusi: </a:t>
            </a:r>
          </a:p>
          <a:p>
            <a:r>
              <a:rPr lang="hr-HR" sz="2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socijalni </a:t>
            </a:r>
          </a:p>
          <a:p>
            <a:r>
              <a:rPr lang="hr-HR" sz="2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misaoni </a:t>
            </a:r>
          </a:p>
          <a:p>
            <a:r>
              <a:rPr lang="hr-HR" sz="2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ljubavni</a:t>
            </a:r>
          </a:p>
          <a:p>
            <a:pPr marL="0" indent="0">
              <a:buNone/>
            </a:pPr>
            <a:r>
              <a:rPr lang="sr-Latn-RS" sz="28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Prvi blok:</a:t>
            </a:r>
            <a:endParaRPr lang="de-DE" sz="2800" dirty="0"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357188" algn="just">
              <a:spcAft>
                <a:spcPts val="300"/>
              </a:spcAft>
              <a:buNone/>
            </a:pPr>
            <a:r>
              <a:rPr lang="hr-HR" sz="2800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poezija u stihu – 74</a:t>
            </a:r>
          </a:p>
          <a:p>
            <a:pPr marL="0" indent="0">
              <a:buNone/>
            </a:pPr>
            <a:r>
              <a:rPr lang="sr-Latn-RS" sz="28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Drugi blok:</a:t>
            </a:r>
            <a:endParaRPr lang="de-DE" sz="2800" dirty="0"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14288" algn="just">
              <a:spcAft>
                <a:spcPts val="300"/>
              </a:spcAft>
              <a:buNone/>
            </a:pPr>
            <a:r>
              <a:rPr lang="hr-HR" sz="2800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poezija u prozi – 39</a:t>
            </a:r>
            <a:endParaRPr lang="de-DE" sz="2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2C5338-2286-4E4E-90A0-9988C5FC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29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2085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70CAF-682B-4C6B-85C3-C01A8E995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2874A9-3123-4094-9866-1A9C7D3ED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800" dirty="0"/>
              <a:t>35 gradova</a:t>
            </a: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7D78BC-4228-46AE-930B-9395B8B1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</a:t>
            </a:fld>
            <a:endParaRPr lang="en-US" altLang="sr-Latn-R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3A2FC9-8F99-4FD6-BD4C-4046F49C4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70" y="2139065"/>
            <a:ext cx="7776878" cy="38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88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BE29B5-10AC-494E-ABE2-CABFCD8E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30</a:t>
            </a:fld>
            <a:endParaRPr lang="en-US" altLang="sr-Latn-R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671DB30-9898-4F31-868A-E4B223E15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916" y="251969"/>
            <a:ext cx="6030167" cy="63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0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39151-CBED-4F22-9CD6-1518884D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577F06-7725-457A-B918-15A6BB8A5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Treći blok</a:t>
            </a:r>
          </a:p>
          <a:p>
            <a:r>
              <a:rPr lang="hr-HR" dirty="0" err="1"/>
              <a:t>Lirizam</a:t>
            </a:r>
            <a:r>
              <a:rPr lang="hr-HR" dirty="0"/>
              <a:t> proze (romana i pripovijedaka)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Izbor</a:t>
            </a:r>
          </a:p>
          <a:p>
            <a:r>
              <a:rPr lang="hr-HR" dirty="0"/>
              <a:t>Jedna pjesma</a:t>
            </a:r>
            <a:endParaRPr lang="sr-Latn-RS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72E9A7-583C-4536-B75A-779AFAE6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31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623711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EDD55F-2B8F-4A44-99F3-CB0C1D2B9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32</a:t>
            </a:fld>
            <a:endParaRPr lang="en-US" altLang="sr-Latn-R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A4AAFB5-67F9-4AF9-80F6-5EBCBDF6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0648"/>
            <a:ext cx="2376264" cy="4741158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9A395BC-138C-4FFD-974B-C3C93695B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24" y="5429399"/>
            <a:ext cx="2195264" cy="951929"/>
          </a:xfrm>
        </p:spPr>
        <p:txBody>
          <a:bodyPr/>
          <a:lstStyle/>
          <a:p>
            <a:pPr marL="0" indent="0">
              <a:buNone/>
            </a:pPr>
            <a:r>
              <a:rPr lang="sr-Latn-R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Rade Radivojević</a:t>
            </a:r>
          </a:p>
          <a:p>
            <a:pPr marL="0" indent="0">
              <a:buNone/>
            </a:pPr>
            <a:r>
              <a:rPr lang="sr-Latn-R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Vjera Mujović</a:t>
            </a:r>
          </a:p>
          <a:p>
            <a:pPr marL="0" indent="0">
              <a:buNone/>
            </a:pPr>
            <a:r>
              <a:rPr lang="sr-Latn-R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Aleksandar Srećković Kubura</a:t>
            </a:r>
          </a:p>
          <a:p>
            <a:pPr marL="0" indent="0">
              <a:buNone/>
            </a:pPr>
            <a:r>
              <a:rPr lang="de-DE" sz="1400" dirty="0">
                <a:solidFill>
                  <a:srgbClr val="0099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Lili </a:t>
            </a:r>
            <a:r>
              <a:rPr lang="de-DE" sz="1400" dirty="0" err="1">
                <a:solidFill>
                  <a:srgbClr val="0099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Lalauna</a:t>
            </a:r>
            <a:endParaRPr lang="de-DE" sz="1400" dirty="0"/>
          </a:p>
        </p:txBody>
      </p:sp>
      <p:pic>
        <p:nvPicPr>
          <p:cNvPr id="2" name="Lili_Lalauna_Kubura_Vjera Mijovic">
            <a:hlinkClick r:id="" action="ppaction://media"/>
            <a:extLst>
              <a:ext uri="{FF2B5EF4-FFF2-40B4-BE49-F238E27FC236}">
                <a16:creationId xmlns:a16="http://schemas.microsoft.com/office/drawing/2014/main" id="{96B21412-16FF-493A-9FB1-605DDEC5C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852" y="5429399"/>
            <a:ext cx="609600" cy="609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FC2CA50-98CB-48C0-ADD3-B75A10CF8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048" y="266352"/>
            <a:ext cx="5948056" cy="50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9850E-769D-4B8E-B924-79268502F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D8E43C-B5F3-475F-B866-5C2462CBB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300"/>
              </a:spcAft>
              <a:buFont typeface="+mj-lt"/>
              <a:buAutoNum type="arabicPeriod"/>
            </a:pP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Tošović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2016: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Tošović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Branko. </a:t>
            </a:r>
            <a:r>
              <a:rPr lang="hr-HR" sz="1800" u="sng" cap="sm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Lili </a:t>
            </a:r>
            <a:r>
              <a:rPr lang="hr-HR" sz="1800" u="sng" cap="sm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Lalauna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In: </a:t>
            </a:r>
            <a:r>
              <a:rPr lang="hr-HR" sz="1800" i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Tošović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hr-HR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Branko 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./Hg.)</a:t>
            </a:r>
            <a:r>
              <a:rPr lang="hr-HR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Andrićevi </a:t>
            </a:r>
            <a:r>
              <a:rPr lang="hr-HR" sz="1800" u="sng" cap="sm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Znakovi</a:t>
            </a:r>
            <a:r>
              <a:rPr lang="hr-HR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hr-HR" sz="1800" i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Andrićs</a:t>
            </a:r>
            <a:r>
              <a:rPr lang="hr-HR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u="sng" cap="sm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Zeichen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Graz – Beograd – Banjaluka: Institut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für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Slawistik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der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Karl-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Franzens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Universität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Graz – Narodna i univerzitetska biblioteka Republike Srpske – Svet knjige –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nmlibris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S. 665–715.</a:t>
            </a:r>
            <a:endParaRPr lang="de-DE" sz="1800" dirty="0">
              <a:effectLst/>
              <a:latin typeface="Bg knjiga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  <a:buFont typeface="+mj-lt"/>
              <a:buAutoNum type="arabicPeriod"/>
            </a:pP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Tošović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2016: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Tošović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Branko. Glasovni i slogovni simbolizam Andrićeve pjesme </a:t>
            </a:r>
            <a:r>
              <a:rPr lang="hr-HR" sz="1800" u="sng" cap="sm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Lili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u="sng" cap="sm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Lalauna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In: Lazić, Nikolaj;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Pletikos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Olof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Elenmari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.). </a:t>
            </a:r>
            <a:r>
              <a:rPr lang="hr-HR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Istraživanje govora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hr-HR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Deveti znanstveni skup s međunarodnim učešćem. Knjiga sažetaka. Filozofski fakultet. Zagreb: Hrvatsko filološko društvo. S. 102–103.</a:t>
            </a:r>
            <a:endParaRPr lang="de-DE" sz="1800" dirty="0">
              <a:effectLst/>
              <a:latin typeface="Bg knjiga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  <a:buFont typeface="+mj-lt"/>
              <a:buAutoNum type="arabicPeriod"/>
            </a:pP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Tošović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2016: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Tošović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Branko. „Li-li La-la-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una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“. In: </a:t>
            </a:r>
            <a:r>
              <a:rPr lang="hr-HR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Sveske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Beograd: Zadužbina Ive Andrića. God. 35, br. 33. S. 83–106.</a:t>
            </a:r>
            <a:endParaRPr lang="de-DE" sz="1800" dirty="0">
              <a:effectLst/>
              <a:latin typeface="Bg knjiga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  <a:buFont typeface="+mj-lt"/>
              <a:buAutoNum type="arabicPeriod"/>
            </a:pP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Tošović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2016: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Tošović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Branko.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Лили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Лалауна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In: </a:t>
            </a:r>
            <a:r>
              <a:rPr lang="hr-HR" sz="1800" i="1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Stylistyka</a:t>
            </a:r>
            <a:r>
              <a:rPr lang="hr-HR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Opole: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Instytut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Polonistyki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 </a:t>
            </a:r>
            <a:r>
              <a:rPr lang="hr-HR" sz="1800" u="sng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Kulturoznawstwa</a:t>
            </a: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XXV. S. 513–528.</a:t>
            </a:r>
            <a:endParaRPr lang="de-DE" sz="1800" dirty="0">
              <a:effectLst/>
              <a:latin typeface="Bg knjiga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80C0E6-5BD0-40DC-8F19-4C43C934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33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928732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94CED4-3D6B-4C95-9DDC-EF0F94401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Gralis-Anketarium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E88B16-9CD1-4099-BD72-AC92EBD1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34</a:t>
            </a:fld>
            <a:endParaRPr lang="en-US" altLang="sr-Latn-R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EB57E09-7AAF-4A76-8386-A574537F3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022" y="2420888"/>
            <a:ext cx="5953956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60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4C1245-099B-441B-BBA1-7AAA03907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49913"/>
            <a:ext cx="8229600" cy="476250"/>
          </a:xfrm>
        </p:spPr>
        <p:txBody>
          <a:bodyPr/>
          <a:lstStyle/>
          <a:p>
            <a:pPr marL="0" indent="0" algn="ctr">
              <a:buNone/>
            </a:pPr>
            <a:r>
              <a:rPr lang="sr-Latn-BA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Poetski kabare Ivo Andrić: Veo</a:t>
            </a: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325C35-E3E7-4E7A-A8DD-8DAC55F8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35</a:t>
            </a:fld>
            <a:endParaRPr lang="en-US" altLang="sr-Latn-R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9D243D1-982B-4EA7-B030-588A2F021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296" y="404664"/>
            <a:ext cx="3853408" cy="50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7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BE72F7-0C28-499E-8F23-95014021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36</a:t>
            </a:fld>
            <a:endParaRPr lang="en-US" altLang="sr-Latn-RS"/>
          </a:p>
        </p:txBody>
      </p:sp>
      <p:pic>
        <p:nvPicPr>
          <p:cNvPr id="6" name="Veo_Poetski_kabare_Ivo_Andric">
            <a:hlinkClick r:id="" action="ppaction://media"/>
            <a:extLst>
              <a:ext uri="{FF2B5EF4-FFF2-40B4-BE49-F238E27FC236}">
                <a16:creationId xmlns:a16="http://schemas.microsoft.com/office/drawing/2014/main" id="{D218372E-EBEE-4651-892F-995B51A50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876510"/>
            <a:ext cx="8640960" cy="48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0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CD8620-A0C7-4F6F-B3D4-FE2D6493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B14E6A-1C33-4600-A587-A2310E260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Do 15. novembra 2021.</a:t>
            </a:r>
          </a:p>
          <a:p>
            <a:r>
              <a:rPr lang="sr-Latn-RS" dirty="0"/>
              <a:t>Teze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376DC8-FB3F-4752-B5CF-F54A5F0B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37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023778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6E40D3-40AA-4D75-96F8-3F87BFBE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DDE255-EBAB-400B-B892-0F8DABCFA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Tekstovi pjesama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04F69F-B776-4F58-BEF5-CC056C5E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38</a:t>
            </a:fld>
            <a:endParaRPr lang="en-US" altLang="sr-Latn-R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1848E0-7DA8-4CCB-8375-D1930190A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81810"/>
            <a:ext cx="7007885" cy="18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74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7BBA4-687E-4D21-B6F4-A0D7E572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ED99C4-622B-4AAD-8B25-44B5A5931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Aspekti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8F6061-2D20-412F-B48A-F5C07458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39</a:t>
            </a:fld>
            <a:endParaRPr lang="en-US" altLang="sr-Latn-R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57451F7-CA56-4E7C-9814-57C2CA66B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653" y="2311104"/>
            <a:ext cx="6582694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7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7F60F4-ED5A-433E-B720-33CCD9DFD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DCC00A-86CE-4CD9-AEB5-397237A6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4</a:t>
            </a:fld>
            <a:endParaRPr lang="en-US" altLang="sr-Latn-R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77458A-7F1C-46E7-B304-A9902BA6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549" y="2071498"/>
            <a:ext cx="4848902" cy="27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59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4ED57-6A2B-4CE4-815D-19451793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E51AAF-BF20-4434-ACF1-C99381794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Zbornik </a:t>
            </a:r>
            <a:r>
              <a:rPr lang="hr-HR" sz="2800" cap="smal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Andrićeve pripovijetke</a:t>
            </a:r>
            <a:r>
              <a:rPr lang="hr-HR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(2022)</a:t>
            </a:r>
          </a:p>
          <a:p>
            <a:r>
              <a:rPr lang="hr-HR" sz="2800" dirty="0" err="1">
                <a:latin typeface="Arial" panose="020B0604020202020204" pitchFamily="34" charset="0"/>
              </a:rPr>
              <a:t>Sokobanja</a:t>
            </a:r>
            <a:endParaRPr lang="hr-HR" sz="2800" dirty="0">
              <a:latin typeface="Arial" panose="020B0604020202020204" pitchFamily="34" charset="0"/>
            </a:endParaRPr>
          </a:p>
          <a:p>
            <a:r>
              <a:rPr lang="hr-HR" sz="2800" dirty="0">
                <a:latin typeface="Arial" panose="020B0604020202020204" pitchFamily="34" charset="0"/>
              </a:rPr>
              <a:t>Ugovor o poslovno-tehničkoj saradnji </a:t>
            </a:r>
          </a:p>
          <a:p>
            <a:pPr algn="just">
              <a:spcAft>
                <a:spcPts val="300"/>
              </a:spcAft>
            </a:pPr>
            <a:r>
              <a:rPr lang="hr-HR" sz="2800" dirty="0">
                <a:latin typeface="Arial" panose="020B0604020202020204" pitchFamily="34" charset="0"/>
              </a:rPr>
              <a:t>Upute za pripremu radova</a:t>
            </a:r>
            <a:endParaRPr lang="de-DE" sz="2800" dirty="0">
              <a:latin typeface="Arial" panose="020B0604020202020204" pitchFamily="34" charset="0"/>
            </a:endParaRPr>
          </a:p>
          <a:p>
            <a:pPr indent="0" algn="ctr">
              <a:spcAft>
                <a:spcPts val="300"/>
              </a:spcAft>
              <a:buNone/>
            </a:pPr>
            <a:r>
              <a:rPr lang="sr-Latn-BA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11. Richtlinien zum Verfassen von Arbeiten (Style Sheet) • Uputstvo za pripremu radova • Упутство за припрему радова • Требования к оформлению статей </a:t>
            </a:r>
            <a:endParaRPr lang="de-DE" sz="1800" dirty="0">
              <a:effectLst/>
              <a:latin typeface="Bg knjiga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800" dirty="0">
                <a:latin typeface="Arial" panose="020B0604020202020204" pitchFamily="34" charset="0"/>
              </a:rPr>
              <a:t>Rok: 30. novembar 2021.</a:t>
            </a:r>
            <a:endParaRPr lang="de-DE" sz="2800" dirty="0">
              <a:latin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CEF627-6AAB-48D6-B007-EB3E89FB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40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5080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2EC07-E70D-4336-9CE1-812916AE8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E50721-3B39-4964-90E2-E477202B0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800" dirty="0"/>
              <a:t>Gralis prijave</a:t>
            </a: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pPr marL="0" indent="0">
              <a:buNone/>
            </a:pPr>
            <a:r>
              <a:rPr lang="hr-H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https://www-gewi.uni-graz.at/gralis-alt/php/en/Personalium/Andric/andric.php</a:t>
            </a:r>
            <a:endParaRPr lang="de-DE" sz="1800" dirty="0">
              <a:effectLst/>
              <a:latin typeface="Bg knjiga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2F0C8D-930B-4117-A61D-F83E2518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41</a:t>
            </a:fld>
            <a:endParaRPr lang="en-US" altLang="sr-Latn-R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16BE43-F9DF-4DB1-B452-4D05B5644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291336"/>
            <a:ext cx="6820852" cy="31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56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A4CBE-9212-4E7E-BA1D-78EB94DD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B31BA7-D267-4027-B16A-B4894A9DF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Andrićev Gralis vebinar</a:t>
            </a:r>
          </a:p>
          <a:p>
            <a:r>
              <a:rPr lang="sr-Latn-RS" dirty="0"/>
              <a:t>ZOOM</a:t>
            </a:r>
          </a:p>
          <a:p>
            <a:r>
              <a:rPr lang="sr-Latn-RS" dirty="0"/>
              <a:t>11. novembar 2021, 18.00</a:t>
            </a:r>
            <a:r>
              <a:rPr lang="sr-Latn-CS" altLang="zh-CN" sz="3200"/>
              <a:t>–19.00</a:t>
            </a:r>
            <a:endParaRPr lang="sr-Latn-RS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DD6A91-9B2A-40A3-9929-A71F04C5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42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513628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3838F-DA4E-4E89-9B61-68F97642A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9E75CB-1FCC-4F98-A75A-16A0BD7C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43</a:t>
            </a:fld>
            <a:endParaRPr lang="en-US" altLang="sr-Latn-RS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723FBD2-F746-4FDD-B2D7-8EF1227F8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Dnevni red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024747-6193-43F0-85EF-B80447EF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87378"/>
            <a:ext cx="8364117" cy="2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44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FB4810-8C33-45C5-943A-E00BD6FA6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6F99B1-4DD6-4595-BBC6-947287F2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5</a:t>
            </a:fld>
            <a:endParaRPr lang="en-US" altLang="sr-Latn-R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2829D7C-8245-48EE-AD35-D678B40B5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970" y="2571630"/>
            <a:ext cx="4182059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952DBE0-91E9-4D49-8DA0-600DD5CE7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14280"/>
            <a:ext cx="8229600" cy="3497802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7B1030-4B59-423B-8790-55E792FC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6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87998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43EFE6-D0ED-4E73-97FF-77143D41A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0DB3F6-69FC-4110-A11A-883D377F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7</a:t>
            </a:fld>
            <a:endParaRPr lang="en-US" altLang="sr-Latn-R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E4CB7F0-2990-4FC1-885D-AD7C923DA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06" y="2153205"/>
            <a:ext cx="5820587" cy="34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32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DCDE9D-672C-4432-92E0-856DDA49C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A1AC60-C804-4260-A530-E380F6C4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8</a:t>
            </a:fld>
            <a:endParaRPr lang="en-US" altLang="sr-Latn-R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16B2DC3-6866-4515-A0D1-8969C7BD3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276872"/>
            <a:ext cx="4220164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35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43853-851E-4B0B-95CC-782B29C0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Aktivnosti između dvaju simpozijuma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2220C6-65C2-46D4-8790-5AF473F60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sz="2800" dirty="0">
                <a:latin typeface="+mj-lt"/>
              </a:rPr>
              <a:t>oktobar 2019 – oktobar 2021</a:t>
            </a:r>
          </a:p>
          <a:p>
            <a:r>
              <a:rPr lang="sr-Latn-RS" sz="2800" dirty="0">
                <a:latin typeface="+mj-lt"/>
              </a:rPr>
              <a:t>boravak u Sokobanji od 17. do 21. februara 2020.</a:t>
            </a:r>
          </a:p>
          <a:p>
            <a:r>
              <a:rPr lang="sr-Latn-RS" sz="2800" dirty="0">
                <a:latin typeface="+mj-lt"/>
              </a:rPr>
              <a:t>zbornik referata sa 12. Simpozija u Moskvi oktobra 2019: </a:t>
            </a:r>
            <a:r>
              <a:rPr lang="hr-HR" sz="2800" b="1" dirty="0">
                <a:effectLst/>
                <a:latin typeface="+mj-lt"/>
                <a:ea typeface="Calibri" panose="020F0502020204030204" pitchFamily="34" charset="0"/>
              </a:rPr>
              <a:t>Hladnoće i zime Iva Andrića i ruskih nobelovaca: </a:t>
            </a:r>
            <a:r>
              <a:rPr lang="hr-HR" sz="2800" b="1" dirty="0" err="1">
                <a:effectLst/>
                <a:latin typeface="+mj-lt"/>
                <a:ea typeface="Calibri" panose="020F0502020204030204" pitchFamily="34" charset="0"/>
              </a:rPr>
              <a:t>Nobelovske</a:t>
            </a:r>
            <a:r>
              <a:rPr lang="hr-HR" sz="28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hr-HR" sz="2800" b="1" dirty="0" err="1">
                <a:effectLst/>
                <a:latin typeface="+mj-lt"/>
                <a:ea typeface="Calibri" panose="020F0502020204030204" pitchFamily="34" charset="0"/>
              </a:rPr>
              <a:t>kriopoetike</a:t>
            </a:r>
            <a:endParaRPr lang="hr-HR" sz="2800" b="1" dirty="0">
              <a:effectLst/>
              <a:latin typeface="+mj-lt"/>
              <a:ea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E70A7E-9CB6-461A-BEDC-CD513F40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F0C99-933E-4B99-A91F-3FE4F526293A}" type="slidenum">
              <a:rPr lang="en-US" altLang="sr-Latn-RS" smtClean="0"/>
              <a:pPr/>
              <a:t>9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4287615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r-Latn-RS" sz="2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r-Latn-RS" sz="2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772</Words>
  <Application>Microsoft Office PowerPoint</Application>
  <PresentationFormat>Bildschirmpräsentation (4:3)</PresentationFormat>
  <Paragraphs>134</Paragraphs>
  <Slides>43</Slides>
  <Notes>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6" baseType="lpstr">
      <vt:lpstr>Arial</vt:lpstr>
      <vt:lpstr>Bg knjiga</vt:lpstr>
      <vt:lpstr>Default Design</vt:lpstr>
      <vt:lpstr>Andrićeva pripovijetka Uvodna riječ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Aktivnosti između dvaju simpozijuma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14. simpozijum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Branko Tošović Aoristno-imperfektno  emajliranje i čatovanje</dc:title>
  <dc:creator>BT</dc:creator>
  <cp:lastModifiedBy>Branko</cp:lastModifiedBy>
  <cp:revision>3010</cp:revision>
  <cp:lastPrinted>2021-10-10T07:44:48Z</cp:lastPrinted>
  <dcterms:created xsi:type="dcterms:W3CDTF">2005-05-16T09:32:41Z</dcterms:created>
  <dcterms:modified xsi:type="dcterms:W3CDTF">2021-10-18T11:55:02Z</dcterms:modified>
</cp:coreProperties>
</file>