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78" r:id="rId2"/>
    <p:sldId id="679" r:id="rId3"/>
    <p:sldId id="680" r:id="rId4"/>
    <p:sldId id="685" r:id="rId5"/>
    <p:sldId id="688" r:id="rId6"/>
    <p:sldId id="681" r:id="rId7"/>
    <p:sldId id="710" r:id="rId8"/>
    <p:sldId id="711" r:id="rId9"/>
    <p:sldId id="712" r:id="rId10"/>
    <p:sldId id="706" r:id="rId11"/>
    <p:sldId id="707" r:id="rId12"/>
    <p:sldId id="696" r:id="rId13"/>
    <p:sldId id="689" r:id="rId14"/>
    <p:sldId id="708" r:id="rId15"/>
    <p:sldId id="703" r:id="rId16"/>
    <p:sldId id="702" r:id="rId17"/>
    <p:sldId id="705" r:id="rId18"/>
    <p:sldId id="704" r:id="rId19"/>
    <p:sldId id="683" r:id="rId20"/>
    <p:sldId id="692" r:id="rId21"/>
    <p:sldId id="686" r:id="rId22"/>
    <p:sldId id="687" r:id="rId23"/>
    <p:sldId id="693" r:id="rId24"/>
    <p:sldId id="697" r:id="rId25"/>
    <p:sldId id="709" r:id="rId26"/>
    <p:sldId id="694" r:id="rId27"/>
    <p:sldId id="701" r:id="rId2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167" autoAdjust="0"/>
  </p:normalViewPr>
  <p:slideViewPr>
    <p:cSldViewPr>
      <p:cViewPr varScale="1">
        <p:scale>
          <a:sx n="112" d="100"/>
          <a:sy n="112" d="100"/>
        </p:scale>
        <p:origin x="7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176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0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21F047F-DD23-4999-BA19-4C60928E8EB5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671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 dirty="0"/>
              <a:t>Branko </a:t>
            </a:r>
            <a:r>
              <a:rPr lang="en-US" altLang="sr-Latn-RS" dirty="0" err="1"/>
              <a:t>Tošović</a:t>
            </a:r>
            <a:endParaRPr lang="en-US" altLang="sr-Latn-R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944808B-EE94-4BEF-84AC-15E12179F940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7856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704A-47C0-47AF-BFF0-A3CC1371CAEB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1CD948-4B08-4B87-8B69-1E22BB7F2D77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2447-B4B5-4F5E-845D-F900A8CF5BD4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1293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1A427-0A77-4105-AF3E-F9380A287FBE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FD65-1E44-4F3B-BF14-C449AB8C73D8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9819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8C472-12FF-4991-BD38-97148147CB1C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6A6-C9A2-44A6-8ED0-8B44FD5AB844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456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5824D-1FC0-4462-A171-B32E9A75835F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0C99-933E-4B99-A91F-3FE4F526293A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027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F8B51-2A91-40F4-B00B-AEE51386C283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A4CD-0054-4EAE-94AE-C4A45C2B36FA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11925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B814C-0B64-40FF-9226-18FE4080A83E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4B4-5E01-429D-AD9F-BC57FABE4721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497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7B0F0-C098-414A-A37A-8E2D52A6EB75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7490-92E0-4134-8715-8A6B91510B5D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0500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E13D7-FFC3-414B-8583-BAB97571E119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D383-AC2E-4463-9A66-F167D499B0CC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5834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754EE-42D0-47F1-8C00-09AB9A653155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46B4-9E24-469E-9CD1-F523A6E8A52D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3064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71E3D-38EB-48B3-9D3C-8013160F4394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3AF3-7938-4A69-8EAC-A9486B24862F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733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86DDA-99FF-4A24-A484-6869B124E007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BC5B-FD94-406A-8E83-397F02E3996B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6557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281967DD-288E-4ECC-8739-0BB18E587DE0}" type="datetime1">
              <a:rPr lang="sr-Latn-CS" altLang="sr-Latn-RS" smtClean="0"/>
              <a:t>15.10.2021.</a:t>
            </a:fld>
            <a:endParaRPr lang="en-US" altLang="sr-Latn-R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sr-Latn-R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B6E1E9AD-A573-4CC2-9123-433837555A27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25831" y="2276872"/>
            <a:ext cx="8728521" cy="28803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6600" b="1" dirty="0" err="1">
                <a:solidFill>
                  <a:srgbClr val="FF0000"/>
                </a:solidFill>
                <a:ea typeface="宋体" pitchFamily="2" charset="-122"/>
              </a:rPr>
              <a:t>Andrić</a:t>
            </a:r>
            <a:r>
              <a:rPr lang="sr-Latn-RS" sz="6600" b="1" dirty="0">
                <a:solidFill>
                  <a:srgbClr val="FF0000"/>
                </a:solidFill>
                <a:ea typeface="宋体" pitchFamily="2" charset="-122"/>
              </a:rPr>
              <a:t>eve pripovijetke</a:t>
            </a:r>
            <a:br>
              <a:rPr lang="de-DE" sz="6600" b="1" dirty="0">
                <a:solidFill>
                  <a:srgbClr val="FF0000"/>
                </a:solidFill>
                <a:ea typeface="宋体" pitchFamily="2" charset="-122"/>
              </a:rPr>
            </a:br>
            <a:endParaRPr lang="en-US" altLang="sr-Latn-RS" sz="6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4725144"/>
            <a:ext cx="64008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AT" altLang="sr-Latn-RS" sz="1800" b="1" dirty="0"/>
              <a:t>1</a:t>
            </a:r>
            <a:r>
              <a:rPr lang="sr-Latn-RS" altLang="sr-Latn-RS" sz="1800" b="1" dirty="0"/>
              <a:t>3</a:t>
            </a:r>
            <a:r>
              <a:rPr lang="de-AT" altLang="sr-Latn-RS" sz="1800" b="1" dirty="0"/>
              <a:t>. </a:t>
            </a:r>
            <a:r>
              <a:rPr lang="sr-Latn-CS" altLang="sr-Latn-RS" sz="1800" b="1" dirty="0"/>
              <a:t>Međunarodni simpozijum</a:t>
            </a:r>
            <a:endParaRPr lang="bg-BG" altLang="sr-Latn-RS" sz="1800" b="1" dirty="0"/>
          </a:p>
          <a:p>
            <a:pPr>
              <a:lnSpc>
                <a:spcPct val="80000"/>
              </a:lnSpc>
            </a:pPr>
            <a:r>
              <a:rPr lang="de-DE" sz="2400" b="1" dirty="0" err="1"/>
              <a:t>Andrić</a:t>
            </a:r>
            <a:r>
              <a:rPr lang="sr-Latn-RS" sz="2400" b="1" dirty="0"/>
              <a:t>ev</a:t>
            </a:r>
            <a:r>
              <a:rPr lang="de-DE" sz="2400" b="1" dirty="0"/>
              <a:t>a </a:t>
            </a:r>
            <a:r>
              <a:rPr lang="sr-Latn-RS" sz="2400" b="1" dirty="0"/>
              <a:t> pripovijetka</a:t>
            </a:r>
            <a:endParaRPr lang="de-AT" altLang="sr-Latn-RS" sz="2400" b="1" dirty="0"/>
          </a:p>
          <a:p>
            <a:pPr>
              <a:lnSpc>
                <a:spcPct val="80000"/>
              </a:lnSpc>
            </a:pPr>
            <a:r>
              <a:rPr lang="hr-HR" altLang="sr-Latn-RS" sz="1800" b="1" dirty="0"/>
              <a:t> </a:t>
            </a:r>
            <a:r>
              <a:rPr lang="hr-HR" altLang="sr-Latn-RS" sz="1800" dirty="0"/>
              <a:t>(ZOOM: </a:t>
            </a:r>
            <a:r>
              <a:rPr lang="sr-Latn-RS" altLang="sr-Latn-RS" sz="1800" dirty="0"/>
              <a:t>Sokobanja</a:t>
            </a:r>
            <a:r>
              <a:rPr lang="hr-HR" altLang="sr-Latn-RS" sz="1800" dirty="0"/>
              <a:t>, 14</a:t>
            </a:r>
            <a:r>
              <a:rPr lang="sr-Latn-CS" altLang="zh-CN" sz="1800" dirty="0"/>
              <a:t>–17</a:t>
            </a:r>
            <a:r>
              <a:rPr lang="hr-HR" altLang="sr-Latn-RS" sz="1800" dirty="0"/>
              <a:t>. oktobar 2021)</a:t>
            </a:r>
          </a:p>
          <a:p>
            <a:pPr>
              <a:lnSpc>
                <a:spcPct val="80000"/>
              </a:lnSpc>
            </a:pPr>
            <a:r>
              <a:rPr lang="sr-Latn-RS" altLang="sr-Latn-RS" sz="1800" dirty="0"/>
              <a:t>https://www-gewi.uni-graz.at/gralis/projektarium/Andric/Symposium13.html</a:t>
            </a:r>
          </a:p>
          <a:p>
            <a:pPr>
              <a:lnSpc>
                <a:spcPct val="80000"/>
              </a:lnSpc>
            </a:pPr>
            <a:endParaRPr lang="de-AT" altLang="sr-Latn-RS" sz="1800" b="1" dirty="0"/>
          </a:p>
          <a:p>
            <a:pPr>
              <a:lnSpc>
                <a:spcPct val="80000"/>
              </a:lnSpc>
            </a:pPr>
            <a:endParaRPr lang="de-AT" altLang="sr-Latn-RS" sz="1800" dirty="0"/>
          </a:p>
          <a:p>
            <a:pPr>
              <a:lnSpc>
                <a:spcPct val="80000"/>
              </a:lnSpc>
            </a:pPr>
            <a:endParaRPr lang="sr-Latn-CS" altLang="sr-Latn-RS" sz="5400" b="1" cap="small" dirty="0">
              <a:solidFill>
                <a:srgbClr val="FF0000"/>
              </a:solidFill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2056" name="AutoShape 2"/>
          <p:cNvSpPr>
            <a:spLocks noChangeAspect="1" noChangeArrowheads="1"/>
          </p:cNvSpPr>
          <p:nvPr/>
        </p:nvSpPr>
        <p:spPr bwMode="auto">
          <a:xfrm>
            <a:off x="-36512" y="160337"/>
            <a:ext cx="5904656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altLang="de-DE" sz="2400" b="1" u="none" dirty="0"/>
              <a:t>E</a:t>
            </a:r>
            <a:r>
              <a:rPr lang="de-DE" altLang="de-DE" sz="2400" b="1" u="none" dirty="0"/>
              <a:t>m. O. Univ.-Prof. Dr.</a:t>
            </a:r>
            <a:r>
              <a:rPr lang="sr-Latn-RS" altLang="de-DE" sz="2400" b="1" u="none" dirty="0"/>
              <a:t> </a:t>
            </a:r>
            <a:r>
              <a:rPr lang="de-DE" altLang="sr-Latn-RS" sz="2400" b="1" u="none" dirty="0"/>
              <a:t>Branko </a:t>
            </a:r>
            <a:r>
              <a:rPr lang="de-DE" altLang="sr-Latn-RS" sz="2400" b="1" u="none" dirty="0" err="1"/>
              <a:t>Tošović</a:t>
            </a:r>
            <a:endParaRPr lang="sr-Latn-RS" altLang="sr-Latn-RS" sz="2400" b="1" u="none" dirty="0"/>
          </a:p>
          <a:p>
            <a:r>
              <a:rPr lang="de-DE" altLang="sr-Latn-RS" sz="1400" b="1" u="none" dirty="0"/>
              <a:t>I</a:t>
            </a:r>
            <a:r>
              <a:rPr lang="pl-PL" altLang="sr-Latn-RS" sz="1400" b="1" u="none" dirty="0"/>
              <a:t>nstitut für Slawistik </a:t>
            </a:r>
            <a:br>
              <a:rPr lang="pl-PL" altLang="sr-Latn-RS" sz="1400" b="1" u="none" dirty="0"/>
            </a:br>
            <a:r>
              <a:rPr lang="pl-PL" altLang="sr-Latn-RS" sz="1400" b="1" u="none" dirty="0"/>
              <a:t>der </a:t>
            </a:r>
            <a:r>
              <a:rPr lang="de-AT" altLang="sr-Latn-RS" sz="1400" b="1" u="none" dirty="0"/>
              <a:t>Karl-Franzens </a:t>
            </a:r>
            <a:r>
              <a:rPr lang="pl-PL" altLang="sr-Latn-RS" sz="1400" b="1" u="none" dirty="0" err="1"/>
              <a:t>Universität</a:t>
            </a:r>
            <a:r>
              <a:rPr lang="pl-PL" altLang="sr-Latn-RS" sz="1400" b="1" u="none" dirty="0"/>
              <a:t> Graz</a:t>
            </a:r>
            <a:br>
              <a:rPr lang="de-AT" altLang="sr-Latn-RS" sz="1400" b="1" u="none" dirty="0"/>
            </a:br>
            <a:r>
              <a:rPr lang="pl-PL" altLang="sr-Latn-RS" sz="1400" b="1" u="none" dirty="0"/>
              <a:t>http://www-gewi.kfunigraz.ac.at/gralis</a:t>
            </a:r>
            <a:br>
              <a:rPr lang="de-AT" altLang="sr-Latn-RS" sz="1400" b="1" u="none" dirty="0"/>
            </a:br>
            <a:r>
              <a:rPr lang="de-DE" altLang="sr-Latn-RS" sz="1400" b="1" u="none" dirty="0"/>
              <a:t>branko.tosovic@uni-graz.at</a:t>
            </a:r>
            <a:br>
              <a:rPr lang="pl-PL" altLang="sr-Latn-RS" sz="1400" b="1" u="none" dirty="0"/>
            </a:br>
            <a:endParaRPr lang="en-US" altLang="sr-Latn-RS" sz="1400" b="1" u="none" dirty="0">
              <a:solidFill>
                <a:srgbClr val="FF0000"/>
              </a:solidFill>
            </a:endParaRPr>
          </a:p>
        </p:txBody>
      </p:sp>
      <p:sp>
        <p:nvSpPr>
          <p:cNvPr id="2" name="AutoShape 13" descr="https://encrypted-tbn2.gstatic.com/images?q=tbn:ANd9GcRsf8EVospN1jfTPoKqYBVHuMi_m31-ze_KcQM6h8fwInoSPzP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4" name="AutoShape 2" descr="data:image/jpeg;base64,/9j/4AAQSkZJRgABAQAAAQABAAD/2wCEAAkGBxQSEhAUEhIUFBUUFhUYFBUVFBcXFRUXFRgXFxYXGBgYHCggGBolHBgVITEiJSkrLi8vFx8zRDMtNyktLisBCgoKDg0OFxAQGjcmICQsLDcwLS03NTIsNC8tLzQ3Ny03LDQvLCwsLi0tLSwsLCwyLSwsLCwsLCwsLCwsLCwsLP/AABEIARIAuAMBIgACEQEDEQH/xAAcAAEAAgMBAQEAAAAAAAAAAAAAAQYEBQcCAwj/xABNEAACAQMCAwMGDAIFCwMFAAABAgMABBESIQUGMQdBURMiYXF0sRQWIzI0NVSBkZSz0lKhQnKCkpMIFSQlQ2JjssHR8DPC4URTg6LD/8QAGAEBAQEBAQAAAAAAAAAAAAAAAAEDAgT/xAAvEQACAgEDAgMHAwUAAAAAAAAAAQIRAwQSITFBE3GBMlFhkbHB0SKh8BQjM0JS/9oADAMBAAIRAxEAPwC8dnfLto/DLBntbd2aCMszQozEkbkkjc1YvivZfYrX/Aj/AG1gdmn1Vw72eP3VZqA1HxXsvsVr+Xj/AG0+K9l9itfy8f7a29RQGp+K1l9itfy8f7afFey+xWv5eP8AbW3pQGo+K9l9itf8CP8AbT4rWX2K1/Lx/trb0oDT/Fay+xWv+BH+2p+K1l9itf8AAj/bW3pQGo+K9l9itfy8f7afFey+xWv5eP8AbW3pQGo+K9l9itf8CP8AbT4r2X2K1/Lx/trb0oDU/Fey+xWv5eP9tR8WLL7Fa/l4v21t6wuLcOS4iaOTVpbG6O8bAg5BDIQRv6aAxfixZfYrX8vH+2o+LFl9itvy8f7a5f2KRPctdPNPPIY8oNc8jgo4GRhmIHrG/prC4rw42XHIIJZ7g2k+loQ08pCFtsbtvpcY3zs60JZ134sWX2K1/Lx/tqfixZfYrX8vH+2qlzjwVbjiFnGhkDaGe4ZZXAcZVIldVYA5xK3T/Zkd9V/mPjE17xVeFxSulvAAJdLaWmcBSdTLjzBqUYGOjeIwFnS15asT0s7X/Ai/bXo8r2X2K1/Lx/tqh878nLY2r3lhJJbz22HYo2EkQEawyDzTsSRkHpirf2f8yf5ws4piAsnzZVHQOuxx6D1FBZ8OaOW7RLK8ZLS3UrbzEFYIwQRGxBBC7GlbTm/6BfezT/ptShTA7NPqrh3s8fuqzVWezT6q4d7PH7qs1AKUpQClKUApSlAKUpQClKUApSlAK8ueteqxOJ2InjaNmdQw6xuyMPUykEfjQHJ/8n3pf/1xW57c+BGaxW5jHyto2sEdRG2A+/oOlv7NbzlnkKCwk8pbvKuRh0LsUf1qTjO2x61Z760WaOSOQakkVkceKsCGH4E0IUfszu2vfKXsi4Z1RR6BGugfifKN/wDkqoLAbLmhjKNKXTFomPzW8oq9/oZWX8PEV1vl7gsdnCkMQOhNlzucdAM9+2K8cxcuW99GI7mIOAco24dG/iRhup9VAaPtZ4gkPCr3WQDInkkHezSEKAPHG59QNa7sT4W8Fh54IMjlsHuzk+4j8K2A7PrbUjTSTTeT+Z5eVpNP9XWxx6wM1b7eFUUKoAUDAA7hQprObvoN97NP+m1TUc3fQb72af8ATapoDX9mn1Vw72eP3VZqrPZp9VcO9nj91WagFKUoBSlKAUpSgFY3Eb5II5JZWCRxqWdj0AHU7Vk1Q+1gPPBFYxH5S6Zj/YhAbf0GQxL6mNAXaC4V0V1IZWUMrDoVIyCPurUWXN9lNKIY7qJpSSBGG8/I3Iwe/Y7VUewvjvlrE2758pasUweoQ7rt3Y3X+zWl7SuUXvOJSm1Oi4jtraVMebrYSXIO/c/mJhv92gOu316kKNJI2lF+c2Ccd3dWlj53sWieYXUZiUhS/naSxzgKcecdjsM9Kr/Zhz58NU2115l7DlXVvNMoTYsB3MOjL9/Q1lcgWyfBLlQo82W5Tcf0VkkGPVtQGRF2l8PcEpNI6jYsltOyA+lhHgVvuCcdgvI/KW0ySpnBKHOk9cMOqn0GuVf5O0atDd5AOJBjIzjzEqeaZBwvj9rLbgIl4qieNdlfLFGOBtnOhvWD4mhDoPEuerKCUwyyssvdH5GYs3XdQE84bHcZG1euBc72d5I0MM3yozmKRHjk264WQAn7q5x2vTqnF+FOQSBHk6VLHGtuiqCT17ga13FLscU41BLw9GVbYRh5NOhmZGY/MOGA30bgdDn0inV+YOd7SxcJdNJGT80+QlZG78K6qVY+gHNbLh/GopofLqxWPBJMimMqF6lg+Co798bVzj/KA+j8P8fhH/8ANs1i9tHEWj4ZYwodK3DfKY71jUNg+tip/s0B9+buY7O9mtJQ1xJb2ruxMds7RtICPlNRxqVQpxgEZOe6uj8t8cgvYEntn1xtkAkEMCpwQwO4NYnJXCkgs7dUUDKLnbuxt/Ks7hHA4bYzGBdAlfWyj5oc/OKjuz4DagPlzf8AQb72af8ATapqObvoN97NP+m1TQGv7NPqrh3s8fuqzVWezX6q4d7PH7qs1AKUpQCoqaUBAqaUoDzK4UEkgADJJ2AA6k+iuWsLXjHFJh5cMtvGqQ+TlKswHnySIVYFlLOq5/4VdTIrFTh0YbUI1DfxY3/GgOG8C4hBwnjsqxzq1nMCrya9SxsRnDv4q4YHPcwq7JzLatxzK3MLK9rDGrCRSrSiW4+TDA4Leeu3XcVe5uGROctEjHxKg15bhEJxmJNum3T1UBz/ALUORHlYcQ4flLyIhmCbGXSNiP8AiAbf7w2PdXns15hVeGTXFywTVLMWwrfPkeRiAoBPUnaunAV8Y7NF16UUazl8DAY+JoDhnYhzBBZLdJdM0RYqylo3w2wBGQDgjT09NZt3E/GeMQzxxyJbW6qsZkUoXwSxfSdwuT3+A8a7J/m+L/7Sf3RX1ht1QYVVX1AD3UBxLtTvEbi3D3TWyW66ZmWN2VCHbIJC4PpxX05qD8P4pa8Ts0aS3ulBlEasQchRJsBtldLjPeGrtMlsjHLIpPiVBP8AOnwdcadC6f4dIx49KA49208US7gsRbLLLiXyhKwylQpQgZOnGrf5vUVvObuXhxfhMHwY/Kw4aIMChLAFHjIYAqT6e8DurogtE/gT+6P+1e44lX5qgeoAUBz7lvn+GKzjju47iK5hQJJD8HlLMy7ZQhSGBx47Zrb9n/ME96lxJPEYh5U+SQjDLHgBVbxbYkn/AHqtElsjfORT61B99e0QAYAAHgBigNVzd9BvvZp/02qajm/6Df8As0/6bVNAa/s0+quHezx+6rNVZ7NPqrh3s8fuqzUApSlAKUpQClKUApSlAKUpQClKUApSlAKUpQClKUApSlAajm/6DfezT/ptU1HN30G+9mn/AE2qaA1/Zp9VcO9nj91Waqz2afVXDvZ4/dVmoBSlKAUpSgFKUoBSlKAUpSgFKUoBSlKAUpSgFKUoBSlKA1HN30G+9mn/AE2qajm76DfezT/ptU0Br+zT6q4d7PH7qs1Vns0+quHezx+6rNQClKUApUYqaAUpSgFKUoBSlKAUpSgFKUoBSlKAUpSgFKUoDUc3fQb72af9Nqmo5u+g33s0/wCm1TQGu7NT/qrh3s8fuqy5ql8peU/zHZ+Sz5Q2qBMdQSMA/dnP3V8uIXl7DbNNLcImANKiMamJ2Ubg7mtceJ5KSfLdGWTLsu0XnNM1RuX7q8ubWV2nKMN43CJvgfNI04K/zqeRea3mYwXLfKHdGIALDqVONs46eIrR6SdTad7etGa1Ubimq3dC8ZpmqrxxZ1u7dYrh1SXUShC6QUKbZ05wc9KyOeuINBaOUYrIxVFI2IJOWI9ShjWccLlKMU/aO3l2xlJroWImmqtTy/ffCbWNySGZcMV2IboceBqnWl9Ot7NC93J5OHUSz4xpUajqwN9q6hp5S3q+YnMtQo7XXtHR80zVK5fjuXkaZriQQoSQshySu+zbDJxufAn0VicOup+JTSkTPDCnzQjFTjuJx1Y/gKv9P1e7hdX9h4/RVy+h0DVQmqZw7iUlvdGyuJGkVx8lKT5/nZwCfuIz6K1TGeLiK27XM2glTGWdjkHcZ387cEb+FdLSS557X5o4eqSrjvXkzpGqmaqHELSRr5EjnmUaQ8g8oxUE6ui5wBhenTetVZLKOItALibQhyuqRm2ChsEE4PXvrmODcm76Kzp52pJNdXR0UVNQtTXnPSKUpQClKUApSlAajm76DfezT/ptU1HN30G+9mn/AE2qaA13Zt9VcO9nj91VjnW9a7u47WPdIyNWO+Q4z+AOPvNbvk2WROCWbRJrkFqmhRjc4261XOU45bZ2lltZ5XOSCAPnHqSWPr/GvdpEoxll7rhL4vv6Hi1VylGHZ9fwdFs7FYYBGvcpz6Tjc1QbzgZezt7uDImhUFtPVlUdfWvuyK2vCuKXTSXcstvLpK+ZEANguwwWIB6knHj37VsuRpW+DiGSN0eMYOtcBhsMqe8VISnge5O+VfxLNRzLa1XBreHceF23D32DqzrIPAkJuPQcZr3zxdr5WGN1dkCOzhBk5fzB3/wiT8axJ+W2tuIRSwoTC7ZIXpG2d1PgD3fh4Vs+EvK17LJNbyIGGEJwwXSAMEjb+I+HnVpPw4z34+lX8ee3ocQ8SUNk+t/T8mv7Lr3zZ4T1UhgD6dj/ADqt8wiT4bemPqraiMZ81QpO3eB1xW8iguIeIS3C2smhydSrgncDJyNuu9eOHw3Av3uZLWQJISCAM4BXT4b9B/OvVHLCGWeVVzFcX34tHmeOUscMdPh9fmWLh1+txw6QxDS3knUqOquFOf8Avn01q+yveKb+svurG5etLi0upcW0nweRiCg87QM7EEbHHTburNtuHTcOmmaGIzwS7hVOGjPhjvH/AMV5prGo5McX1pr8eZvFzcoZJLpaf5Ndz4xF/a6fnBUP/wC7YrL7Rrco1pdL1RtLf8y/+4ffXrhnB5rq8+FXCaFXGlTnYL81RnrvuTVl5o4abi2ljABYjKZ/iU5H/npqLURhPEuyVP16h4JShkfdu16Gv5Zk8vLPcdzkBfUAF/8AZn+1Wlsz/rmX1n9MVZOU+HmC1RWXDbkg+PQD8BVctbC6W/a5a3yrMchWzgadORnGfHpWcJQvLzxVL5o0yRl/a478l/FTUKamvEe0UpSgFKUoBSlKA1HN30G+9mn/AE2qajm76DfezT/ptU0Bruzb6q4d7PH7qstVTkFGbg9gEcoxto8OACVOOuGGDWh4Rxq/uHnjW4QNFr/2SYbQSPA9cVtiwPJFyTSr3/ExyZlBpNdTpNM1S+Dc7BrOWaYASRYBC7By2y4z0ycVj8JPELtGnW58jv5iBEKf1d1Jx3ZJrt6WcW97qnXqcrUxlW3niy+Uqs8scea8iljc+SuI8q+nGx6a1DZHXuOdxVa4ZfX1xLcRLeMph14OiLDaCRuNHeaLSSuSk6r7keqjUWld3+x0ulU/lTjkt9BIjSGOZMfKIF3HccMCvoIxWp5fv727klT4WyGMncRxYODjpoo9JJb9zS29QtTF7aXtdDo1RVT4et4JJ4JJy2UDxT6E2wVyB5uk9/UHGa0fLLXV3JOjXkqmMncHrg46DAqLT3GUtypV+4eopxW3r9jpNTiqny9xqVbh7O6YNIv/AKcmMeUXGRkDvxVtrLJjeN0zXHkWRWiMUxU0rg0FKVrePcbgs4XmuJBHGvedySeiqBuzHwFAbGma4FzT24Tu5WwRYoxnz5VDSN6dOdKj15qpz9qXFW3N649CxxKP5JUsln6pzU1+Tm7SOJn/AOum+7QPctfSHtN4ovS+k+9Ym/5kNLFn6tpX5t4V218RiK+V8lcL3hkEbH1NHgA/2T6q7FyR2h2vE8rEWjmUZaGTAbHeVI2cD0dNsgVSm55u+g33s0/6bVNRzcf9BvvZp/02pQGv7Nvqrh3s8fuqlcJknS54h8GjEj6pRgnGAXPnDxI8NquXZ7Jp4Rw84LYtozhRknC9B6arfKszR308kkUirM8mCVyF1MSNRB2+6vbpZbceR+XD8zx6iNzh6/Q03EOCS21gWkBXXKgIPXAVtz9+K6Zyhj4HBj+H/qa+3H+Ei6t5IWONQ2P8LA5U/jVW4TxmWxhNvNbyNIhIjK4Mbg9DqJ2rvJleow8+0pN/P8HEMawZenFL9jA5abTxe5C9C8oP4k++tVb3U8UvEng05DTayRkqvlDkjfqKs3JXBpIzNdTIS76mVQPOYscnGcekDPjWt5ZjZLu4M0EgjuDIpOMhfKEnDY/Dbxr1ePDdkfDpRXnXU8/gy2wXS3L0s3PZrw9VgaUNqL7Efw6eoPpqvcqGf4Rdi20atUmdY2A1nfqK2HLJn4fJPE8Erxk+YVAO4OAdzjBGKxOWZJraeeRrWZhIWwFA21Nnv2rObp5mmndVf87HUefCtNVdlu5KL/BgJPnKSpHhgAVX+zr6Te/1n/5zWTZ8VuZLp5Pg0iqsZ0x7Atjc5Y4GSdP92tVy2bq1lnkNpI4l1bDIwS2rrjcVlGH6MqbVuu6+RrKX68bp0r7GTzM2OLW5XriLP95v+ldGqhcD4NPPdm6uU0AEFV37hhVGe4bHNX2vPqZp7Ir/AFSRvpotKUn3dilKV5j0mp5h4qYI/k08pM+VhjzpDMFLnU39FQFJJ9GOpFfnLmW3v7m5LX/lXIVn0aXCR5Z1SJVVW0ElNO2c/wARIr9KyyB5THozpQMXI83zyV0jxOAc7948axIuEB0UTKCVJPXUXyGXz205ONb4oD8yWPKVw6LMsWYtSBZUOoLqGpWYDOwypJPTp37aS7s5TmQqzKxdtYXY6SDIdhtgsM9wJxX65vuCRm3kgSKNUfOUA0odTamzpHec1y3mTs9vVtJIIPJvBEWa3jXPlcszM2dW2507ZwMnYGoQ4RU5qxcT5Lu4ComiCal1Al1xjGTk+jIz6xVddcbVCEVl8P4jJAyvC5jkVwyuvzgVBAwfvPrzWJRlIxkY7/u8aoO8ctdqQv7O9troKlz8Fn0MuyTYjbIA/ov6O/u8KVwdGIOQcHxGxpVOj9cdmv1Vw32eP3VZsVU+z9WPCOHhG0sbZNLEasHTscd/qrScO49xCaaeBZIdURcZMWAdBI/i2zW2LA8ik01x1sxyZlBpNdTpFQRVBtOapp7OeRSkc9uGaQadSuqjO2T5tbPk3iVzdRO8jpg5ClVwVYd+O8b9/hXU9NOEXKXZ0cw1EZtKPdWWumKos3Eb3ReDWGaN1jUhMEecDrOO7TnP/wA1g8W4/wARt2gWRoQZQSPk8kYx187011DSym6Ul/FZJ6lRVtM6RTFVLgN1eC7Md0VIaJWXSuF2LdP97x9Qr58V5kaLiUMIPyZUK47tTnIPrA0/3q4WnlKTjHni+Dp54qKlLjmi44qagVNYG4pSlAKUr5SZyuMYz52fDB6ffigPpipqBU0AqDU14lfAJ93WgOSdrnE5LfU0I0rsh1BiGLaC2jA0/NUZz0++uAsd67r29TOnk2R8Bo8PHsTuw0vjO2BqXIG+oiuEE1CMZr1c3DOdTszHAGWJJwOgye6vFRQHmoqaiqU/XnZt9VcN9nj91U3h88sV/fmCLyr65MLnHVm39OPCrh2dvp4Tw87nFtGcAZOy52A6mqvy9d6OJTyukiJK7aSyEY1E/O/h7q9ukdQy8Xwvqjx6lXPH5sngnBZYbLiMkqlS1vKMEYJOkknHhW/7MT/oh/rn3CrJxO18tDNGdvKRumf6ykf9aovKvFjw9ZLe5ikVw2V0rqVvUeld+JLPhn/1uTr4HGxYcsfdVFl4F9J4gP8AiL/yL/3qv9pg+WsT/X96VYOVY3JnmddPlm1AfyA9OBpGe8g1V+f5JJZ4QsEuIdWWwMPqK7rg9PN78VNL/n9H9C6i/B9V9ToceNKn0D3VyDmG8WRpJQWEnl2ZfNOCmSqHV0+asX866NfcVPwPykUcjMyaQAACjYxlsnbB8M1pUgU8MdBBIX0lSukB1I+YTkjIGF6b1NHNYpbmu9fkaqPiR2r3WWzg12JoYpB/SUH7++s6qd2e3DrF5CWN0ZSSpZTpZT3A+Iq415s0FDJKK956sMt0E2KUpWRoKUqM0BNKjVUFh40B6qDQmtDzRzhaWC6riZVO2I186Vs+CDfHp6UBzH/KC4WCkFzpk16jGSSugIMkbA5679D17q4fLGRjIIyMjI6jxFdm5v7aopojHbWpLFtnuVVlAB6iME5JHiRiuR8U4lJcyF5CCx2AVQoAyTgDw3NQhg0rKSxYp5QjSm+GbIDEf0U/iPq6d+KxDVANKilCn697NR/qrh3s8fuqx6B4VXOzX6q4d7PH7qstANNeWiB6gH1jNe6UBAFNNTSgPOmpxU0oCAKmlKAUpSgFc3595ytWAgt+IyxXKS/NtIjPKxUMDFp+adz49Vro0gyMVyPsu5RXhvFL+CTDuIY3tZCoyYSzByPBgSitj3GgOXX3O/Eo53Pw24EiF4/PVVdVDZCsuCAc9R6Mb1a+Uu2CYSQLxFtcSuzGVIxrPmMqqyrgFQxByBnzR1rxzNyGsvEeKiR5YiCs8RSESo6TtgMQp1KA4cE4wMZJHf8ALhfZ3DI9nhLvQ9zEjPMios0fyjSMIx50S4j0qSxJ1ZxUIWjnjtohETR8P1SSOGUyspRYht5wDDLnrjpjFc9k4hbvZPM0cSSCQqmoC4uJ5FRDmV5snyYDZJGkdAFODVh7eeF2Vq9nHa28cMrB2k8moUFNgmVG2cht/Qa0/Ypy7De3zi4jEiRRFwjbqW1Kq6h/SAyTj1UBQZ8HBXO4y2wAB78Ad1eIX0sDgHBBwwyD6CO8V3btP5Qk1S3cVrYqVbznZnyyYwZGib5LIznJB+b6K5byzyobsXErzJDb2+80zHYk5KpGP6TNjYerxFAaG7vnlbVIxY4wM4AAHQKBso9AwKxyten26eA/HG/868aqoPNKkmlCn687Nfqrh3s8fuqzVWezX6q4d7PH7qs1AKUpQClKUApSlAKUpQClKUAqv80cHeQw3FsVW6tiTFq2WRG2kgc9yuAN+4hT3VYKUBQJeY7eaZJPLfAbqFHSZbkKuhHKZRlZgJMsAUdcr5r+Ne+X+LRXN1HDHdfDHhZri4nRQIQSjQRxIASF+fqwCfmHck1buLcIguUKXEMcq/wuoYfdnoaxLM2ln/o8SxQ4jaXycagYRSoZ20jbdhueu/hQHA+3y0dOKa2csskMZjz/AEAuVKD0Zyf7Rqu9nXwgcQtvgciRzEnSZWIjYYJKPjcg9MDJ3FWLtw5ogvbuJLdg62yujOOjMxBIXxA09ehzVB4RxJ7aaKeIgPEwdMjIyviO8d331CHaeduGXbStO3BXmcgE/wCnNNahgNORAoUnbuOAfDrXG+KXM4MsM2pPlWkeHGhVkbGTo6DbAHgK/R/EuaTdcHN3BmNnjBCDBYlTiVB0OBvuN8DNfma+unkctI5dthqO5ONhQGMag1NQRVKRSlKA/XvZr9VcO9nj91Waqz2afVXDvZ4/dVlzQE0pSgFKUoBSlKAUpSgFKUoBSlKAg1RuzuV55+L3MoOTdtbx56CK281QOnezffV5NVHjl7O9/bWlrOtvhHuJyYVk8oisihMEjAJZsnIPm0Bjc9ciQcSuLbyyuumKfMseFbIaHQGYg5G8mBjx9NcL525G+ATyR/CIyoyULAqxGnUAcZ87dR6z4V3a9tuLIZGHEbHzhhEktWRFx1KnypbPr1VxztG5Ski8pdXHE7SeZ21PGuFcnAHmqu3RR3DpUIaD/Ppt7ZIIpAxDFmGzxNqUg5DAYI1HGN8k77CtYnAbiS2kvEjLwI5WR1IPk280+cucgecN8Y3rVk11Lh/E7ZOV7iNSpmefEqEkMGdxpYeICKvo2NAcrNDUmoIFUp5pSlAfr3s1P+quHezx+6six4mpuLrMymILAUOpSoL+UyAR44FYfZ5GG4RYKejWyA+orivunKq7fKvlREFOldjCGVDjG/muQf8ApXcdtOzOe61RtTxaAHT5aLOM41rnGxzjPgR+Ir5LxuIyFAw2jEmrI0lSSOueuxrEl5ZjYSDJGoQgYCjQYCChUYx1HTpXp+XVOSJHUlNDFAq588uDsNjknp1zVrGS8nuNva3CyKGRgynoQcg91fWsPhVgII9CksNTtk4z57FyNh4k1mVw6vg0V1yKUpUKKUpQClKUApStbxvj1vZpruZo4l7tbYJ9Cr1Y+gUBsq0fGOHqs8N6qkyQI6MFO7wyEFh6dJAcD0EdTXMuau3NVythBr2/9abKqD6IxufvI9Vcn5g5vvb0n4TcyOp/2YOmMf2FwPxzUsln6P5v5HTiM1tOZijQBwqmNJomD46xyZXu8N9vAVRb7sJhUZF+yk5OXiTTgDLbBhjbetVyJ2ym1t1gu4Xn8nhYpEK6tAwArhupHcc77D018+0PtIv0kEAga0YR4ZpEUyuJME6CMqF6rkZz6DsKDnfNPBRZ3EsAlWXQxGpe/GNyM+b1rUE/+f8Anqr3NKzlmYlmJySTkknvNeCKgIoaVBqlIpSlAdA4bzBdRwQKl1cIqooCrNIqgY6ABsAVljma9+23X5iT91KUA+M179tuvzEn7qfGa9+2XX5iT91KUA+M179tuvzEn7qfGa9+23X5iT91KUA+M179tuvzEn7qfGa9+23X5iT91KUA+M179tuvzEn7qfGa9+23X5iT91KUA+M179tuvzEn7qfGa9+23X5iT91KUB5k5mvcN/pt10+0SfuqgXl/LOxeaWSV8fOkdnb8WJNKUB8KE0pUITEd19Y94qy84cQlmWEzSySlS4UyOz6QcZA1E4pSqUrFKUoQg1FKUKKUp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3A6BE-934A-46C3-9E19-FFC729B8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12101D-DF4B-4426-BBC4-2BF790F10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Broj tekstova po žanrovima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8CB29C-DD2E-4F3F-A028-D45C53B9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10</a:t>
            </a:fld>
            <a:endParaRPr lang="en-US" altLang="sr-Latn-R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346E501-E5AC-494A-ADC6-D1E6FF5E1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13" y="2352525"/>
            <a:ext cx="2848373" cy="21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96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B7646-2ADB-4755-A9B1-BD07B283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3B8619-256F-46A8-8ED7-A08CEB78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11</a:t>
            </a:fld>
            <a:endParaRPr lang="en-US" altLang="sr-Latn-R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EE88679-26AF-47D1-852E-5F36B4E31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Veličina romana (po znakovima)</a:t>
            </a:r>
            <a:endParaRPr lang="de-DE" dirty="0"/>
          </a:p>
        </p:txBody>
      </p:sp>
      <p:pic>
        <p:nvPicPr>
          <p:cNvPr id="8" name="Inhaltsplatzhalter 5">
            <a:extLst>
              <a:ext uri="{FF2B5EF4-FFF2-40B4-BE49-F238E27FC236}">
                <a16:creationId xmlns:a16="http://schemas.microsoft.com/office/drawing/2014/main" id="{FC213D5D-D81D-4DEE-BA38-B1938108E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85681" y="2536330"/>
            <a:ext cx="4572638" cy="247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322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DE7C6-4445-4EF5-96E9-60FC004D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Zbirke pripovijedaka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CD44AC-39DE-4A43-967B-427BF0FEC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birke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pripovijedaka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okviru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sabranih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izabranih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djela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RS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Latn-R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birke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sabranih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pripovijedaka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RS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Latn-R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birke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izabranih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pripovijedaka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RS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Latn-R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Zbrike tematski demerminisanih pripovijetki</a:t>
            </a:r>
            <a:endParaRPr lang="sr-Latn-RS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Latn-R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birke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pripovijedaka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predlagao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odobravao</a:t>
            </a:r>
            <a:r>
              <a:rPr lang="de-A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pisac</a:t>
            </a:r>
            <a:endParaRPr lang="sr-Latn-RS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Latn-RS" sz="2800" dirty="0">
                <a:latin typeface="+mj-lt"/>
                <a:cs typeface="Times New Roman" panose="02020603050405020304" pitchFamily="18" charset="0"/>
              </a:rPr>
              <a:t> P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osthumne</a:t>
            </a:r>
            <a:r>
              <a:rPr lang="de-AT" sz="28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neautorizovane</a:t>
            </a:r>
            <a:r>
              <a:rPr lang="de-AT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zbirke</a:t>
            </a:r>
            <a:r>
              <a:rPr lang="de-AT" sz="28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nastale</a:t>
            </a:r>
            <a:r>
              <a:rPr lang="de-AT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nezavisno</a:t>
            </a:r>
            <a:r>
              <a:rPr lang="de-AT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od</a:t>
            </a:r>
            <a:r>
              <a:rPr lang="de-AT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autorove</a:t>
            </a:r>
            <a:r>
              <a:rPr lang="de-AT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želje</a:t>
            </a:r>
            <a:r>
              <a:rPr lang="de-AT" sz="2800" dirty="0">
                <a:latin typeface="+mj-lt"/>
                <a:cs typeface="Times New Roman" panose="02020603050405020304" pitchFamily="18" charset="0"/>
              </a:rPr>
              <a:t> i </a:t>
            </a:r>
            <a:r>
              <a:rPr lang="de-AT" sz="2800" dirty="0" err="1">
                <a:latin typeface="+mj-lt"/>
                <a:cs typeface="Times New Roman" panose="02020603050405020304" pitchFamily="18" charset="0"/>
              </a:rPr>
              <a:t>volje</a:t>
            </a:r>
            <a:endParaRPr lang="sr-Latn-RS" sz="2800" dirty="0">
              <a:latin typeface="+mj-lt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Latn-R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Zbirke koje je sa sastavio sam autor</a:t>
            </a:r>
            <a:endParaRPr lang="sr-Latn-RS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sr-Latn-RS" sz="1800" dirty="0">
              <a:effectLst/>
              <a:latin typeface="Bg knjiga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5B396F-DD79-446B-B4ED-A7E6C299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23407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9850B-59BA-4351-96B2-A3FEB805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18410B-7ED5-4519-A9C4-E0EF56D01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sr-Latn-RS" dirty="0"/>
              <a:t>66  zbirki</a:t>
            </a:r>
          </a:p>
          <a:p>
            <a:r>
              <a:rPr lang="sr-Latn-RS" dirty="0"/>
              <a:t>Naslov: pripovijetka, priča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682813-3F20-4B75-9966-9B9B7881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244856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734CC-597D-431C-BA78-654FACF8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C32F15-F780-4972-A16B-3F658E1A1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cap="small" dirty="0" err="1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Anikina</a:t>
            </a:r>
            <a:r>
              <a:rPr lang="hr-HR" sz="1800" cap="small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vremena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(1931) manje kandidat za roman jer je gotovo dvostruko manja od </a:t>
            </a:r>
            <a:r>
              <a:rPr lang="hr-HR" sz="1800" cap="small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Zeka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– </a:t>
            </a:r>
            <a:r>
              <a:rPr lang="hr-HR" sz="1800" b="1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94.581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 (ali je dosta blizu </a:t>
            </a:r>
            <a:r>
              <a:rPr lang="hr-HR" sz="1800" cap="small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Prokletoj avliji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 – </a:t>
            </a:r>
            <a:r>
              <a:rPr lang="hr-HR" sz="1800" b="1" cap="small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119.936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) i nije nastala na vrhuncu Andrićeve „</a:t>
            </a:r>
            <a:r>
              <a:rPr lang="hr-HR" sz="1800" dirty="0" err="1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romanopisačke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“ faze, već pripovjedačke – 1931. </a:t>
            </a:r>
          </a:p>
          <a:p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Kvantitativno je vrlo bliska </a:t>
            </a:r>
            <a:r>
              <a:rPr lang="hr-HR" sz="1800" cap="small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Mara milosnica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 sa </a:t>
            </a:r>
            <a:r>
              <a:rPr lang="hr-HR" sz="1800" b="1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92.210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 znakova ali je dosta daleka (1926) od „</a:t>
            </a:r>
            <a:r>
              <a:rPr lang="hr-HR" sz="1800" dirty="0" err="1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romanopisačke</a:t>
            </a:r>
            <a:r>
              <a:rPr lang="hr-HR" sz="1800" dirty="0">
                <a:effectLst/>
                <a:latin typeface="+mj-lt"/>
                <a:ea typeface="SimSun" panose="02010600030101010101" pitchFamily="2" charset="-122"/>
                <a:cs typeface="Courier New" panose="02070309020205020404" pitchFamily="49" charset="0"/>
              </a:rPr>
              <a:t>“ faze (1945–1954). </a:t>
            </a:r>
            <a:endParaRPr lang="de-DE" sz="18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A121E5-ED04-4127-A05C-67A8DA14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06184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460BFB-0A05-464C-9B83-D5B21178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E0F8E7-0ADC-45FF-BD3F-6AAEDF4E8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Kratka priča: obično 1.000 – 4.000 riječi</a:t>
            </a:r>
          </a:p>
          <a:p>
            <a:r>
              <a:rPr lang="sr-Latn-RS" dirty="0"/>
              <a:t>Manje od 1.000 riječi: kratke pripovijetke (fleš fikcija)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43AAB1-DA5D-4816-B77B-AD16FCC2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52337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623C5-7D14-4113-826E-3A3A5C236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F8540A-833F-4355-A2F9-001266522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dirty="0">
                <a:latin typeface="+mj-lt"/>
              </a:rPr>
              <a:t>Andrićev kanonski obim pripovjedaka </a:t>
            </a:r>
          </a:p>
          <a:p>
            <a:r>
              <a:rPr lang="hr-HR" sz="2800" dirty="0">
                <a:latin typeface="+mj-lt"/>
              </a:rPr>
              <a:t>5.000 – 10.000 znakova </a:t>
            </a:r>
          </a:p>
          <a:p>
            <a:r>
              <a:rPr lang="hr-HR" sz="2800" dirty="0">
                <a:latin typeface="+mj-lt"/>
              </a:rPr>
              <a:t>Najmanje pripovijetke (tri)  najviše znakova: 92.000 – 167.000 (2,26%)</a:t>
            </a:r>
          </a:p>
          <a:p>
            <a:r>
              <a:rPr lang="hr-HR" sz="2800" dirty="0">
                <a:latin typeface="+mj-lt"/>
              </a:rPr>
              <a:t>Prosječna veličina Andrićeve  pripovijetke: 17.237 znakova</a:t>
            </a:r>
          </a:p>
          <a:p>
            <a:pPr marL="0" indent="0">
              <a:buNone/>
            </a:pPr>
            <a:r>
              <a:rPr lang="hr-HR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Najbliže prosjeku: </a:t>
            </a:r>
          </a:p>
          <a:p>
            <a:r>
              <a:rPr lang="hr-HR" sz="2800" cap="small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Slučaj Stevana </a:t>
            </a:r>
            <a:r>
              <a:rPr lang="hr-HR" sz="2800" cap="small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Karajana</a:t>
            </a:r>
            <a:r>
              <a:rPr lang="hr-HR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(1949) 17.272 znaka </a:t>
            </a:r>
          </a:p>
          <a:p>
            <a:r>
              <a:rPr lang="hr-HR" sz="2800" cap="small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Znakovi</a:t>
            </a:r>
            <a:r>
              <a:rPr lang="hr-HR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(1951) 17.334 znaka</a:t>
            </a:r>
            <a:endParaRPr lang="de-DE" sz="280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505AFF-6D90-4A78-BF61-888826CA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684794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E3BB3-6A29-46F4-99E2-ED6F88B1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64FEDB-5911-4128-9F7D-FB2132176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cap="small" dirty="0"/>
              <a:t>Slučaj Stevana Karajana</a:t>
            </a:r>
            <a:r>
              <a:rPr lang="sr-Latn-RS" sz="2800" dirty="0"/>
              <a:t>: 3.665 riječi</a:t>
            </a:r>
          </a:p>
          <a:p>
            <a:r>
              <a:rPr lang="sr-Latn-RS" sz="2800" cap="small" dirty="0"/>
              <a:t>Znakovi</a:t>
            </a:r>
            <a:r>
              <a:rPr lang="sr-Latn-RS" sz="2800" dirty="0"/>
              <a:t>: 3,854 riječi</a:t>
            </a:r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2B4566-D6CD-4BD8-BBA1-2DFBD028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685370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FD42B-EDC7-4BAE-9FD5-D5F37DDE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56050F-FD0E-406F-8B85-2106DB0D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18</a:t>
            </a:fld>
            <a:endParaRPr lang="en-US" altLang="sr-Latn-RS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D9041F51-4268-4AC1-BDFE-5AA62F8A12BD}"/>
              </a:ext>
            </a:extLst>
          </p:cNvPr>
          <p:cNvSpPr txBox="1">
            <a:spLocks/>
          </p:cNvSpPr>
          <p:nvPr/>
        </p:nvSpPr>
        <p:spPr bwMode="auto">
          <a:xfrm>
            <a:off x="914400" y="2564904"/>
            <a:ext cx="82296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r-Latn-RS" sz="2800" u="none" kern="0" cap="small" dirty="0"/>
              <a:t>Zeko</a:t>
            </a:r>
            <a:r>
              <a:rPr lang="sr-Latn-RS" sz="2800" u="none" kern="0" dirty="0"/>
              <a:t>: 35.663 riječi</a:t>
            </a:r>
          </a:p>
          <a:p>
            <a:r>
              <a:rPr lang="sr-Latn-RS" sz="2800" u="none" kern="0" cap="small" dirty="0"/>
              <a:t>Anikina vremena</a:t>
            </a:r>
            <a:r>
              <a:rPr lang="sr-Latn-RS" sz="2800" u="none" kern="0" dirty="0"/>
              <a:t>: 21.103</a:t>
            </a:r>
          </a:p>
          <a:p>
            <a:r>
              <a:rPr lang="sr-Latn-RS" sz="2800" u="none" kern="0" cap="small" dirty="0"/>
              <a:t>Mara milosnica</a:t>
            </a:r>
            <a:r>
              <a:rPr lang="sr-Latn-RS" sz="2800" u="none" kern="0" dirty="0"/>
              <a:t>:  19.829 </a:t>
            </a:r>
            <a:endParaRPr lang="de-DE" sz="2800" u="none" kern="0" dirty="0"/>
          </a:p>
        </p:txBody>
      </p:sp>
    </p:spTree>
    <p:extLst>
      <p:ext uri="{BB962C8B-B14F-4D97-AF65-F5344CB8AC3E}">
        <p14:creationId xmlns:p14="http://schemas.microsoft.com/office/powerpoint/2010/main" val="2824664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5E284-D450-454B-9D6C-344C5741F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Romani </a:t>
            </a:r>
            <a:r>
              <a:rPr lang="de-DE" dirty="0" err="1"/>
              <a:t>kandidati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zbirku</a:t>
            </a:r>
            <a:r>
              <a:rPr lang="de-DE" dirty="0"/>
              <a:t> </a:t>
            </a:r>
            <a:r>
              <a:rPr lang="de-DE" dirty="0" err="1"/>
              <a:t>pripovije</a:t>
            </a:r>
            <a:r>
              <a:rPr lang="sr-Latn-RS" dirty="0"/>
              <a:t>daka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7C6ABA-6F5D-421D-9C25-5A55290DE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de-AT" sz="2800" cap="smal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Omerpaša</a:t>
            </a:r>
            <a:r>
              <a:rPr lang="de-AT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cap="smal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Latas</a:t>
            </a:r>
            <a:r>
              <a:rPr lang="de-A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(1976)</a:t>
            </a:r>
            <a:endParaRPr lang="sr-Latn-R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R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 fragmenata</a:t>
            </a:r>
          </a:p>
          <a:p>
            <a:r>
              <a:rPr lang="sr-Latn-RS" sz="2800" dirty="0">
                <a:ea typeface="Calibri" panose="020F0502020204030204" pitchFamily="34" charset="0"/>
                <a:cs typeface="Times New Roman" panose="02020603050405020304" pitchFamily="18" charset="0"/>
              </a:rPr>
              <a:t>Nema pripovijetke </a:t>
            </a:r>
            <a:r>
              <a:rPr lang="sr-Latn-RS" sz="2800" cap="small" dirty="0">
                <a:cs typeface="Times New Roman" panose="02020603050405020304" pitchFamily="18" charset="0"/>
              </a:rPr>
              <a:t>Alipaša</a:t>
            </a:r>
            <a:r>
              <a:rPr lang="sr-Latn-RS" sz="2800" dirty="0">
                <a:ea typeface="Calibri" panose="020F0502020204030204" pitchFamily="34" charset="0"/>
                <a:cs typeface="Times New Roman" panose="02020603050405020304" pitchFamily="18" charset="0"/>
              </a:rPr>
              <a:t> (1976)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C4BAA7-458D-418A-9E84-EB7593BD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6883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37C752-F446-4933-9D49-3230B50F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indent="0" algn="just">
              <a:spcAft>
                <a:spcPts val="300"/>
              </a:spcAft>
              <a:buNone/>
            </a:pPr>
            <a:r>
              <a:rPr lang="de-DE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r-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Koliko je Andrić napisao pripovijetki?</a:t>
            </a:r>
            <a:endParaRPr lang="de-DE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300"/>
              </a:spcAft>
              <a:buNone/>
            </a:pPr>
            <a:r>
              <a:rPr lang="hr-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Da li je u njegovom opusu mogu lako razgraničiti žanrovi kao što su roman, pripovijest, pripovijetka, novela, (kratka) priča i poezija u prozi?</a:t>
            </a:r>
            <a:endParaRPr lang="de-DE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300"/>
              </a:spcAft>
              <a:buNone/>
            </a:pPr>
            <a:r>
              <a:rPr lang="hr-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Koji bi romani mogli biti kandidati za zbirke pripovijedaka i koje bi pripovijetke, odnosno zbirke pripovijetki mogle biti kan</a:t>
            </a:r>
            <a:r>
              <a:rPr lang="de-DE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HR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idati</a:t>
            </a:r>
            <a:r>
              <a:rPr lang="hr-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roman?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91D868-AAD2-47BE-9799-B8A026EC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6635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9570B-4DF6-464C-B4A4-3D1ED574B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B7F364-B1B7-4084-AF63-F25E5AC6C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de-AT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de-AT" sz="2800" cap="smal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sunčanoj</a:t>
            </a:r>
            <a:r>
              <a:rPr lang="de-AT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cap="smal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strani</a:t>
            </a:r>
            <a:r>
              <a:rPr lang="de-A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(1994)</a:t>
            </a:r>
            <a:r>
              <a:rPr lang="sr-Latn-R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r-Latn-RS" sz="2800" dirty="0">
                <a:ea typeface="Calibri" panose="020F0502020204030204" pitchFamily="34" charset="0"/>
                <a:cs typeface="Times New Roman" panose="02020603050405020304" pitchFamily="18" charset="0"/>
              </a:rPr>
              <a:t>7 tekstova</a:t>
            </a:r>
          </a:p>
          <a:p>
            <a:pPr marL="0" indent="0">
              <a:buNone/>
            </a:pPr>
            <a:endParaRPr lang="sr-Latn-R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sz="3200" dirty="0">
              <a:cs typeface="Times New Roman" panose="02020603050405020304" pitchFamily="18" charset="0"/>
            </a:endParaRPr>
          </a:p>
          <a:p>
            <a:endParaRPr lang="sr-Latn-RS" sz="3200" dirty="0">
              <a:cs typeface="Times New Roman" panose="02020603050405020304" pitchFamily="18" charset="0"/>
            </a:endParaRPr>
          </a:p>
          <a:p>
            <a:r>
              <a:rPr lang="sr-Latn-RS" sz="2800" dirty="0">
                <a:cs typeface="Times New Roman" panose="02020603050405020304" pitchFamily="18" charset="0"/>
              </a:rPr>
              <a:t>Nema </a:t>
            </a:r>
            <a:r>
              <a:rPr lang="sr-Latn-RS" sz="2800" cap="small" dirty="0">
                <a:cs typeface="Times New Roman" panose="02020603050405020304" pitchFamily="18" charset="0"/>
              </a:rPr>
              <a:t>Do dana današnjeg </a:t>
            </a:r>
            <a:r>
              <a:rPr lang="sr-Latn-RS" sz="2800" dirty="0">
                <a:cs typeface="Times New Roman" panose="02020603050405020304" pitchFamily="18" charset="0"/>
              </a:rPr>
              <a:t>(</a:t>
            </a:r>
            <a:r>
              <a:rPr lang="sr-Latn-RS" sz="2800" cap="small" dirty="0">
                <a:cs typeface="Times New Roman" panose="02020603050405020304" pitchFamily="18" charset="0"/>
              </a:rPr>
              <a:t>Jelena, žena koje nema</a:t>
            </a:r>
            <a:r>
              <a:rPr lang="sr-Latn-RS" sz="2800" dirty="0">
                <a:cs typeface="Times New Roman" panose="02020603050405020304" pitchFamily="18" charset="0"/>
              </a:rPr>
              <a:t>)</a:t>
            </a:r>
            <a:endParaRPr lang="de-DE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99FE26-23F4-4DE2-97D8-7AFEFC24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20</a:t>
            </a:fld>
            <a:endParaRPr lang="en-US" altLang="sr-Latn-R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317ED93-3919-42CC-8EEF-4D7E8BA95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809788"/>
            <a:ext cx="6496435" cy="155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71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E908F6-7E38-4DB0-8C5B-7DEDE70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96375A-05DF-4017-81A1-439CC800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cap="small" dirty="0">
                <a:cs typeface="Times New Roman" panose="02020603050405020304" pitchFamily="18" charset="0"/>
              </a:rPr>
              <a:t>Kuća na osami </a:t>
            </a:r>
            <a:r>
              <a:rPr lang="sr-Latn-RS" sz="2800" dirty="0"/>
              <a:t>(1976), 12 tekstova</a:t>
            </a:r>
          </a:p>
          <a:p>
            <a:r>
              <a:rPr lang="hr-HR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Uvod. – </a:t>
            </a:r>
            <a:r>
              <a:rPr lang="hr-HR" sz="2800" cap="smal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Bonvalpaša</a:t>
            </a:r>
            <a:r>
              <a:rPr lang="hr-HR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hr-HR" sz="2800" cap="smal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Alipaša</a:t>
            </a:r>
            <a:r>
              <a:rPr lang="hr-HR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Baron. – Geometar i Julka. – Cirkus. – Jakov, drug iz </a:t>
            </a:r>
            <a:r>
              <a:rPr lang="hr-HR" sz="2800" cap="smal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detinjstva</a:t>
            </a:r>
            <a:r>
              <a:rPr lang="hr-HR" sz="28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Priča. – Robinja. – Životi. – Ljubavi. – Zuja</a:t>
            </a:r>
            <a:r>
              <a:rPr lang="hr-H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3B6BFB-9DFD-40CA-BD9E-858944C7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21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78974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CFB99-D20E-40EA-BC95-52611096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de-DE" dirty="0"/>
              <a:t>4. </a:t>
            </a:r>
            <a:r>
              <a:rPr lang="de-DE" dirty="0" err="1"/>
              <a:t>Pripovijetke</a:t>
            </a:r>
            <a:r>
              <a:rPr lang="de-DE" dirty="0"/>
              <a:t> i </a:t>
            </a:r>
            <a:r>
              <a:rPr lang="de-DE" dirty="0" err="1"/>
              <a:t>zbirke</a:t>
            </a:r>
            <a:r>
              <a:rPr lang="de-DE" dirty="0"/>
              <a:t> </a:t>
            </a:r>
            <a:r>
              <a:rPr lang="de-DE" dirty="0" err="1"/>
              <a:t>pripovijetki</a:t>
            </a:r>
            <a:r>
              <a:rPr lang="de-DE" dirty="0"/>
              <a:t> </a:t>
            </a:r>
            <a:r>
              <a:rPr lang="de-DE" dirty="0" err="1"/>
              <a:t>kandidati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roman</a:t>
            </a:r>
            <a:r>
              <a:rPr lang="de-DE" dirty="0"/>
              <a:t>/e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DE143A-ABAE-4A59-838B-C81EEFD71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72D11A-1A27-4A1C-BA16-320A555D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645053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B04422-D6A6-47CF-9C29-8150973C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47016B-14F8-42E0-A3D6-934A6F5D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23</a:t>
            </a:fld>
            <a:endParaRPr lang="en-US" altLang="sr-Latn-RS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C3D8429D-2CE7-417D-9DCD-2D7FAD30FD71}"/>
              </a:ext>
            </a:extLst>
          </p:cNvPr>
          <p:cNvSpPr txBox="1">
            <a:spLocks/>
          </p:cNvSpPr>
          <p:nvPr/>
        </p:nvSpPr>
        <p:spPr bwMode="auto">
          <a:xfrm>
            <a:off x="457200" y="1555137"/>
            <a:ext cx="8229600" cy="7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u="none" kern="0" dirty="0"/>
              <a:t>Pripovijetke</a:t>
            </a:r>
            <a:endParaRPr lang="de-DE" u="none" kern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2609CF-56EC-4F42-9583-BD705D763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76873"/>
            <a:ext cx="8229600" cy="3037110"/>
          </a:xfrm>
        </p:spPr>
        <p:txBody>
          <a:bodyPr/>
          <a:lstStyle/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C38CB31-1820-4E13-879F-EC334116D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628" y="2359533"/>
            <a:ext cx="4972744" cy="25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12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E908F6-7E38-4DB0-8C5B-7DEDE70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96375A-05DF-4017-81A1-439CC800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sz="2800" cap="small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800" cap="small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800" cap="small" dirty="0">
                <a:cs typeface="Times New Roman" panose="02020603050405020304" pitchFamily="18" charset="0"/>
              </a:rPr>
              <a:t>Kuća na osami </a:t>
            </a:r>
            <a:r>
              <a:rPr lang="sr-Latn-RS" dirty="0"/>
              <a:t>(1976)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3B6BFB-9DFD-40CA-BD9E-858944C7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24</a:t>
            </a:fld>
            <a:endParaRPr lang="en-US" altLang="sr-Latn-RS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072E3E53-532C-44F9-A65F-B7BA76269341}"/>
              </a:ext>
            </a:extLst>
          </p:cNvPr>
          <p:cNvSpPr txBox="1">
            <a:spLocks/>
          </p:cNvSpPr>
          <p:nvPr/>
        </p:nvSpPr>
        <p:spPr bwMode="auto">
          <a:xfrm>
            <a:off x="457200" y="1600201"/>
            <a:ext cx="8229600" cy="7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u="none" kern="0" dirty="0"/>
              <a:t>Zbirke</a:t>
            </a:r>
            <a:endParaRPr lang="de-DE" u="none" kern="0" dirty="0"/>
          </a:p>
        </p:txBody>
      </p:sp>
    </p:spTree>
    <p:extLst>
      <p:ext uri="{BB962C8B-B14F-4D97-AF65-F5344CB8AC3E}">
        <p14:creationId xmlns:p14="http://schemas.microsoft.com/office/powerpoint/2010/main" val="3517355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6569D-0DE7-4B10-A9C0-F689809EC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7363EB-4C90-4193-B2E8-6A01AA706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Roman o susretu Balkanca s morem </a:t>
            </a:r>
          </a:p>
          <a:p>
            <a:r>
              <a:rPr lang="sr-Latn-RS" dirty="0"/>
              <a:t>„Morski“ roman</a:t>
            </a:r>
          </a:p>
          <a:p>
            <a:r>
              <a:rPr lang="sr-Latn-RS" dirty="0"/>
              <a:t>„Morske“ priče</a:t>
            </a:r>
          </a:p>
          <a:p>
            <a:r>
              <a:rPr lang="sr-Latn-RS" dirty="0"/>
              <a:t>Djelo </a:t>
            </a:r>
            <a:r>
              <a:rPr lang="de-AT" dirty="0"/>
              <a:t>s „</a:t>
            </a:r>
            <a:r>
              <a:rPr lang="de-AT" dirty="0" err="1"/>
              <a:t>morskim</a:t>
            </a:r>
            <a:r>
              <a:rPr lang="de-AT" dirty="0"/>
              <a:t>“ i „</a:t>
            </a:r>
            <a:r>
              <a:rPr lang="de-AT" dirty="0" err="1"/>
              <a:t>vodenim</a:t>
            </a:r>
            <a:r>
              <a:rPr lang="de-AT" dirty="0"/>
              <a:t>“ </a:t>
            </a:r>
            <a:r>
              <a:rPr lang="de-AT" dirty="0" err="1"/>
              <a:t>temama</a:t>
            </a:r>
            <a:r>
              <a:rPr lang="de-AT" dirty="0"/>
              <a:t> </a:t>
            </a:r>
            <a:endParaRPr lang="sr-Latn-RS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3C3F7A-A50D-45F6-A2C2-5C5B68F3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25</a:t>
            </a:fld>
            <a:endParaRPr lang="en-US" altLang="sr-Latn-R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5A54F47-12AB-4A81-8A85-E10A8A33B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05064"/>
            <a:ext cx="8686800" cy="19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86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5DFE6-7516-4065-B136-938879DC2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(Ij)ekavica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DC691F6-777B-442D-8B09-5E2D3BA0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26</a:t>
            </a:fld>
            <a:endParaRPr lang="en-US" altLang="sr-Latn-R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F7E572C-8D00-419B-9E70-E8217CE83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181" y="2176287"/>
            <a:ext cx="4391638" cy="25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57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9A57785-2E0C-4DBE-99CC-40B30EC1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27</a:t>
            </a:fld>
            <a:endParaRPr lang="en-US" altLang="sr-Latn-R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D8EDA2B-6678-4EB5-A83E-6D2F1D072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68760"/>
            <a:ext cx="5191850" cy="29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8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7FC97-FCCC-4AF5-B4BE-88BDFE42F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de-DE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de-DE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de-DE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pripovijetki</a:t>
            </a:r>
            <a:br>
              <a:rPr lang="de-DE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01EB63-6AFE-4C0C-B1D6-78B52394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130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2AC904-C3EA-4609-8279-D0766D5B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</a:t>
            </a:fld>
            <a:endParaRPr lang="en-US" altLang="sr-Latn-R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9D06F6D-6264-487D-BC1E-C97C5EDE0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5" y="2013897"/>
            <a:ext cx="3787279" cy="413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3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D450EF-29C0-473B-9236-F2AD5F16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</a:t>
            </a:fld>
            <a:endParaRPr lang="en-US" altLang="sr-Latn-RS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F2D8916C-F50E-4E3D-B41E-E9EE1C7DF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19" y="2223865"/>
            <a:ext cx="5132000" cy="1200318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33B583DC-D8A7-4621-B8D5-3EBABB56B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19" y="3630709"/>
            <a:ext cx="5163271" cy="1247949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6C7FF13A-A43E-418C-AA76-6E95071BAC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19" y="5074550"/>
            <a:ext cx="5210902" cy="57158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51A8DEFE-3059-4118-A893-1B73F25C12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719" y="759864"/>
            <a:ext cx="5163271" cy="12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0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4CA879-7CBC-42AF-84A8-9FAAC8E8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</a:t>
            </a:fld>
            <a:endParaRPr lang="en-US" altLang="sr-Latn-R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1E9981-49A4-4A01-B51D-B07EEFE81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175" y="2105610"/>
            <a:ext cx="5153306" cy="59063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08B2A88-2348-4897-B880-6756EA2BF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683" y="2874512"/>
            <a:ext cx="5182323" cy="91452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879FA19-9AC8-4239-A3C4-3224074CC4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683" y="3927318"/>
            <a:ext cx="5156143" cy="60968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0FDAA9C-CB35-40FE-B714-A156A3A130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9520" y="1025788"/>
            <a:ext cx="515330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9A913-4BE0-4A29-8E9E-A2A0BC7EC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R</a:t>
            </a:r>
            <a:r>
              <a:rPr lang="hr-HR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azgranič</a:t>
            </a:r>
            <a:r>
              <a:rPr lang="de-DE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lang="hr-HR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žanrov</a:t>
            </a:r>
            <a:r>
              <a:rPr lang="de-DE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AA5364-D1E4-4AE3-B925-9502FCD0F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dirty="0"/>
              <a:t>Roman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Pripovijest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Novela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Pripovijetka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(Kratka) priča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Poezija u prozi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Esej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A3140B-6898-45E6-B7FD-E6C64374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36646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B1C98-9056-4A27-B5C6-8934FF0EF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B2905-1E0D-4D6E-87E3-38EA5A1FC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Aft>
                <a:spcPts val="300"/>
              </a:spcAft>
              <a:buClr>
                <a:srgbClr val="000000"/>
              </a:buClr>
              <a:buSzPts val="1200"/>
              <a:buNone/>
            </a:pPr>
            <a:r>
              <a:rPr lang="hr-HR" sz="28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Definicije proznih žanrova </a:t>
            </a:r>
          </a:p>
          <a:p>
            <a:pPr algn="just">
              <a:spcAft>
                <a:spcPts val="300"/>
              </a:spcAft>
              <a:buClr>
                <a:srgbClr val="000000"/>
              </a:buClr>
              <a:buSzPts val="1200"/>
            </a:pPr>
            <a:r>
              <a:rPr lang="hr-HR" sz="2800" cap="small" dirty="0" err="1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Rečnik</a:t>
            </a:r>
            <a:r>
              <a:rPr lang="hr-HR" sz="2800" cap="small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književnih termina</a:t>
            </a:r>
            <a:r>
              <a:rPr lang="hr-HR" sz="28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(Živković 1992) </a:t>
            </a:r>
          </a:p>
          <a:p>
            <a:pPr algn="just">
              <a:spcAft>
                <a:spcPts val="300"/>
              </a:spcAft>
              <a:buClr>
                <a:srgbClr val="000000"/>
              </a:buClr>
              <a:buSzPts val="1200"/>
            </a:pPr>
            <a:r>
              <a:rPr lang="hr-HR" sz="28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Nema</a:t>
            </a:r>
            <a:r>
              <a:rPr lang="hr-HR" sz="28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striktnog razgraničenja romana, pripovijetke, novele, priče i poezije u prozi.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049118-2AB5-4E08-B627-59438D79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447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E835A-B2C7-486F-8E7B-8931991E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9FFBB6-2A33-49E2-8749-F46EB82B8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300"/>
              </a:spcAft>
              <a:buClr>
                <a:srgbClr val="000000"/>
              </a:buClr>
              <a:buSzPts val="1200"/>
              <a:buNone/>
            </a:pP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Roman: </a:t>
            </a:r>
            <a:r>
              <a:rPr lang="hr-HR" sz="3200" u="sng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velika</a:t>
            </a: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prozna fikcionalna vrsta, </a:t>
            </a:r>
          </a:p>
          <a:p>
            <a:pPr marL="0" indent="0" algn="just">
              <a:spcAft>
                <a:spcPts val="300"/>
              </a:spcAft>
              <a:buClr>
                <a:srgbClr val="000000"/>
              </a:buClr>
              <a:buSzPts val="1200"/>
              <a:buNone/>
            </a:pP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Pripovijetka: </a:t>
            </a:r>
            <a:r>
              <a:rPr lang="hr-HR" sz="3200" u="sng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srednja</a:t>
            </a: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prozna pripovjedna forma, </a:t>
            </a:r>
          </a:p>
          <a:p>
            <a:pPr marL="0" indent="0" algn="just">
              <a:spcAft>
                <a:spcPts val="300"/>
              </a:spcAft>
              <a:buClr>
                <a:srgbClr val="000000"/>
              </a:buClr>
              <a:buSzPts val="1200"/>
              <a:buNone/>
            </a:pP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Priča: </a:t>
            </a:r>
            <a:r>
              <a:rPr lang="hr-HR" sz="3200" u="sng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kratka</a:t>
            </a: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naracija, </a:t>
            </a:r>
          </a:p>
          <a:p>
            <a:pPr marL="0" indent="0" algn="just">
              <a:spcAft>
                <a:spcPts val="300"/>
              </a:spcAft>
              <a:buClr>
                <a:srgbClr val="000000"/>
              </a:buClr>
              <a:buSzPts val="1200"/>
              <a:buNone/>
            </a:pP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Za </a:t>
            </a:r>
            <a:r>
              <a:rPr lang="hr-HR" sz="3200" u="sng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novelu</a:t>
            </a: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se ne daje kvantitativna kvalifikacija </a:t>
            </a:r>
          </a:p>
          <a:p>
            <a:pPr marL="0" indent="0" algn="just">
              <a:spcAft>
                <a:spcPts val="300"/>
              </a:spcAft>
              <a:buClr>
                <a:srgbClr val="000000"/>
              </a:buClr>
              <a:buSzPts val="1200"/>
              <a:buNone/>
            </a:pP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Nema posebne natuknice za poeziju u prozi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EBCA81-23C9-44A4-B46B-6B5CC775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264779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6018C-F0E1-437E-8E86-4346C5B4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578B7E-2DF5-4D42-A887-2DA30A728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Najveća nedoumica: </a:t>
            </a:r>
          </a:p>
          <a:p>
            <a:r>
              <a:rPr lang="hr-HR" sz="32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šta se podrazumijeva pod velikom, srednjom i malom  proznom formom</a:t>
            </a:r>
            <a:endParaRPr lang="de-DE" sz="32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1C06D9-D8E1-46F9-A536-D2FF7C59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377581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Bildschirmpräsentation (4:3)</PresentationFormat>
  <Paragraphs>110</Paragraphs>
  <Slides>27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0" baseType="lpstr">
      <vt:lpstr>Arial</vt:lpstr>
      <vt:lpstr>Bg knjiga</vt:lpstr>
      <vt:lpstr>Default Design</vt:lpstr>
      <vt:lpstr>Andrićeve pripovijetke </vt:lpstr>
      <vt:lpstr>PowerPoint-Präsentation</vt:lpstr>
      <vt:lpstr>1. Broj pripovijetki </vt:lpstr>
      <vt:lpstr>PowerPoint-Präsentation</vt:lpstr>
      <vt:lpstr>PowerPoint-Präsentation</vt:lpstr>
      <vt:lpstr>2. Razgraničenje žanrova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Zbirke pripovijedaka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Romani kandidati za zbirku pripovijedaka</vt:lpstr>
      <vt:lpstr>PowerPoint-Präsentation</vt:lpstr>
      <vt:lpstr>PowerPoint-Präsentation</vt:lpstr>
      <vt:lpstr>4. Pripovijetke i zbirke pripovijetki kandidati za roman/e</vt:lpstr>
      <vt:lpstr>PowerPoint-Präsentation</vt:lpstr>
      <vt:lpstr>PowerPoint-Präsentation</vt:lpstr>
      <vt:lpstr>PowerPoint-Präsentation</vt:lpstr>
      <vt:lpstr>(Ij)ekavica</vt:lpstr>
      <vt:lpstr>PowerPoint-Präsentation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</cp:lastModifiedBy>
  <cp:revision>3189</cp:revision>
  <cp:lastPrinted>2021-10-13T20:13:48Z</cp:lastPrinted>
  <dcterms:created xsi:type="dcterms:W3CDTF">2005-05-16T09:32:41Z</dcterms:created>
  <dcterms:modified xsi:type="dcterms:W3CDTF">2021-10-15T17:14:44Z</dcterms:modified>
</cp:coreProperties>
</file>