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9" r:id="rId2"/>
    <p:sldId id="257" r:id="rId3"/>
    <p:sldId id="260" r:id="rId4"/>
    <p:sldId id="261" r:id="rId5"/>
    <p:sldId id="262" r:id="rId6"/>
    <p:sldId id="265" r:id="rId7"/>
    <p:sldId id="264" r:id="rId8"/>
    <p:sldId id="263" r:id="rId9"/>
    <p:sldId id="266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19D98-83A3-45FD-B748-5651D9E365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B99218-A741-43FE-8099-0AFCCA6F7E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A78DA-1AE9-4BC3-9B2C-1AB89DBBF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F539C-189D-49F3-8050-F7FFF612C87A}" type="datetimeFigureOut">
              <a:rPr lang="sr-Latn-RS" smtClean="0"/>
              <a:t>12.10.2021.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AAD18-A708-402E-8453-F8D7BAF80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B618E-B6CE-427E-A80E-64A3F5A59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81CD-19E2-4664-B612-6BEAEB8B4F62}" type="slidenum">
              <a:rPr lang="sr-Latn-RS" smtClean="0"/>
              <a:t>‹Nr.›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362984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4EEA8-11D0-435D-BF8E-FCA39786E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44F693-A92D-4C6A-9509-BBFAE374CD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5CC31-E36B-47BD-BD22-323E42BEB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F539C-189D-49F3-8050-F7FFF612C87A}" type="datetimeFigureOut">
              <a:rPr lang="sr-Latn-RS" smtClean="0"/>
              <a:t>12.10.2021.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F0D9D-E609-4FFC-ABB0-085E71D4A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EF2E7-4236-4783-99C1-BC4093724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81CD-19E2-4664-B612-6BEAEB8B4F62}" type="slidenum">
              <a:rPr lang="sr-Latn-RS" smtClean="0"/>
              <a:t>‹Nr.›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856858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93F42D-4F50-43BE-B41A-BA3E5889B7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9DB203-6792-4934-8163-D8D0FF5F6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53514-F6B2-4E1A-907C-FF2C87894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F539C-189D-49F3-8050-F7FFF612C87A}" type="datetimeFigureOut">
              <a:rPr lang="sr-Latn-RS" smtClean="0"/>
              <a:t>12.10.2021.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CE1CB-4856-425A-925C-DD4F710B0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2C2A5-A3DE-4611-8DB9-884BAC346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81CD-19E2-4664-B612-6BEAEB8B4F62}" type="slidenum">
              <a:rPr lang="sr-Latn-RS" smtClean="0"/>
              <a:t>‹Nr.›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562242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E1C15-F067-4745-A1F5-5FB778B8E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A9AD3-0B33-4EF3-97F8-06D4179F1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27D33-3095-4575-8CF0-7F5505B1F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F539C-189D-49F3-8050-F7FFF612C87A}" type="datetimeFigureOut">
              <a:rPr lang="sr-Latn-RS" smtClean="0"/>
              <a:t>12.10.2021.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FAA10-D26C-427B-AF3E-9D3D18ED1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9C9AC-FE66-4AF0-8529-8B3264F48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81CD-19E2-4664-B612-6BEAEB8B4F62}" type="slidenum">
              <a:rPr lang="sr-Latn-RS" smtClean="0"/>
              <a:t>‹Nr.›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212864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B7DA4-587F-4096-A455-428A6D0FD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5DDE30-C764-432B-BEE7-8EE6D94EF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9B9A74-8CAD-4026-BB1F-18454300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F539C-189D-49F3-8050-F7FFF612C87A}" type="datetimeFigureOut">
              <a:rPr lang="sr-Latn-RS" smtClean="0"/>
              <a:t>12.10.2021.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2249C-4984-49B3-8948-F0D4DAE82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B493C-0C21-4767-B84C-D9F6B65D8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81CD-19E2-4664-B612-6BEAEB8B4F62}" type="slidenum">
              <a:rPr lang="sr-Latn-RS" smtClean="0"/>
              <a:t>‹Nr.›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478083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846C6-50EF-4C10-9ADA-12CAFDD57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58540-4B3E-48AD-8B5F-C36A302A0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6A23A6-4B81-4168-BC4C-5CEBB1505C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14D78F-0B85-4761-8476-E6056407E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F539C-189D-49F3-8050-F7FFF612C87A}" type="datetimeFigureOut">
              <a:rPr lang="sr-Latn-RS" smtClean="0"/>
              <a:t>12.10.2021.</a:t>
            </a:fld>
            <a:endParaRPr lang="sr-Lat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9CA465-1F3C-4C0E-8D73-41D33977E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D83622-D4BD-484B-9AB8-6BE2101FD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81CD-19E2-4664-B612-6BEAEB8B4F62}" type="slidenum">
              <a:rPr lang="sr-Latn-RS" smtClean="0"/>
              <a:t>‹Nr.›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721888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5EEA6-FE01-4484-ACF9-2C2D401A5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3CECB8-3EC8-4E31-B68A-9BF4C997A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C495C4-8107-411B-BA0E-7B17639E24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6C22E2-D2A0-4EE5-8D8C-52D6967055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A7AFDB-B0BC-4157-91A4-BC9AD70855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E3EAD-F15D-4F67-9BB6-2C8332219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F539C-189D-49F3-8050-F7FFF612C87A}" type="datetimeFigureOut">
              <a:rPr lang="sr-Latn-RS" smtClean="0"/>
              <a:t>12.10.2021.</a:t>
            </a:fld>
            <a:endParaRPr lang="sr-Latn-R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EB0ED-BE97-4654-B5CB-7FA141A32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E88590-5B31-4601-A09E-387CAEDEB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81CD-19E2-4664-B612-6BEAEB8B4F62}" type="slidenum">
              <a:rPr lang="sr-Latn-RS" smtClean="0"/>
              <a:t>‹Nr.›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190532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31F07-A172-4DD4-8096-5E58039AE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F88263-57BE-4FF6-9F7A-6D961C628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F539C-189D-49F3-8050-F7FFF612C87A}" type="datetimeFigureOut">
              <a:rPr lang="sr-Latn-RS" smtClean="0"/>
              <a:t>12.10.2021.</a:t>
            </a:fld>
            <a:endParaRPr lang="sr-Latn-R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4206BE-AC63-4FE4-84E0-764FF51A3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727A3F-0D1C-4233-B72C-5263FCA7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81CD-19E2-4664-B612-6BEAEB8B4F62}" type="slidenum">
              <a:rPr lang="sr-Latn-RS" smtClean="0"/>
              <a:t>‹Nr.›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03699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FC079B-FBB8-4778-A704-D678605D7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F539C-189D-49F3-8050-F7FFF612C87A}" type="datetimeFigureOut">
              <a:rPr lang="sr-Latn-RS" smtClean="0"/>
              <a:t>12.10.2021.</a:t>
            </a:fld>
            <a:endParaRPr lang="sr-Latn-R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2AC21E-7888-4CDF-91C0-0969CEC98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857B66-F072-4EFE-983C-324AA4C3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81CD-19E2-4664-B612-6BEAEB8B4F62}" type="slidenum">
              <a:rPr lang="sr-Latn-RS" smtClean="0"/>
              <a:t>‹Nr.›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542353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5F40C-0669-44E5-AA77-C73476374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1D0EA-7857-4692-BB26-FBE9EC507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EBF3E5-D869-422C-9C08-82A3038DD2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A9F47E-43A1-49C1-9245-154D82B9C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F539C-189D-49F3-8050-F7FFF612C87A}" type="datetimeFigureOut">
              <a:rPr lang="sr-Latn-RS" smtClean="0"/>
              <a:t>12.10.2021.</a:t>
            </a:fld>
            <a:endParaRPr lang="sr-Lat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4D488D-9A65-4C61-8911-B122524DF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816BA6-4CE1-43D6-AEA9-F44E49E43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81CD-19E2-4664-B612-6BEAEB8B4F62}" type="slidenum">
              <a:rPr lang="sr-Latn-RS" smtClean="0"/>
              <a:t>‹Nr.›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89080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AF64A-E4AA-46AF-9001-2495CFA21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BF15F1-6561-4AF2-B858-4E4CF37149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R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5031BA-C593-4274-8546-7671C42F7C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C7A28C-2FBB-4A96-A0A5-3D3ADAFD6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F539C-189D-49F3-8050-F7FFF612C87A}" type="datetimeFigureOut">
              <a:rPr lang="sr-Latn-RS" smtClean="0"/>
              <a:t>12.10.2021.</a:t>
            </a:fld>
            <a:endParaRPr lang="sr-Lat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F67723-C87C-46D0-96DD-04A9DFFD0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42F46C-385B-4C36-9753-FD1A4B167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81CD-19E2-4664-B612-6BEAEB8B4F62}" type="slidenum">
              <a:rPr lang="sr-Latn-RS" smtClean="0"/>
              <a:t>‹Nr.›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587362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933D8C-6ADC-4787-AF0F-6FA4DBCEA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E0233-6E04-44D3-9A43-938076088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FFA30-DB3D-441F-A5FE-7B51430D70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F539C-189D-49F3-8050-F7FFF612C87A}" type="datetimeFigureOut">
              <a:rPr lang="sr-Latn-RS" smtClean="0"/>
              <a:t>12.10.2021.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91BA1-1AE1-49DB-B5FF-46A547729C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B0BDB-ADB5-4883-A28C-81C26F1F18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281CD-19E2-4664-B612-6BEAEB8B4F62}" type="slidenum">
              <a:rPr lang="sr-Latn-RS" smtClean="0"/>
              <a:t>‹Nr.›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370386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f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Folded Corner 3">
            <a:extLst>
              <a:ext uri="{FF2B5EF4-FFF2-40B4-BE49-F238E27FC236}">
                <a16:creationId xmlns:a16="http://schemas.microsoft.com/office/drawing/2014/main" id="{2FFF9473-52CE-4182-8BD0-6F69DC45CECD}"/>
              </a:ext>
            </a:extLst>
          </p:cNvPr>
          <p:cNvSpPr/>
          <p:nvPr/>
        </p:nvSpPr>
        <p:spPr>
          <a:xfrm>
            <a:off x="2174052" y="1313830"/>
            <a:ext cx="7843896" cy="4230340"/>
          </a:xfrm>
          <a:prstGeom prst="foldedCorner">
            <a:avLst/>
          </a:prstGeom>
          <a:solidFill>
            <a:srgbClr val="FFFFCC">
              <a:alpha val="55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FECD70-C365-4501-B18E-06AE6EFBEA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sr-Cyrl-RS" b="1">
                <a:latin typeface="Cambria Math" panose="02040503050406030204" pitchFamily="18" charset="0"/>
                <a:ea typeface="Cambria Math" panose="02040503050406030204" pitchFamily="18" charset="0"/>
              </a:rPr>
              <a:t>НАРОДНА </a:t>
            </a:r>
            <a:r>
              <a:rPr lang="sr-Cyrl-RS" b="1" dirty="0">
                <a:latin typeface="Cambria Math" panose="02040503050406030204" pitchFamily="18" charset="0"/>
                <a:ea typeface="Cambria Math" panose="02040503050406030204" pitchFamily="18" charset="0"/>
              </a:rPr>
              <a:t>БИБЛИОТЕКА „СТЕВАН СРЕМАЦ“</a:t>
            </a:r>
            <a:br>
              <a:rPr lang="sr-Cyrl-RS" b="1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sr-Cyrl-RS" b="1" dirty="0">
                <a:latin typeface="Cambria Math" panose="02040503050406030204" pitchFamily="18" charset="0"/>
                <a:ea typeface="Cambria Math" panose="02040503050406030204" pitchFamily="18" charset="0"/>
              </a:rPr>
              <a:t>СОКОБАЊА </a:t>
            </a:r>
            <a:endParaRPr lang="sr-Latn-RS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47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Folded Corner 7">
            <a:extLst>
              <a:ext uri="{FF2B5EF4-FFF2-40B4-BE49-F238E27FC236}">
                <a16:creationId xmlns:a16="http://schemas.microsoft.com/office/drawing/2014/main" id="{298383CF-7BE3-41F5-898D-D65CDBA3D85D}"/>
              </a:ext>
            </a:extLst>
          </p:cNvPr>
          <p:cNvSpPr/>
          <p:nvPr/>
        </p:nvSpPr>
        <p:spPr>
          <a:xfrm>
            <a:off x="523875" y="581024"/>
            <a:ext cx="11144250" cy="6010275"/>
          </a:xfrm>
          <a:prstGeom prst="foldedCorner">
            <a:avLst/>
          </a:prstGeom>
          <a:solidFill>
            <a:srgbClr val="FFFFCC">
              <a:alpha val="55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45051FB-FEF9-4BE1-BE82-714DC035B3EE}"/>
              </a:ext>
            </a:extLst>
          </p:cNvPr>
          <p:cNvSpPr txBox="1">
            <a:spLocks/>
          </p:cNvSpPr>
          <p:nvPr/>
        </p:nvSpPr>
        <p:spPr>
          <a:xfrm>
            <a:off x="1124830" y="3640026"/>
            <a:ext cx="3427519" cy="42121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r-Cyrl-RS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Легат слика Милуна Митровића</a:t>
            </a:r>
            <a:endParaRPr lang="sr-Latn-RS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" name="Picture 9" descr="A couple of paintings on a wall&#10;&#10;Description automatically generated with medium confidence">
            <a:extLst>
              <a:ext uri="{FF2B5EF4-FFF2-40B4-BE49-F238E27FC236}">
                <a16:creationId xmlns:a16="http://schemas.microsoft.com/office/drawing/2014/main" id="{283674DC-DA0D-48BD-B8EA-377865EABE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809" y="3640026"/>
            <a:ext cx="4339958" cy="2705135"/>
          </a:xfrm>
          <a:prstGeom prst="rect">
            <a:avLst/>
          </a:prstGeom>
        </p:spPr>
      </p:pic>
      <p:pic>
        <p:nvPicPr>
          <p:cNvPr id="3" name="Picture 2" descr="A picture containing painting&#10;&#10;Description automatically generated">
            <a:extLst>
              <a:ext uri="{FF2B5EF4-FFF2-40B4-BE49-F238E27FC236}">
                <a16:creationId xmlns:a16="http://schemas.microsoft.com/office/drawing/2014/main" id="{F0A5C1E2-50AA-4AE0-A984-F612B3EDCE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613" y="827161"/>
            <a:ext cx="3983557" cy="2655704"/>
          </a:xfrm>
          <a:prstGeom prst="rect">
            <a:avLst/>
          </a:prstGeom>
        </p:spPr>
      </p:pic>
      <p:pic>
        <p:nvPicPr>
          <p:cNvPr id="18" name="Picture 17" descr="A room with art on the wall&#10;&#10;Description automatically generated with low confidence">
            <a:extLst>
              <a:ext uri="{FF2B5EF4-FFF2-40B4-BE49-F238E27FC236}">
                <a16:creationId xmlns:a16="http://schemas.microsoft.com/office/drawing/2014/main" id="{DBA5A987-0963-49E5-B27B-D038757126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30" y="828191"/>
            <a:ext cx="5769010" cy="265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7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Folded Corner 4">
            <a:extLst>
              <a:ext uri="{FF2B5EF4-FFF2-40B4-BE49-F238E27FC236}">
                <a16:creationId xmlns:a16="http://schemas.microsoft.com/office/drawing/2014/main" id="{6316CF7F-515C-4395-8770-D6AD311194FE}"/>
              </a:ext>
            </a:extLst>
          </p:cNvPr>
          <p:cNvSpPr/>
          <p:nvPr/>
        </p:nvSpPr>
        <p:spPr>
          <a:xfrm>
            <a:off x="523875" y="581024"/>
            <a:ext cx="11144250" cy="6010275"/>
          </a:xfrm>
          <a:prstGeom prst="foldedCorner">
            <a:avLst/>
          </a:prstGeom>
          <a:solidFill>
            <a:srgbClr val="FFFFCC">
              <a:alpha val="55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AF4AB7C-1787-4494-BF76-B1DF7A4BDB74}"/>
              </a:ext>
            </a:extLst>
          </p:cNvPr>
          <p:cNvSpPr txBox="1">
            <a:spLocks/>
          </p:cNvSpPr>
          <p:nvPr/>
        </p:nvSpPr>
        <p:spPr>
          <a:xfrm>
            <a:off x="868256" y="1262685"/>
            <a:ext cx="9894994" cy="933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    </a:t>
            </a:r>
            <a:r>
              <a:rPr lang="sr-Cyrl-RS" dirty="0">
                <a:latin typeface="Cambria Math" panose="02040503050406030204" pitchFamily="18" charset="0"/>
                <a:ea typeface="Cambria Math" panose="02040503050406030204" pitchFamily="18" charset="0"/>
              </a:rPr>
              <a:t>Међународно бијенале еко-карикатуре од 1992. године</a:t>
            </a:r>
            <a:endParaRPr lang="sr-Latn-R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7" name="Picture 6" descr="A picture containing text, tree, outdoor, sign&#10;&#10;Description automatically generated">
            <a:extLst>
              <a:ext uri="{FF2B5EF4-FFF2-40B4-BE49-F238E27FC236}">
                <a16:creationId xmlns:a16="http://schemas.microsoft.com/office/drawing/2014/main" id="{0C44E543-E59F-4596-962B-9FFA4F504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12" y="2607019"/>
            <a:ext cx="4396822" cy="2462220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9C63B62C-C934-4604-BCF9-95A95EE096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315" y="2364616"/>
            <a:ext cx="3903747" cy="298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21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Folded Corner 3">
            <a:extLst>
              <a:ext uri="{FF2B5EF4-FFF2-40B4-BE49-F238E27FC236}">
                <a16:creationId xmlns:a16="http://schemas.microsoft.com/office/drawing/2014/main" id="{4730655F-9F3B-4F7A-A109-22C16C0C60F2}"/>
              </a:ext>
            </a:extLst>
          </p:cNvPr>
          <p:cNvSpPr/>
          <p:nvPr/>
        </p:nvSpPr>
        <p:spPr>
          <a:xfrm>
            <a:off x="2925417" y="2589144"/>
            <a:ext cx="6341166" cy="1679713"/>
          </a:xfrm>
          <a:prstGeom prst="foldedCorner">
            <a:avLst/>
          </a:prstGeom>
          <a:solidFill>
            <a:srgbClr val="FFFFCC">
              <a:alpha val="55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557853C-1BED-4F7A-A1D7-8FB6A66A865F}"/>
              </a:ext>
            </a:extLst>
          </p:cNvPr>
          <p:cNvSpPr txBox="1">
            <a:spLocks/>
          </p:cNvSpPr>
          <p:nvPr/>
        </p:nvSpPr>
        <p:spPr>
          <a:xfrm>
            <a:off x="1524000" y="223520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r-Cyrl-RS" b="1" dirty="0">
                <a:latin typeface="Cambria Math" panose="02040503050406030204" pitchFamily="18" charset="0"/>
                <a:ea typeface="Cambria Math" panose="02040503050406030204" pitchFamily="18" charset="0"/>
              </a:rPr>
              <a:t>Хвала на пажњи!</a:t>
            </a:r>
            <a:endParaRPr lang="sr-Latn-RS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26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Folded Corner 9">
            <a:extLst>
              <a:ext uri="{FF2B5EF4-FFF2-40B4-BE49-F238E27FC236}">
                <a16:creationId xmlns:a16="http://schemas.microsoft.com/office/drawing/2014/main" id="{A4AD17A2-856A-459D-9EB7-7FE82A6FC635}"/>
              </a:ext>
            </a:extLst>
          </p:cNvPr>
          <p:cNvSpPr/>
          <p:nvPr/>
        </p:nvSpPr>
        <p:spPr>
          <a:xfrm>
            <a:off x="523875" y="581024"/>
            <a:ext cx="11144250" cy="6010275"/>
          </a:xfrm>
          <a:prstGeom prst="foldedCorner">
            <a:avLst/>
          </a:prstGeom>
          <a:solidFill>
            <a:srgbClr val="FFFFCC">
              <a:alpha val="55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D90CED-0AD7-4738-99DE-A3007491C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2944"/>
            <a:ext cx="10515600" cy="1325563"/>
          </a:xfrm>
        </p:spPr>
        <p:txBody>
          <a:bodyPr/>
          <a:lstStyle/>
          <a:p>
            <a:r>
              <a:rPr lang="sr-Cyrl-RS" dirty="0">
                <a:latin typeface="Cambria Math" panose="02040503050406030204" pitchFamily="18" charset="0"/>
                <a:ea typeface="Cambria Math" panose="02040503050406030204" pitchFamily="18" charset="0"/>
              </a:rPr>
              <a:t>Историјат библиотеке</a:t>
            </a:r>
            <a:endParaRPr lang="sr-Latn-R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1574A-65A2-48F7-8179-809E736B9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0426"/>
            <a:ext cx="10515600" cy="4351338"/>
          </a:xfrm>
        </p:spPr>
        <p:txBody>
          <a:bodyPr/>
          <a:lstStyle/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    </a:t>
            </a:r>
            <a:r>
              <a:rPr lang="sr-Cyrl-RS" dirty="0">
                <a:latin typeface="Cambria Math" panose="02040503050406030204" pitchFamily="18" charset="0"/>
                <a:ea typeface="Cambria Math" panose="02040503050406030204" pitchFamily="18" charset="0"/>
              </a:rPr>
              <a:t> Основана </a:t>
            </a:r>
            <a:r>
              <a:rPr lang="sr-Cyrl-RS" b="1" dirty="0">
                <a:latin typeface="Cambria Math" panose="02040503050406030204" pitchFamily="18" charset="0"/>
                <a:ea typeface="Cambria Math" panose="02040503050406030204" pitchFamily="18" charset="0"/>
              </a:rPr>
              <a:t>1869</a:t>
            </a:r>
            <a:r>
              <a:rPr lang="sr-Cyrl-RS" dirty="0">
                <a:latin typeface="Cambria Math" panose="02040503050406030204" pitchFamily="18" charset="0"/>
                <a:ea typeface="Cambria Math" panose="02040503050406030204" pitchFamily="18" charset="0"/>
              </a:rPr>
              <a:t>. године као Читалиште</a:t>
            </a:r>
          </a:p>
          <a:p>
            <a:r>
              <a:rPr lang="sr-Cyrl-RS" dirty="0">
                <a:latin typeface="Cambria Math" panose="02040503050406030204" pitchFamily="18" charset="0"/>
                <a:ea typeface="Cambria Math" panose="02040503050406030204" pitchFamily="18" charset="0"/>
              </a:rPr>
              <a:t>    1874. је за председника изабран </a:t>
            </a:r>
            <a:r>
              <a:rPr lang="sr-Cyrl-RS" b="1" dirty="0">
                <a:latin typeface="Cambria Math" panose="02040503050406030204" pitchFamily="18" charset="0"/>
                <a:ea typeface="Cambria Math" panose="02040503050406030204" pitchFamily="18" charset="0"/>
              </a:rPr>
              <a:t>Љубомир Дидић</a:t>
            </a:r>
          </a:p>
          <a:p>
            <a:r>
              <a:rPr lang="sr-Cyrl-RS" dirty="0">
                <a:latin typeface="Cambria Math" panose="02040503050406030204" pitchFamily="18" charset="0"/>
                <a:ea typeface="Cambria Math" panose="02040503050406030204" pitchFamily="18" charset="0"/>
              </a:rPr>
              <a:t>    Данас је једина установа културе на територији општине   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              </a:t>
            </a:r>
            <a:r>
              <a:rPr lang="sr-Cyrl-RS" dirty="0">
                <a:latin typeface="Cambria Math" panose="02040503050406030204" pitchFamily="18" charset="0"/>
                <a:ea typeface="Cambria Math" panose="02040503050406030204" pitchFamily="18" charset="0"/>
              </a:rPr>
              <a:t>Сокобања</a:t>
            </a:r>
          </a:p>
          <a:p>
            <a:r>
              <a:rPr lang="sr-Cyrl-RS" dirty="0">
                <a:latin typeface="Cambria Math" panose="02040503050406030204" pitchFamily="18" charset="0"/>
                <a:ea typeface="Cambria Math" panose="02040503050406030204" pitchFamily="18" charset="0"/>
              </a:rPr>
              <a:t>    Налази се у кући која је припадала породици </a:t>
            </a:r>
            <a:r>
              <a:rPr lang="sr-Cyrl-RS" b="1" dirty="0">
                <a:latin typeface="Cambria Math" panose="02040503050406030204" pitchFamily="18" charset="0"/>
                <a:ea typeface="Cambria Math" panose="02040503050406030204" pitchFamily="18" charset="0"/>
              </a:rPr>
              <a:t>Љубише Бачића </a:t>
            </a:r>
            <a:r>
              <a:rPr lang="sr-Cyrl-RS" dirty="0">
                <a:latin typeface="Cambria Math" panose="02040503050406030204" pitchFamily="18" charset="0"/>
                <a:ea typeface="Cambria Math" panose="02040503050406030204" pitchFamily="18" charset="0"/>
              </a:rPr>
              <a:t>и</a:t>
            </a:r>
            <a:r>
              <a:rPr lang="sr-Cyrl-RS" b="1" dirty="0">
                <a:latin typeface="Cambria Math" panose="02040503050406030204" pitchFamily="18" charset="0"/>
                <a:ea typeface="Cambria Math" panose="02040503050406030204" pitchFamily="18" charset="0"/>
              </a:rPr>
              <a:t> Миријане Детелић </a:t>
            </a:r>
          </a:p>
        </p:txBody>
      </p:sp>
    </p:spTree>
    <p:extLst>
      <p:ext uri="{BB962C8B-B14F-4D97-AF65-F5344CB8AC3E}">
        <p14:creationId xmlns:p14="http://schemas.microsoft.com/office/powerpoint/2010/main" val="1819171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3E1AA432-0753-421D-BE11-D5BDA67B3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51" y="559284"/>
            <a:ext cx="3650987" cy="5739435"/>
          </a:xfrm>
          <a:prstGeom prst="rect">
            <a:avLst/>
          </a:prstGeom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4DB9D5A5-4277-495A-8FA9-054D70A1E9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877" y="559282"/>
            <a:ext cx="3757273" cy="5739435"/>
          </a:xfrm>
          <a:prstGeom prst="rect">
            <a:avLst/>
          </a:prstGeom>
        </p:spPr>
      </p:pic>
      <p:pic>
        <p:nvPicPr>
          <p:cNvPr id="11" name="Picture 10" descr="Text, letter&#10;&#10;Description automatically generated">
            <a:extLst>
              <a:ext uri="{FF2B5EF4-FFF2-40B4-BE49-F238E27FC236}">
                <a16:creationId xmlns:a16="http://schemas.microsoft.com/office/drawing/2014/main" id="{A2B003DC-CA5B-432D-B778-5084A04408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364" y="559281"/>
            <a:ext cx="3650987" cy="573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18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3E8B279E-1CA8-41F3-A36B-7F80F493B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325" y="583625"/>
            <a:ext cx="8299351" cy="569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9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Folded Corner 13">
            <a:extLst>
              <a:ext uri="{FF2B5EF4-FFF2-40B4-BE49-F238E27FC236}">
                <a16:creationId xmlns:a16="http://schemas.microsoft.com/office/drawing/2014/main" id="{C4CCDFB1-8E04-4406-BC10-420D183C7BDA}"/>
              </a:ext>
            </a:extLst>
          </p:cNvPr>
          <p:cNvSpPr/>
          <p:nvPr/>
        </p:nvSpPr>
        <p:spPr>
          <a:xfrm>
            <a:off x="523875" y="581024"/>
            <a:ext cx="11144250" cy="6010275"/>
          </a:xfrm>
          <a:prstGeom prst="foldedCorner">
            <a:avLst/>
          </a:prstGeom>
          <a:solidFill>
            <a:srgbClr val="FFFFCC">
              <a:alpha val="55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D0B42D1-8F5C-4B79-8F7C-F60839CDF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r-Cyrl-RS" dirty="0">
                <a:latin typeface="Cambria Math" panose="02040503050406030204" pitchFamily="18" charset="0"/>
                <a:ea typeface="Cambria Math" panose="02040503050406030204" pitchFamily="18" charset="0"/>
              </a:rPr>
              <a:t>Библиотека данас</a:t>
            </a:r>
            <a:endParaRPr lang="sr-Latn-R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E8303D1-F889-4374-AE88-9420F7CF5DA9}"/>
              </a:ext>
            </a:extLst>
          </p:cNvPr>
          <p:cNvGrpSpPr/>
          <p:nvPr/>
        </p:nvGrpSpPr>
        <p:grpSpPr>
          <a:xfrm>
            <a:off x="1234032" y="1667118"/>
            <a:ext cx="9723936" cy="4197107"/>
            <a:chOff x="964303" y="1667118"/>
            <a:chExt cx="9723936" cy="4197107"/>
          </a:xfrm>
        </p:grpSpPr>
        <p:pic>
          <p:nvPicPr>
            <p:cNvPr id="20" name="Picture 19" descr="A picture containing outdoor, snow, building, sky&#10;&#10;Description automatically generated">
              <a:extLst>
                <a:ext uri="{FF2B5EF4-FFF2-40B4-BE49-F238E27FC236}">
                  <a16:creationId xmlns:a16="http://schemas.microsoft.com/office/drawing/2014/main" id="{25F8CB98-2210-457D-99C6-D118E2132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303" y="1690688"/>
              <a:ext cx="6260305" cy="4173537"/>
            </a:xfrm>
            <a:prstGeom prst="rect">
              <a:avLst/>
            </a:prstGeom>
          </p:spPr>
        </p:pic>
        <p:pic>
          <p:nvPicPr>
            <p:cNvPr id="24" name="Picture 23" descr="A statu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5476D2BD-A5A3-4E64-A422-212E0968F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0168" y="1667118"/>
              <a:ext cx="2798071" cy="41971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35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Folded Corner 13">
            <a:extLst>
              <a:ext uri="{FF2B5EF4-FFF2-40B4-BE49-F238E27FC236}">
                <a16:creationId xmlns:a16="http://schemas.microsoft.com/office/drawing/2014/main" id="{C4CCDFB1-8E04-4406-BC10-420D183C7BDA}"/>
              </a:ext>
            </a:extLst>
          </p:cNvPr>
          <p:cNvSpPr/>
          <p:nvPr/>
        </p:nvSpPr>
        <p:spPr>
          <a:xfrm>
            <a:off x="523875" y="581024"/>
            <a:ext cx="11144250" cy="6010275"/>
          </a:xfrm>
          <a:prstGeom prst="foldedCorner">
            <a:avLst/>
          </a:prstGeom>
          <a:solidFill>
            <a:srgbClr val="FFFFCC">
              <a:alpha val="55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0DA99-D446-4813-98C9-D7F0C4501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b="1" dirty="0">
                <a:latin typeface="Cambria Math" panose="02040503050406030204" pitchFamily="18" charset="0"/>
                <a:ea typeface="Cambria Math" panose="02040503050406030204" pitchFamily="18" charset="0"/>
              </a:rPr>
              <a:t>    60.000 јединица </a:t>
            </a:r>
            <a:r>
              <a:rPr lang="sr-Cyrl-RS" dirty="0">
                <a:latin typeface="Cambria Math" panose="02040503050406030204" pitchFamily="18" charset="0"/>
                <a:ea typeface="Cambria Math" panose="02040503050406030204" pitchFamily="18" charset="0"/>
              </a:rPr>
              <a:t>библиотечке грађе</a:t>
            </a:r>
          </a:p>
        </p:txBody>
      </p:sp>
      <p:pic>
        <p:nvPicPr>
          <p:cNvPr id="6" name="Picture 5" descr="A person reading a book&#10;&#10;Description automatically generated with medium confidence">
            <a:extLst>
              <a:ext uri="{FF2B5EF4-FFF2-40B4-BE49-F238E27FC236}">
                <a16:creationId xmlns:a16="http://schemas.microsoft.com/office/drawing/2014/main" id="{979C5611-67BF-4D67-BDF6-8DB3EE145C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04" y="2576476"/>
            <a:ext cx="4819486" cy="3212991"/>
          </a:xfrm>
          <a:prstGeom prst="rect">
            <a:avLst/>
          </a:prstGeom>
        </p:spPr>
      </p:pic>
      <p:pic>
        <p:nvPicPr>
          <p:cNvPr id="8" name="Picture 7" descr="A picture containing text, book, shelf, indoor&#10;&#10;Description automatically generated">
            <a:extLst>
              <a:ext uri="{FF2B5EF4-FFF2-40B4-BE49-F238E27FC236}">
                <a16:creationId xmlns:a16="http://schemas.microsoft.com/office/drawing/2014/main" id="{6492AF79-B75B-475D-B0A7-2196737A5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327" y="2576475"/>
            <a:ext cx="4819036" cy="321299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5D0B42D1-8F5C-4B79-8F7C-F60839CDF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r-Cyrl-RS" dirty="0">
                <a:latin typeface="Cambria Math" panose="02040503050406030204" pitchFamily="18" charset="0"/>
                <a:ea typeface="Cambria Math" panose="02040503050406030204" pitchFamily="18" charset="0"/>
              </a:rPr>
              <a:t>Библиотека данас</a:t>
            </a:r>
            <a:endParaRPr lang="sr-Latn-R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83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1FD4439C-9EEA-41AF-B1F4-C48645F85395}"/>
              </a:ext>
            </a:extLst>
          </p:cNvPr>
          <p:cNvSpPr/>
          <p:nvPr/>
        </p:nvSpPr>
        <p:spPr>
          <a:xfrm>
            <a:off x="523875" y="581024"/>
            <a:ext cx="11144250" cy="6010275"/>
          </a:xfrm>
          <a:prstGeom prst="foldedCorner">
            <a:avLst/>
          </a:prstGeom>
          <a:solidFill>
            <a:srgbClr val="FFFFCC">
              <a:alpha val="55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45051FB-FEF9-4BE1-BE82-714DC035B3EE}"/>
              </a:ext>
            </a:extLst>
          </p:cNvPr>
          <p:cNvSpPr txBox="1">
            <a:spLocks/>
          </p:cNvSpPr>
          <p:nvPr/>
        </p:nvSpPr>
        <p:spPr>
          <a:xfrm>
            <a:off x="868256" y="92561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Cyrl-RS" dirty="0">
                <a:latin typeface="Cambria Math" panose="02040503050406030204" pitchFamily="18" charset="0"/>
                <a:ea typeface="Cambria Math" panose="02040503050406030204" pitchFamily="18" charset="0"/>
              </a:rPr>
              <a:t>    Макета првог </a:t>
            </a:r>
            <a:r>
              <a:rPr lang="sr-Cyrl-RS" b="1" dirty="0">
                <a:latin typeface="Cambria Math" panose="02040503050406030204" pitchFamily="18" charset="0"/>
                <a:ea typeface="Cambria Math" panose="02040503050406030204" pitchFamily="18" charset="0"/>
              </a:rPr>
              <a:t>меторита</a:t>
            </a:r>
            <a:r>
              <a:rPr lang="sr-Cyrl-RS" dirty="0">
                <a:latin typeface="Cambria Math" panose="02040503050406030204" pitchFamily="18" charset="0"/>
                <a:ea typeface="Cambria Math" panose="02040503050406030204" pitchFamily="18" charset="0"/>
              </a:rPr>
              <a:t> у Србији</a:t>
            </a:r>
            <a:endParaRPr lang="sr-Latn-R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82C460A-D54F-4086-8387-C83B0DC56FE4}"/>
              </a:ext>
            </a:extLst>
          </p:cNvPr>
          <p:cNvGrpSpPr/>
          <p:nvPr/>
        </p:nvGrpSpPr>
        <p:grpSpPr>
          <a:xfrm>
            <a:off x="2769728" y="1758445"/>
            <a:ext cx="6652544" cy="4381883"/>
            <a:chOff x="2886471" y="1758445"/>
            <a:chExt cx="6652544" cy="4381883"/>
          </a:xfrm>
        </p:grpSpPr>
        <p:pic>
          <p:nvPicPr>
            <p:cNvPr id="11" name="Picture 10" descr="Text&#10;&#10;Description automatically generated">
              <a:extLst>
                <a:ext uri="{FF2B5EF4-FFF2-40B4-BE49-F238E27FC236}">
                  <a16:creationId xmlns:a16="http://schemas.microsoft.com/office/drawing/2014/main" id="{D8A721AD-ACC9-4A15-A440-1D204B2F6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8075" y="1758445"/>
              <a:ext cx="2920940" cy="4381883"/>
            </a:xfrm>
            <a:prstGeom prst="rect">
              <a:avLst/>
            </a:prstGeom>
          </p:spPr>
        </p:pic>
        <p:pic>
          <p:nvPicPr>
            <p:cNvPr id="15" name="Picture 14" descr="A picture containing building, wall&#10;&#10;Description automatically generated">
              <a:extLst>
                <a:ext uri="{FF2B5EF4-FFF2-40B4-BE49-F238E27FC236}">
                  <a16:creationId xmlns:a16="http://schemas.microsoft.com/office/drawing/2014/main" id="{3F165724-E955-465D-B6B0-CB442A64C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6471" y="1758445"/>
              <a:ext cx="2920941" cy="4381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0035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Folded Corner 7">
            <a:extLst>
              <a:ext uri="{FF2B5EF4-FFF2-40B4-BE49-F238E27FC236}">
                <a16:creationId xmlns:a16="http://schemas.microsoft.com/office/drawing/2014/main" id="{298383CF-7BE3-41F5-898D-D65CDBA3D85D}"/>
              </a:ext>
            </a:extLst>
          </p:cNvPr>
          <p:cNvSpPr/>
          <p:nvPr/>
        </p:nvSpPr>
        <p:spPr>
          <a:xfrm>
            <a:off x="523875" y="581024"/>
            <a:ext cx="11144250" cy="6010275"/>
          </a:xfrm>
          <a:prstGeom prst="foldedCorner">
            <a:avLst/>
          </a:prstGeom>
          <a:solidFill>
            <a:srgbClr val="FFFFCC">
              <a:alpha val="55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45051FB-FEF9-4BE1-BE82-714DC035B3EE}"/>
              </a:ext>
            </a:extLst>
          </p:cNvPr>
          <p:cNvSpPr txBox="1">
            <a:spLocks/>
          </p:cNvSpPr>
          <p:nvPr/>
        </p:nvSpPr>
        <p:spPr>
          <a:xfrm>
            <a:off x="868255" y="914816"/>
            <a:ext cx="10184057" cy="2089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    </a:t>
            </a:r>
            <a:r>
              <a:rPr lang="sr-Cyrl-RS" dirty="0">
                <a:latin typeface="Cambria Math" panose="02040503050406030204" pitchFamily="18" charset="0"/>
                <a:ea typeface="Cambria Math" panose="02040503050406030204" pitchFamily="18" charset="0"/>
              </a:rPr>
              <a:t>Од 2018. у саставу библиотеке се налази </a:t>
            </a:r>
            <a:r>
              <a:rPr lang="sr-Cyrl-RS" b="1" dirty="0">
                <a:latin typeface="Cambria Math" panose="02040503050406030204" pitchFamily="18" charset="0"/>
                <a:ea typeface="Cambria Math" panose="02040503050406030204" pitchFamily="18" charset="0"/>
              </a:rPr>
              <a:t>Завичајни музеј </a:t>
            </a:r>
            <a:r>
              <a:rPr lang="sr-Cyrl-RS" dirty="0">
                <a:latin typeface="Cambria Math" panose="02040503050406030204" pitchFamily="18" charset="0"/>
                <a:ea typeface="Cambria Math" panose="02040503050406030204" pitchFamily="18" charset="0"/>
              </a:rPr>
              <a:t>и </a:t>
            </a:r>
          </a:p>
          <a:p>
            <a:pPr marL="0" indent="0">
              <a:buNone/>
            </a:pPr>
            <a:r>
              <a:rPr lang="sr-Cyrl-RS" b="1" dirty="0">
                <a:latin typeface="Cambria Math" panose="02040503050406030204" pitchFamily="18" charset="0"/>
                <a:ea typeface="Cambria Math" panose="02040503050406030204" pitchFamily="18" charset="0"/>
              </a:rPr>
              <a:t>Легат слика Милуна Митровића</a:t>
            </a:r>
            <a:endParaRPr lang="sr-Latn-R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870C654-AC51-4893-9C25-5C85D6268927}"/>
              </a:ext>
            </a:extLst>
          </p:cNvPr>
          <p:cNvGrpSpPr/>
          <p:nvPr/>
        </p:nvGrpSpPr>
        <p:grpSpPr>
          <a:xfrm>
            <a:off x="922284" y="2259506"/>
            <a:ext cx="10347432" cy="3335338"/>
            <a:chOff x="868256" y="2640506"/>
            <a:chExt cx="10347432" cy="3335338"/>
          </a:xfrm>
        </p:grpSpPr>
        <p:pic>
          <p:nvPicPr>
            <p:cNvPr id="7" name="Picture 6" descr="A room with a desk and a painting on the wall&#10;&#10;Description automatically generated with medium confidence">
              <a:extLst>
                <a:ext uri="{FF2B5EF4-FFF2-40B4-BE49-F238E27FC236}">
                  <a16:creationId xmlns:a16="http://schemas.microsoft.com/office/drawing/2014/main" id="{0F27E60C-EF40-4F19-B567-8665FAF0F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680" y="2640506"/>
              <a:ext cx="5003008" cy="333533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41295FC-495F-4347-A258-928FF53BC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56" y="2640506"/>
              <a:ext cx="5003006" cy="3335338"/>
            </a:xfrm>
            <a:prstGeom prst="rect">
              <a:avLst/>
            </a:prstGeom>
          </p:spPr>
        </p:pic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433E926-6565-4002-9A08-335475BBB7B0}"/>
              </a:ext>
            </a:extLst>
          </p:cNvPr>
          <p:cNvSpPr txBox="1">
            <a:spLocks/>
          </p:cNvSpPr>
          <p:nvPr/>
        </p:nvSpPr>
        <p:spPr>
          <a:xfrm>
            <a:off x="922284" y="5728192"/>
            <a:ext cx="3427519" cy="421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r-Cyrl-RS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Завичајни музеј</a:t>
            </a:r>
            <a:endParaRPr lang="sr-Latn-RS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926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Folded Corner 7">
            <a:extLst>
              <a:ext uri="{FF2B5EF4-FFF2-40B4-BE49-F238E27FC236}">
                <a16:creationId xmlns:a16="http://schemas.microsoft.com/office/drawing/2014/main" id="{298383CF-7BE3-41F5-898D-D65CDBA3D85D}"/>
              </a:ext>
            </a:extLst>
          </p:cNvPr>
          <p:cNvSpPr/>
          <p:nvPr/>
        </p:nvSpPr>
        <p:spPr>
          <a:xfrm>
            <a:off x="523875" y="581024"/>
            <a:ext cx="11144250" cy="6010275"/>
          </a:xfrm>
          <a:prstGeom prst="foldedCorner">
            <a:avLst/>
          </a:prstGeom>
          <a:solidFill>
            <a:srgbClr val="FFFFCC">
              <a:alpha val="55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4EFA045-5E05-40F6-B7A7-8BA94371AD67}"/>
              </a:ext>
            </a:extLst>
          </p:cNvPr>
          <p:cNvGrpSpPr/>
          <p:nvPr/>
        </p:nvGrpSpPr>
        <p:grpSpPr>
          <a:xfrm>
            <a:off x="853864" y="1554655"/>
            <a:ext cx="10529514" cy="4083711"/>
            <a:chOff x="853864" y="1554655"/>
            <a:chExt cx="10529514" cy="4083711"/>
          </a:xfrm>
        </p:grpSpPr>
        <p:pic>
          <p:nvPicPr>
            <p:cNvPr id="3" name="Picture 2" descr="A picture containing indoor, wall, floor, room&#10;&#10;Description automatically generated">
              <a:extLst>
                <a:ext uri="{FF2B5EF4-FFF2-40B4-BE49-F238E27FC236}">
                  <a16:creationId xmlns:a16="http://schemas.microsoft.com/office/drawing/2014/main" id="{3DEC2EAE-A5CA-479C-AAAF-B69B43580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864" y="1554655"/>
              <a:ext cx="5327526" cy="3551995"/>
            </a:xfrm>
            <a:prstGeom prst="rect">
              <a:avLst/>
            </a:prstGeom>
          </p:spPr>
        </p:pic>
        <p:pic>
          <p:nvPicPr>
            <p:cNvPr id="6" name="Picture 5" descr="A picture containing wall, indoor, floor&#10;&#10;Description automatically generated">
              <a:extLst>
                <a:ext uri="{FF2B5EF4-FFF2-40B4-BE49-F238E27FC236}">
                  <a16:creationId xmlns:a16="http://schemas.microsoft.com/office/drawing/2014/main" id="{C26773F9-A982-44AE-AA45-33AF5BE8D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6137" y="1554655"/>
              <a:ext cx="4917241" cy="3551996"/>
            </a:xfrm>
            <a:prstGeom prst="rect">
              <a:avLst/>
            </a:prstGeom>
          </p:spPr>
        </p:pic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D7FAFAD2-6E37-4C35-9980-7D534561CE6F}"/>
                </a:ext>
              </a:extLst>
            </p:cNvPr>
            <p:cNvSpPr txBox="1">
              <a:spLocks/>
            </p:cNvSpPr>
            <p:nvPr/>
          </p:nvSpPr>
          <p:spPr>
            <a:xfrm>
              <a:off x="853864" y="5217149"/>
              <a:ext cx="3427519" cy="42121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sr-Cyrl-RS" sz="18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Завичајни музеј</a:t>
              </a:r>
              <a:endParaRPr lang="sr-Latn-RS" sz="18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327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101</Words>
  <Application>Microsoft Office PowerPoint</Application>
  <PresentationFormat>Breitbild</PresentationFormat>
  <Paragraphs>17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Office Theme</vt:lpstr>
      <vt:lpstr>НАРОДНА БИБЛИОТЕКА „СТЕВАН СРЕМАЦ“ СОКОБАЊА </vt:lpstr>
      <vt:lpstr>Историјат библиотеке</vt:lpstr>
      <vt:lpstr>PowerPoint-Präsentation</vt:lpstr>
      <vt:lpstr>PowerPoint-Präsentation</vt:lpstr>
      <vt:lpstr>Библиотека данас</vt:lpstr>
      <vt:lpstr>Библиотека данас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НАРДОНА БИБЛИОТЕКА „СТЕВАН СРЕМАЦ“ СОКОБАЊА </dc:title>
  <dc:creator>Jasminka Ilić</dc:creator>
  <cp:lastModifiedBy>Branko</cp:lastModifiedBy>
  <cp:revision>8</cp:revision>
  <dcterms:created xsi:type="dcterms:W3CDTF">2021-10-12T14:55:52Z</dcterms:created>
  <dcterms:modified xsi:type="dcterms:W3CDTF">2021-10-12T19:27:59Z</dcterms:modified>
</cp:coreProperties>
</file>