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9" r:id="rId3"/>
    <p:sldId id="260" r:id="rId4"/>
    <p:sldId id="296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303" r:id="rId15"/>
    <p:sldId id="270" r:id="rId16"/>
    <p:sldId id="271" r:id="rId17"/>
    <p:sldId id="272" r:id="rId18"/>
    <p:sldId id="297" r:id="rId19"/>
    <p:sldId id="273" r:id="rId20"/>
    <p:sldId id="298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99" r:id="rId31"/>
    <p:sldId id="283" r:id="rId32"/>
    <p:sldId id="284" r:id="rId33"/>
    <p:sldId id="285" r:id="rId34"/>
    <p:sldId id="300" r:id="rId35"/>
    <p:sldId id="286" r:id="rId36"/>
    <p:sldId id="287" r:id="rId37"/>
    <p:sldId id="301" r:id="rId38"/>
    <p:sldId id="288" r:id="rId39"/>
    <p:sldId id="289" r:id="rId40"/>
    <p:sldId id="290" r:id="rId41"/>
    <p:sldId id="291" r:id="rId42"/>
    <p:sldId id="292" r:id="rId43"/>
    <p:sldId id="293" r:id="rId44"/>
    <p:sldId id="302" r:id="rId45"/>
    <p:sldId id="294" r:id="rId4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EC606-3781-4969-9CCC-8C2BFEF6A080}" type="datetimeFigureOut">
              <a:rPr lang="hr-HR" smtClean="0"/>
              <a:pPr/>
              <a:t>25.3.2014.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5428C-5C49-4715-8439-DF7FCAEDA6A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E17BA-B0EA-4084-BB8F-696D3E9DF821}" type="datetimeFigureOut">
              <a:rPr lang="hr-HR" smtClean="0"/>
              <a:pPr/>
              <a:t>25.3.2014.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286C3-4030-45ED-9A57-384690564A0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7C1CC6-1D8B-46B3-86DC-530E3278C433}" type="datetime1">
              <a:rPr lang="hr-HR" smtClean="0"/>
              <a:pPr/>
              <a:t>25.3.2014.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086B45-20B8-41C2-92D8-F5083F8FB09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A18392-AF8E-48F7-9233-C3FDA30DD060}" type="datetime1">
              <a:rPr lang="hr-HR" smtClean="0"/>
              <a:pPr/>
              <a:t>25.3.2014.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86B45-20B8-41C2-92D8-F5083F8FB09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AC7F8E-0806-4BA5-B11A-2E0D70F86FCE}" type="datetime1">
              <a:rPr lang="hr-HR" smtClean="0"/>
              <a:pPr/>
              <a:t>25.3.2014.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86B45-20B8-41C2-92D8-F5083F8FB09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05D04-EC89-4729-B4A3-283255596671}" type="datetime1">
              <a:rPr lang="hr-HR" smtClean="0"/>
              <a:pPr/>
              <a:t>25.3.2014.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86B45-20B8-41C2-92D8-F5083F8FB09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CD7613-F066-4A7D-B09D-3B45CEF3D01B}" type="datetime1">
              <a:rPr lang="hr-HR" smtClean="0"/>
              <a:pPr/>
              <a:t>25.3.2014.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86B45-20B8-41C2-92D8-F5083F8FB09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1AF58-88C1-4746-ADE0-E98492AD2383}" type="datetime1">
              <a:rPr lang="hr-HR" smtClean="0"/>
              <a:pPr/>
              <a:t>25.3.2014.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86B45-20B8-41C2-92D8-F5083F8FB09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202E87-1A70-4819-A86C-04B685507C33}" type="datetime1">
              <a:rPr lang="hr-HR" smtClean="0"/>
              <a:pPr/>
              <a:t>25.3.2014.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86B45-20B8-41C2-92D8-F5083F8FB09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68263-2F6E-49CE-85DA-A9CEC0FB0346}" type="datetime1">
              <a:rPr lang="hr-HR" smtClean="0"/>
              <a:pPr/>
              <a:t>25.3.2014.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86B45-20B8-41C2-92D8-F5083F8FB09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284E8-9615-4447-AE3D-13EEE03ED105}" type="datetime1">
              <a:rPr lang="hr-HR" smtClean="0"/>
              <a:pPr/>
              <a:t>25.3.2014.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86B45-20B8-41C2-92D8-F5083F8FB09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2E671F-3735-4E91-807D-1040AEEB5D42}" type="datetime1">
              <a:rPr lang="hr-HR" smtClean="0"/>
              <a:pPr/>
              <a:t>25.3.2014.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86B45-20B8-41C2-92D8-F5083F8FB09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8FC0A9-6ED1-4753-B246-7B629865ACFA}" type="datetime1">
              <a:rPr lang="hr-HR" smtClean="0"/>
              <a:pPr/>
              <a:t>25.3.2014.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086B45-20B8-41C2-92D8-F5083F8FB09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C91161-4A0E-4B8F-9EA3-D72BCAFE1E1F}" type="datetime1">
              <a:rPr lang="hr-HR" smtClean="0"/>
              <a:pPr/>
              <a:t>25.3.2014.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6086B45-20B8-41C2-92D8-F5083F8FB09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4632" cy="2241594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TERMINOLOŠKE POSEBNOSTI HRVATSKOGA FONOLOŠKOG NAZIVLJA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1960" y="4077072"/>
            <a:ext cx="4676056" cy="1199704"/>
          </a:xfrm>
        </p:spPr>
        <p:txBody>
          <a:bodyPr>
            <a:normAutofit fontScale="77500" lnSpcReduction="20000"/>
          </a:bodyPr>
          <a:lstStyle/>
          <a:p>
            <a:endParaRPr lang="hr-HR" dirty="0" smtClean="0"/>
          </a:p>
          <a:p>
            <a:r>
              <a:rPr lang="hr-HR" dirty="0" smtClean="0"/>
              <a:t>Marina Bergovec</a:t>
            </a:r>
          </a:p>
          <a:p>
            <a:r>
              <a:rPr lang="hr-HR" sz="2200" dirty="0" smtClean="0"/>
              <a:t>Institut za hrvatski jezik i jezikoslovlje</a:t>
            </a:r>
          </a:p>
          <a:p>
            <a:r>
              <a:rPr lang="hr-HR" sz="2200" dirty="0" smtClean="0"/>
              <a:t>Zagreb</a:t>
            </a:r>
          </a:p>
          <a:p>
            <a:endParaRPr lang="hr-HR" sz="2200" i="1" dirty="0" smtClean="0"/>
          </a:p>
          <a:p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522529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700" dirty="0" smtClean="0"/>
              <a:t>Gostujuće predavanje</a:t>
            </a:r>
          </a:p>
          <a:p>
            <a:r>
              <a:rPr lang="hr-HR" sz="1700" dirty="0" smtClean="0"/>
              <a:t>25.03.2014.</a:t>
            </a:r>
          </a:p>
          <a:p>
            <a:r>
              <a:rPr lang="hr-HR" sz="1700" dirty="0" smtClean="0"/>
              <a:t>Institut za slavistiku</a:t>
            </a:r>
          </a:p>
          <a:p>
            <a:r>
              <a:rPr lang="hr-HR" sz="1700" dirty="0" smtClean="0"/>
              <a:t>Sveučilišta </a:t>
            </a:r>
            <a:r>
              <a:rPr lang="hr-HR" sz="1700" dirty="0" smtClean="0">
                <a:latin typeface="00 ZRCola"/>
                <a:ea typeface="00 ZRCola"/>
                <a:cs typeface="00 ZRCola"/>
              </a:rPr>
              <a:t>„</a:t>
            </a:r>
            <a:r>
              <a:rPr lang="hr-HR" sz="1700" dirty="0" smtClean="0">
                <a:latin typeface="+mj-lt"/>
                <a:ea typeface="00 ZRCola"/>
                <a:cs typeface="00 ZRCola"/>
              </a:rPr>
              <a:t>Karl‒Franz</a:t>
            </a:r>
            <a:r>
              <a:rPr lang="hr-HR" sz="1700" dirty="0" smtClean="0">
                <a:latin typeface="00 ZRCola"/>
                <a:ea typeface="00 ZRCola"/>
                <a:cs typeface="00 ZRCola"/>
              </a:rPr>
              <a:t>“ </a:t>
            </a:r>
            <a:r>
              <a:rPr lang="hr-HR" sz="1700" dirty="0" smtClean="0">
                <a:latin typeface="+mj-lt"/>
                <a:ea typeface="00 ZRCola"/>
                <a:cs typeface="00 ZRCola"/>
              </a:rPr>
              <a:t>u Grazu</a:t>
            </a:r>
            <a:endParaRPr lang="hr-HR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OPĆA PRIHVAĆENOST</a:t>
            </a:r>
          </a:p>
          <a:p>
            <a:pPr>
              <a:buNone/>
            </a:pPr>
            <a:endParaRPr lang="hr-HR" dirty="0" smtClean="0"/>
          </a:p>
          <a:p>
            <a:pPr lvl="1"/>
            <a:r>
              <a:rPr lang="hr-HR" dirty="0" smtClean="0"/>
              <a:t>struka (literatura, praksa)</a:t>
            </a:r>
          </a:p>
          <a:p>
            <a:pPr lvl="1">
              <a:buNone/>
            </a:pPr>
            <a:endParaRPr lang="hr-HR" dirty="0" smtClean="0"/>
          </a:p>
          <a:p>
            <a:pPr lvl="1"/>
            <a:r>
              <a:rPr lang="hr-HR" dirty="0" smtClean="0"/>
              <a:t>obrazovanje (udžbenici)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10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Stručno nazivlje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Barić, Eugenija, i dr. 1997. </a:t>
            </a:r>
            <a:r>
              <a:rPr lang="hr-HR" i="1" dirty="0" smtClean="0">
                <a:solidFill>
                  <a:schemeClr val="bg1">
                    <a:lumMod val="65000"/>
                  </a:schemeClr>
                </a:solidFill>
              </a:rPr>
              <a:t>Hrvatska gramatika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. Zagreb: Školska knjiga</a:t>
            </a:r>
          </a:p>
          <a:p>
            <a:pPr>
              <a:buNone/>
            </a:pPr>
            <a:endParaRPr lang="hr-HR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r-HR" dirty="0" smtClean="0">
                <a:solidFill>
                  <a:srgbClr val="00B050"/>
                </a:solidFill>
              </a:rPr>
              <a:t>Silić, Josip; Pranjković, Ivo. 2005. </a:t>
            </a:r>
            <a:r>
              <a:rPr lang="hr-HR" i="1" dirty="0" smtClean="0">
                <a:solidFill>
                  <a:srgbClr val="00B050"/>
                </a:solidFill>
              </a:rPr>
              <a:t>Gramatika hrvatskoga jezika.</a:t>
            </a:r>
            <a:r>
              <a:rPr lang="hr-HR" dirty="0" smtClean="0">
                <a:solidFill>
                  <a:srgbClr val="00B050"/>
                </a:solidFill>
              </a:rPr>
              <a:t> Zagreb: Školska knjiga</a:t>
            </a:r>
          </a:p>
          <a:p>
            <a:pPr>
              <a:buNone/>
            </a:pPr>
            <a:endParaRPr lang="hr-HR" dirty="0" smtClean="0">
              <a:solidFill>
                <a:srgbClr val="00B050"/>
              </a:solidFill>
            </a:endParaRPr>
          </a:p>
          <a:p>
            <a:r>
              <a:rPr lang="hr-HR" dirty="0" smtClean="0">
                <a:solidFill>
                  <a:srgbClr val="C00000"/>
                </a:solidFill>
              </a:rPr>
              <a:t>Jelaska, Zrinka. 2004. </a:t>
            </a:r>
            <a:r>
              <a:rPr lang="hr-HR" i="1" dirty="0" smtClean="0">
                <a:solidFill>
                  <a:srgbClr val="C00000"/>
                </a:solidFill>
              </a:rPr>
              <a:t>Fonološki opisi hrvatskoga jezika. Glasovi</a:t>
            </a:r>
            <a:r>
              <a:rPr lang="hr-HR" dirty="0" smtClean="0">
                <a:solidFill>
                  <a:srgbClr val="C00000"/>
                </a:solidFill>
              </a:rPr>
              <a:t>,</a:t>
            </a:r>
            <a:r>
              <a:rPr lang="hr-HR" i="1" dirty="0" smtClean="0">
                <a:solidFill>
                  <a:srgbClr val="C00000"/>
                </a:solidFill>
              </a:rPr>
              <a:t> slogovi</a:t>
            </a:r>
            <a:r>
              <a:rPr lang="hr-HR" dirty="0" smtClean="0">
                <a:solidFill>
                  <a:srgbClr val="C00000"/>
                </a:solidFill>
              </a:rPr>
              <a:t>,</a:t>
            </a:r>
            <a:r>
              <a:rPr lang="hr-HR" i="1" dirty="0" smtClean="0">
                <a:solidFill>
                  <a:srgbClr val="C00000"/>
                </a:solidFill>
              </a:rPr>
              <a:t> naglasci.</a:t>
            </a:r>
            <a:r>
              <a:rPr lang="hr-HR" dirty="0" smtClean="0">
                <a:solidFill>
                  <a:srgbClr val="C00000"/>
                </a:solidFill>
              </a:rPr>
              <a:t> Zagreb: Sveučilišna naklada.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11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Hrvatsko fonološko nazivlje – kratki pregled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SAMOGLASNICI </a:t>
            </a:r>
            <a:r>
              <a:rPr lang="hr-HR" b="1" i="1" dirty="0" smtClean="0">
                <a:solidFill>
                  <a:schemeClr val="bg1">
                    <a:lumMod val="65000"/>
                  </a:schemeClr>
                </a:solidFill>
              </a:rPr>
              <a:t>—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 SUGLASNICI</a:t>
            </a:r>
          </a:p>
          <a:p>
            <a:endParaRPr lang="hr-HR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r-HR" dirty="0" smtClean="0">
                <a:solidFill>
                  <a:srgbClr val="00B050"/>
                </a:solidFill>
              </a:rPr>
              <a:t>SAMOGLASNICI ili VOKALI </a:t>
            </a:r>
            <a:r>
              <a:rPr lang="hr-HR" b="1" i="1" dirty="0" smtClean="0">
                <a:solidFill>
                  <a:srgbClr val="00B050"/>
                </a:solidFill>
              </a:rPr>
              <a:t>—</a:t>
            </a:r>
            <a:r>
              <a:rPr lang="hr-HR" dirty="0" smtClean="0">
                <a:solidFill>
                  <a:srgbClr val="00B050"/>
                </a:solidFill>
              </a:rPr>
              <a:t> SUGLASNICI ili KONSONANTI</a:t>
            </a:r>
          </a:p>
          <a:p>
            <a:endParaRPr lang="hr-HR" dirty="0" smtClean="0"/>
          </a:p>
          <a:p>
            <a:r>
              <a:rPr lang="hr-HR" dirty="0" smtClean="0">
                <a:solidFill>
                  <a:srgbClr val="C00000"/>
                </a:solidFill>
              </a:rPr>
              <a:t>OTVORNICI ili VOKALI </a:t>
            </a:r>
            <a:r>
              <a:rPr lang="hr-HR" b="1" i="1" dirty="0" smtClean="0">
                <a:solidFill>
                  <a:srgbClr val="C00000"/>
                </a:solidFill>
              </a:rPr>
              <a:t>—</a:t>
            </a:r>
            <a:r>
              <a:rPr lang="hr-HR" dirty="0" smtClean="0">
                <a:solidFill>
                  <a:srgbClr val="C00000"/>
                </a:solidFill>
              </a:rPr>
              <a:t> ZATVORNICI 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12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Osnovna podjela glasova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SAMOGLASNICI (SLOGOTVORNI GLASOVI) </a:t>
            </a:r>
            <a:r>
              <a:rPr lang="hr-HR" b="1" i="1" dirty="0" smtClean="0">
                <a:solidFill>
                  <a:schemeClr val="bg1">
                    <a:lumMod val="65000"/>
                  </a:schemeClr>
                </a:solidFill>
              </a:rPr>
              <a:t>—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 SUGLASNICI (NESLOGOTVORNI GLASOVI)</a:t>
            </a:r>
          </a:p>
          <a:p>
            <a:pPr>
              <a:buNone/>
            </a:pPr>
            <a:endParaRPr lang="hr-HR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r-HR" dirty="0" smtClean="0">
                <a:solidFill>
                  <a:srgbClr val="00B050"/>
                </a:solidFill>
              </a:rPr>
              <a:t>SAMOGLASNICI </a:t>
            </a:r>
            <a:r>
              <a:rPr lang="hr-HR" b="1" i="1" dirty="0" smtClean="0">
                <a:solidFill>
                  <a:srgbClr val="00B050"/>
                </a:solidFill>
              </a:rPr>
              <a:t>—</a:t>
            </a:r>
            <a:r>
              <a:rPr lang="hr-HR" b="1" i="1" dirty="0" smtClean="0"/>
              <a:t> </a:t>
            </a:r>
            <a:r>
              <a:rPr lang="hr-HR" dirty="0" smtClean="0">
                <a:solidFill>
                  <a:srgbClr val="00B050"/>
                </a:solidFill>
              </a:rPr>
              <a:t>SUGLASNICI</a:t>
            </a:r>
          </a:p>
          <a:p>
            <a:pPr>
              <a:buNone/>
            </a:pPr>
            <a:endParaRPr lang="hr-HR" dirty="0" smtClean="0">
              <a:solidFill>
                <a:srgbClr val="00B050"/>
              </a:solidFill>
            </a:endParaRPr>
          </a:p>
          <a:p>
            <a:r>
              <a:rPr lang="hr-HR" dirty="0" smtClean="0">
                <a:solidFill>
                  <a:srgbClr val="C00000"/>
                </a:solidFill>
              </a:rPr>
              <a:t>SAMOGLASNIK (SLOGOTVORNI, SILABIČNI GLAS, SILABEM) </a:t>
            </a:r>
            <a:r>
              <a:rPr lang="hr-HR" b="1" i="1" dirty="0" smtClean="0">
                <a:solidFill>
                  <a:srgbClr val="C00000"/>
                </a:solidFill>
              </a:rPr>
              <a:t>—</a:t>
            </a:r>
            <a:r>
              <a:rPr lang="hr-HR" dirty="0" smtClean="0">
                <a:solidFill>
                  <a:srgbClr val="C00000"/>
                </a:solidFill>
              </a:rPr>
              <a:t> SUGLASNIK (NESLOGOTVORNI, NESILABIČNI GLAS)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13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Uloga u slogu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USNENI SUGLASNICI</a:t>
            </a:r>
          </a:p>
          <a:p>
            <a:pPr>
              <a:buNone/>
            </a:pP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r-HR" sz="2100" b="1" dirty="0" smtClean="0">
                <a:solidFill>
                  <a:schemeClr val="bg1">
                    <a:lumMod val="65000"/>
                  </a:schemeClr>
                </a:solidFill>
              </a:rPr>
              <a:t>p b m  v f</a:t>
            </a:r>
          </a:p>
          <a:p>
            <a:pPr>
              <a:buNone/>
            </a:pPr>
            <a:endParaRPr lang="hr-HR" sz="21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JEZIČNI SUGLASNICI</a:t>
            </a:r>
            <a:endParaRPr lang="hr-H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14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Podjela prema MJESTU TVORBE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NEPČANI (PALATALNI)</a:t>
            </a:r>
          </a:p>
          <a:p>
            <a:pPr lvl="1"/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STRAŽNJOTVRDONEPČANI 	</a:t>
            </a:r>
            <a:r>
              <a:rPr lang="hr-HR" sz="2100" b="1" dirty="0" smtClean="0">
                <a:solidFill>
                  <a:schemeClr val="bg1">
                    <a:lumMod val="65000"/>
                  </a:schemeClr>
                </a:solidFill>
              </a:rPr>
              <a:t>č dž š ž</a:t>
            </a:r>
            <a:endParaRPr lang="hr-HR" sz="21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PREDNJOTVRDONEPČANI	</a:t>
            </a:r>
            <a:r>
              <a:rPr lang="hr-HR" sz="2100" b="1" dirty="0" smtClean="0">
                <a:solidFill>
                  <a:schemeClr val="bg1">
                    <a:lumMod val="65000"/>
                  </a:schemeClr>
                </a:solidFill>
              </a:rPr>
              <a:t>lj </a:t>
            </a:r>
            <a:r>
              <a:rPr lang="hr-HR" sz="2100" b="1" dirty="0" smtClean="0">
                <a:solidFill>
                  <a:schemeClr val="bg1">
                    <a:lumMod val="65000"/>
                  </a:schemeClr>
                </a:solidFill>
              </a:rPr>
              <a:t>nj j ć đ </a:t>
            </a:r>
            <a:endParaRPr lang="hr-HR" sz="21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NENEPČANI (NEPALATALNI)</a:t>
            </a:r>
          </a:p>
          <a:p>
            <a:pPr lvl="1"/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ISPRED TVRDOGA NEPCA</a:t>
            </a:r>
          </a:p>
          <a:p>
            <a:pPr lvl="2"/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USNENI (LABIJALNI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) </a:t>
            </a:r>
            <a:endParaRPr lang="hr-HR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3"/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DVOUSNENI (BILABIJALNI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)	 </a:t>
            </a:r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p b m </a:t>
            </a:r>
            <a:endParaRPr lang="hr-HR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3"/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ZUBNO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  <a:latin typeface="Lucida Sans Unicode"/>
                <a:ea typeface="00 ZRCola"/>
                <a:cs typeface="Lucida Sans Unicode"/>
              </a:rPr>
              <a:t>‒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USNENI (LABIO</a:t>
            </a:r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­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DENTALNI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)	 </a:t>
            </a:r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v f</a:t>
            </a:r>
            <a:endParaRPr lang="hr-HR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ZUBNI (DENTALNI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)	 </a:t>
            </a:r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n t d  c z s</a:t>
            </a:r>
            <a:endParaRPr lang="hr-HR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NADZUBNI (ALVEOLARNI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)	 </a:t>
            </a:r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r l</a:t>
            </a:r>
            <a:endParaRPr lang="hr-HR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IZA TVRDOGA NEPCA (MEKONEPČANI, VELARNI</a:t>
            </a:r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1">
              <a:buNone/>
            </a:pPr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	k</a:t>
            </a:r>
            <a:r>
              <a:rPr lang="hr-HR" sz="2100" b="1" dirty="0" smtClean="0">
                <a:solidFill>
                  <a:schemeClr val="bg1">
                    <a:lumMod val="65000"/>
                  </a:schemeClr>
                </a:solidFill>
              </a:rPr>
              <a:t> g h</a:t>
            </a:r>
            <a:endParaRPr lang="hr-HR" sz="2100" b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15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Podjela prema MJESTU TVORBE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PREDNJONEPČANI (PALATALNI)</a:t>
            </a:r>
          </a:p>
          <a:p>
            <a:pPr>
              <a:buNone/>
            </a:pPr>
            <a:r>
              <a:rPr lang="hr-HR" dirty="0" smtClean="0">
                <a:solidFill>
                  <a:srgbClr val="00B050"/>
                </a:solidFill>
              </a:rPr>
              <a:t>	</a:t>
            </a:r>
            <a:r>
              <a:rPr lang="hr-HR" sz="2100" b="1" dirty="0" smtClean="0">
                <a:solidFill>
                  <a:srgbClr val="00B050"/>
                </a:solidFill>
              </a:rPr>
              <a:t>č ć dž đ j lj nj š ž</a:t>
            </a:r>
            <a:endParaRPr lang="hr-HR" sz="2100" dirty="0" smtClean="0">
              <a:solidFill>
                <a:srgbClr val="00B050"/>
              </a:solidFill>
            </a:endParaRPr>
          </a:p>
          <a:p>
            <a:r>
              <a:rPr lang="hr-HR" dirty="0" smtClean="0">
                <a:solidFill>
                  <a:srgbClr val="00B050"/>
                </a:solidFill>
              </a:rPr>
              <a:t>ZADNJONEPČANI (VELARNI)</a:t>
            </a:r>
          </a:p>
          <a:p>
            <a:pPr>
              <a:buNone/>
            </a:pPr>
            <a:r>
              <a:rPr lang="hr-HR" dirty="0" smtClean="0">
                <a:solidFill>
                  <a:srgbClr val="00B050"/>
                </a:solidFill>
              </a:rPr>
              <a:t>	</a:t>
            </a:r>
            <a:r>
              <a:rPr lang="hr-HR" sz="2100" b="1" dirty="0" smtClean="0">
                <a:solidFill>
                  <a:srgbClr val="00B050"/>
                </a:solidFill>
              </a:rPr>
              <a:t>k g h </a:t>
            </a:r>
            <a:endParaRPr lang="hr-HR" sz="2100" b="1" dirty="0" smtClean="0">
              <a:solidFill>
                <a:srgbClr val="00B050"/>
              </a:solidFill>
            </a:endParaRPr>
          </a:p>
          <a:p>
            <a:r>
              <a:rPr lang="hr-HR" dirty="0" smtClean="0">
                <a:solidFill>
                  <a:srgbClr val="00B050"/>
                </a:solidFill>
              </a:rPr>
              <a:t>DVOUSNENI (BILABIJALNI)</a:t>
            </a:r>
          </a:p>
          <a:p>
            <a:pPr>
              <a:buNone/>
            </a:pPr>
            <a:r>
              <a:rPr lang="hr-HR" dirty="0" smtClean="0">
                <a:solidFill>
                  <a:srgbClr val="00B050"/>
                </a:solidFill>
              </a:rPr>
              <a:t>	</a:t>
            </a:r>
            <a:r>
              <a:rPr lang="hr-HR" sz="2100" b="1" dirty="0" smtClean="0">
                <a:solidFill>
                  <a:srgbClr val="00B050"/>
                </a:solidFill>
              </a:rPr>
              <a:t>b m p</a:t>
            </a:r>
            <a:endParaRPr lang="hr-HR" sz="2100" b="1" dirty="0" smtClean="0">
              <a:solidFill>
                <a:srgbClr val="00B050"/>
              </a:solidFill>
            </a:endParaRPr>
          </a:p>
          <a:p>
            <a:r>
              <a:rPr lang="hr-HR" dirty="0" smtClean="0">
                <a:solidFill>
                  <a:srgbClr val="00B050"/>
                </a:solidFill>
              </a:rPr>
              <a:t>ZUBNOUSNENI (LABIO</a:t>
            </a:r>
            <a:r>
              <a:rPr lang="hr-HR" b="1" dirty="0" smtClean="0">
                <a:solidFill>
                  <a:srgbClr val="00B050"/>
                </a:solidFill>
              </a:rPr>
              <a:t>­</a:t>
            </a:r>
            <a:r>
              <a:rPr lang="hr-HR" dirty="0" smtClean="0">
                <a:solidFill>
                  <a:srgbClr val="00B050"/>
                </a:solidFill>
              </a:rPr>
              <a:t>DENTALNI)</a:t>
            </a:r>
          </a:p>
          <a:p>
            <a:pPr>
              <a:buNone/>
            </a:pPr>
            <a:r>
              <a:rPr lang="hr-HR" dirty="0" smtClean="0">
                <a:solidFill>
                  <a:srgbClr val="00B050"/>
                </a:solidFill>
              </a:rPr>
              <a:t>	</a:t>
            </a:r>
            <a:r>
              <a:rPr lang="hr-HR" sz="2100" b="1" dirty="0" smtClean="0">
                <a:solidFill>
                  <a:srgbClr val="00B050"/>
                </a:solidFill>
              </a:rPr>
              <a:t>f v</a:t>
            </a:r>
            <a:endParaRPr lang="hr-HR" dirty="0" smtClean="0">
              <a:solidFill>
                <a:srgbClr val="00B050"/>
              </a:solidFill>
            </a:endParaRPr>
          </a:p>
          <a:p>
            <a:r>
              <a:rPr lang="hr-HR" dirty="0" smtClean="0">
                <a:solidFill>
                  <a:srgbClr val="00B050"/>
                </a:solidFill>
              </a:rPr>
              <a:t>ZUBNI </a:t>
            </a:r>
            <a:r>
              <a:rPr lang="hr-HR" dirty="0" smtClean="0">
                <a:solidFill>
                  <a:srgbClr val="00B050"/>
                </a:solidFill>
              </a:rPr>
              <a:t>(DENTALNI</a:t>
            </a:r>
            <a:r>
              <a:rPr lang="hr-HR" dirty="0" smtClean="0">
                <a:solidFill>
                  <a:srgbClr val="00B050"/>
                </a:solidFill>
              </a:rPr>
              <a:t>) </a:t>
            </a:r>
            <a:r>
              <a:rPr lang="hr-HR" sz="2100" b="1" dirty="0" smtClean="0">
                <a:solidFill>
                  <a:srgbClr val="00B050"/>
                </a:solidFill>
              </a:rPr>
              <a:t>c z s  t d n</a:t>
            </a:r>
            <a:endParaRPr lang="hr-HR" sz="2100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16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Podjela prema MJESTU TVORBE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solidFill>
                  <a:srgbClr val="C00000"/>
                </a:solidFill>
              </a:rPr>
              <a:t>USNICI (BUKALI)</a:t>
            </a:r>
          </a:p>
          <a:p>
            <a:pPr>
              <a:buNone/>
            </a:pPr>
            <a:endParaRPr lang="hr-HR" b="1" dirty="0" smtClean="0">
              <a:solidFill>
                <a:srgbClr val="C00000"/>
              </a:solidFill>
            </a:endParaRPr>
          </a:p>
          <a:p>
            <a:pPr lvl="1"/>
            <a:r>
              <a:rPr lang="hr-HR" dirty="0" smtClean="0">
                <a:solidFill>
                  <a:srgbClr val="C00000"/>
                </a:solidFill>
              </a:rPr>
              <a:t>USNENICI (LABIJALI)</a:t>
            </a:r>
          </a:p>
          <a:p>
            <a:pPr lvl="2"/>
            <a:r>
              <a:rPr lang="hr-HR" dirty="0" smtClean="0">
                <a:solidFill>
                  <a:srgbClr val="C00000"/>
                </a:solidFill>
              </a:rPr>
              <a:t>DVOUSNENICI (BILABIJALI</a:t>
            </a:r>
            <a:r>
              <a:rPr lang="hr-HR" dirty="0" smtClean="0">
                <a:solidFill>
                  <a:srgbClr val="C00000"/>
                </a:solidFill>
              </a:rPr>
              <a:t>)	</a:t>
            </a:r>
            <a:r>
              <a:rPr lang="hr-HR" b="1" dirty="0" smtClean="0">
                <a:solidFill>
                  <a:srgbClr val="C00000"/>
                </a:solidFill>
              </a:rPr>
              <a:t>p b m</a:t>
            </a:r>
            <a:endParaRPr lang="hr-HR" b="1" dirty="0" smtClean="0">
              <a:solidFill>
                <a:srgbClr val="C00000"/>
              </a:solidFill>
            </a:endParaRPr>
          </a:p>
          <a:p>
            <a:pPr lvl="2"/>
            <a:r>
              <a:rPr lang="hr-HR" dirty="0" smtClean="0">
                <a:solidFill>
                  <a:srgbClr val="C00000"/>
                </a:solidFill>
              </a:rPr>
              <a:t>USNENOZUBNICI (LABIODENTALI</a:t>
            </a:r>
            <a:r>
              <a:rPr lang="hr-HR" dirty="0" smtClean="0">
                <a:solidFill>
                  <a:srgbClr val="C00000"/>
                </a:solidFill>
              </a:rPr>
              <a:t>) 	</a:t>
            </a:r>
            <a:r>
              <a:rPr lang="hr-HR" b="1" dirty="0" smtClean="0">
                <a:solidFill>
                  <a:srgbClr val="C00000"/>
                </a:solidFill>
              </a:rPr>
              <a:t>f v</a:t>
            </a:r>
            <a:endParaRPr lang="hr-HR" b="1" dirty="0" smtClean="0">
              <a:solidFill>
                <a:srgbClr val="C00000"/>
              </a:solidFill>
            </a:endParaRPr>
          </a:p>
          <a:p>
            <a:pPr lvl="2"/>
            <a:endParaRPr lang="hr-HR" dirty="0" smtClean="0">
              <a:solidFill>
                <a:srgbClr val="C00000"/>
              </a:solidFill>
            </a:endParaRPr>
          </a:p>
          <a:p>
            <a:pPr lvl="1"/>
            <a:r>
              <a:rPr lang="hr-HR" dirty="0" smtClean="0">
                <a:solidFill>
                  <a:srgbClr val="C00000"/>
                </a:solidFill>
              </a:rPr>
              <a:t>ZUBNICI (DENTALI</a:t>
            </a:r>
            <a:r>
              <a:rPr lang="hr-HR" dirty="0" smtClean="0">
                <a:solidFill>
                  <a:srgbClr val="C00000"/>
                </a:solidFill>
              </a:rPr>
              <a:t>)	</a:t>
            </a:r>
            <a:r>
              <a:rPr lang="hr-HR" sz="2100" b="1" dirty="0" smtClean="0">
                <a:solidFill>
                  <a:srgbClr val="C00000"/>
                </a:solidFill>
              </a:rPr>
              <a:t>c z s</a:t>
            </a:r>
            <a:endParaRPr lang="hr-HR" sz="2100" b="1" dirty="0" smtClean="0">
              <a:solidFill>
                <a:srgbClr val="C00000"/>
              </a:solidFill>
            </a:endParaRPr>
          </a:p>
          <a:p>
            <a:pPr lvl="1"/>
            <a:endParaRPr lang="hr-HR" dirty="0" smtClean="0">
              <a:solidFill>
                <a:srgbClr val="C00000"/>
              </a:solidFill>
            </a:endParaRPr>
          </a:p>
          <a:p>
            <a:pPr lvl="1"/>
            <a:r>
              <a:rPr lang="hr-HR" dirty="0" smtClean="0">
                <a:solidFill>
                  <a:srgbClr val="C00000"/>
                </a:solidFill>
              </a:rPr>
              <a:t>DESNICI (ALVEOLARI</a:t>
            </a:r>
            <a:r>
              <a:rPr lang="hr-HR" dirty="0" smtClean="0">
                <a:solidFill>
                  <a:srgbClr val="C00000"/>
                </a:solidFill>
              </a:rPr>
              <a:t>)	  </a:t>
            </a:r>
            <a:r>
              <a:rPr lang="hr-HR" sz="2100" b="1" dirty="0" smtClean="0">
                <a:solidFill>
                  <a:srgbClr val="C00000"/>
                </a:solidFill>
              </a:rPr>
              <a:t>t d n  r l</a:t>
            </a:r>
            <a:endParaRPr lang="hr-HR" sz="2100" b="1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17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Podjela prema MJESTU TVORBE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C00000"/>
                </a:solidFill>
              </a:rPr>
              <a:t>NEPČANICI (PALATALI, TVRDONEPČANICI)</a:t>
            </a:r>
          </a:p>
          <a:p>
            <a:pPr>
              <a:buNone/>
            </a:pPr>
            <a:endParaRPr lang="hr-HR" b="1" dirty="0" smtClean="0">
              <a:solidFill>
                <a:srgbClr val="C00000"/>
              </a:solidFill>
            </a:endParaRPr>
          </a:p>
          <a:p>
            <a:pPr lvl="1"/>
            <a:r>
              <a:rPr lang="hr-HR" dirty="0" smtClean="0">
                <a:solidFill>
                  <a:srgbClr val="C00000"/>
                </a:solidFill>
              </a:rPr>
              <a:t>PREDNEPČANICI (PRETPALATALI, POSTALVEOLARI, GREBENICI</a:t>
            </a:r>
            <a:r>
              <a:rPr lang="hr-HR" dirty="0" smtClean="0">
                <a:solidFill>
                  <a:srgbClr val="C00000"/>
                </a:solidFill>
              </a:rPr>
              <a:t>)	</a:t>
            </a:r>
            <a:r>
              <a:rPr lang="hr-HR" sz="2100" b="1" dirty="0" smtClean="0">
                <a:solidFill>
                  <a:srgbClr val="C00000"/>
                </a:solidFill>
              </a:rPr>
              <a:t>š ž č dž</a:t>
            </a:r>
            <a:endParaRPr lang="hr-HR" sz="2100" b="1" dirty="0" smtClean="0">
              <a:solidFill>
                <a:srgbClr val="C00000"/>
              </a:solidFill>
            </a:endParaRPr>
          </a:p>
          <a:p>
            <a:pPr lvl="1"/>
            <a:r>
              <a:rPr lang="hr-HR" dirty="0" smtClean="0">
                <a:solidFill>
                  <a:srgbClr val="C00000"/>
                </a:solidFill>
              </a:rPr>
              <a:t>NEPČANICI (PALATALI, PRAVI PALATALI, PREDNJONEPČANICI, PRETPALATALI</a:t>
            </a:r>
            <a:r>
              <a:rPr lang="hr-HR" dirty="0" smtClean="0">
                <a:solidFill>
                  <a:srgbClr val="C00000"/>
                </a:solidFill>
              </a:rPr>
              <a:t>)  </a:t>
            </a:r>
            <a:r>
              <a:rPr lang="hr-HR" sz="2100" b="1" dirty="0" smtClean="0">
                <a:solidFill>
                  <a:srgbClr val="C00000"/>
                </a:solidFill>
              </a:rPr>
              <a:t>ć đ nj lj j</a:t>
            </a:r>
            <a:endParaRPr lang="hr-HR" sz="2100" b="1" dirty="0" smtClean="0">
              <a:solidFill>
                <a:srgbClr val="C00000"/>
              </a:solidFill>
            </a:endParaRPr>
          </a:p>
          <a:p>
            <a:pPr lvl="1">
              <a:buNone/>
            </a:pPr>
            <a:endParaRPr lang="hr-HR" dirty="0" smtClean="0">
              <a:solidFill>
                <a:srgbClr val="C00000"/>
              </a:solidFill>
            </a:endParaRPr>
          </a:p>
          <a:p>
            <a:r>
              <a:rPr lang="hr-HR" b="1" dirty="0" smtClean="0">
                <a:solidFill>
                  <a:srgbClr val="C00000"/>
                </a:solidFill>
              </a:rPr>
              <a:t>JEDRENICI (VELARI, MEKONEPČANICI</a:t>
            </a:r>
            <a:r>
              <a:rPr lang="hr-HR" b="1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r>
              <a:rPr lang="hr-HR" b="1" dirty="0" smtClean="0">
                <a:solidFill>
                  <a:srgbClr val="C00000"/>
                </a:solidFill>
              </a:rPr>
              <a:t>	</a:t>
            </a:r>
            <a:r>
              <a:rPr lang="hr-HR" sz="2100" b="1" dirty="0" smtClean="0">
                <a:solidFill>
                  <a:srgbClr val="C00000"/>
                </a:solidFill>
              </a:rPr>
              <a:t>k g h</a:t>
            </a:r>
            <a:endParaRPr lang="hr-HR" sz="2100" b="1" dirty="0" smtClean="0">
              <a:solidFill>
                <a:srgbClr val="C00000"/>
              </a:solidFill>
            </a:endParaRPr>
          </a:p>
          <a:p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18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Podjela prema MJESTU TVORBE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SONANTI</a:t>
            </a:r>
          </a:p>
          <a:p>
            <a:pPr>
              <a:buNone/>
            </a:pPr>
            <a:endParaRPr lang="hr-HR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NOSNI SUGLASNICI (NAZALI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)  </a:t>
            </a:r>
            <a:r>
              <a:rPr lang="hr-HR" sz="2100" b="1" dirty="0" smtClean="0">
                <a:solidFill>
                  <a:schemeClr val="bg1">
                    <a:lumMod val="65000"/>
                  </a:schemeClr>
                </a:solidFill>
              </a:rPr>
              <a:t>m n nj</a:t>
            </a:r>
            <a:endParaRPr lang="hr-HR" sz="21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TREPERAVI SUGLASNICI (VIBRANTI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)  </a:t>
            </a:r>
            <a:r>
              <a:rPr lang="hr-HR" sz="2100" b="1" dirty="0" smtClean="0">
                <a:solidFill>
                  <a:schemeClr val="bg1">
                    <a:lumMod val="65000"/>
                  </a:schemeClr>
                </a:solidFill>
              </a:rPr>
              <a:t>r</a:t>
            </a:r>
            <a:endParaRPr lang="hr-HR" sz="21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BOČNI SUGLASNICI (LATERALI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)  </a:t>
            </a:r>
            <a:r>
              <a:rPr lang="hr-HR" sz="2100" b="1" dirty="0" smtClean="0">
                <a:solidFill>
                  <a:schemeClr val="bg1">
                    <a:lumMod val="65000"/>
                  </a:schemeClr>
                </a:solidFill>
              </a:rPr>
              <a:t>l lj</a:t>
            </a:r>
            <a:endParaRPr lang="hr-HR" sz="21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SONANTNI SPIRANTNI 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SUGLASNICI  </a:t>
            </a:r>
            <a:r>
              <a:rPr lang="hr-HR" sz="2100" b="1" dirty="0" smtClean="0">
                <a:solidFill>
                  <a:schemeClr val="bg1">
                    <a:lumMod val="65000"/>
                  </a:schemeClr>
                </a:solidFill>
              </a:rPr>
              <a:t>v j</a:t>
            </a:r>
            <a:endParaRPr lang="hr-HR" sz="21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endParaRPr lang="hr-HR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None/>
            </a:pPr>
            <a:endParaRPr lang="hr-HR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19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Podjela prema karakteru zapreke (načinu prolaska zračne struje)</a:t>
            </a:r>
            <a:endParaRPr lang="hr-HR" dirty="0"/>
          </a:p>
        </p:txBody>
      </p:sp>
      <p:sp>
        <p:nvSpPr>
          <p:cNvPr id="4" name="Right Brace 3"/>
          <p:cNvSpPr/>
          <p:nvPr/>
        </p:nvSpPr>
        <p:spPr>
          <a:xfrm>
            <a:off x="6588224" y="2852936"/>
            <a:ext cx="360040" cy="64807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xtBox 5"/>
          <p:cNvSpPr txBox="1"/>
          <p:nvPr/>
        </p:nvSpPr>
        <p:spPr>
          <a:xfrm>
            <a:off x="7092280" y="2708920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TEKUĆI SUGLASNICI (LIKVIDI)</a:t>
            </a:r>
            <a:endParaRPr lang="hr-HR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Fonološko nazivlje </a:t>
            </a:r>
            <a:r>
              <a:rPr lang="hr-HR" b="1" i="1" dirty="0" smtClean="0"/>
              <a:t>—</a:t>
            </a:r>
            <a:r>
              <a:rPr lang="hr-HR" dirty="0" smtClean="0"/>
              <a:t> dio jezikoslovnoga nazivlja (znanstveni funkcionalni stil)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Nazivlje     terminologija </a:t>
            </a:r>
          </a:p>
          <a:p>
            <a:pPr lvl="2">
              <a:buNone/>
            </a:pPr>
            <a:r>
              <a:rPr lang="hr-HR" dirty="0" smtClean="0"/>
              <a:t>			    (lingvistička poddisciplina)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2</a:t>
            </a:fld>
            <a:endParaRPr lang="hr-H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67744" y="306896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ŠUMNICI</a:t>
            </a:r>
          </a:p>
          <a:p>
            <a:pPr>
              <a:buNone/>
            </a:pPr>
            <a:endParaRPr lang="hr-HR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ZATVORNI SUGLASNICI (OKLUZIVI, EKSPLOZIVI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1">
              <a:buNone/>
            </a:pP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r-HR" sz="2100" b="1" dirty="0" smtClean="0">
                <a:solidFill>
                  <a:schemeClr val="bg1">
                    <a:lumMod val="65000"/>
                  </a:schemeClr>
                </a:solidFill>
              </a:rPr>
              <a:t>p b d  t k g</a:t>
            </a:r>
            <a:endParaRPr lang="hr-HR" sz="21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POLUZATVORNI SUGLASNICI (AFRIKATE, SLIVENI, SLOŽENI SUGLASNICI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)		</a:t>
            </a:r>
            <a:r>
              <a:rPr lang="hr-HR" sz="2100" b="1" dirty="0" smtClean="0">
                <a:solidFill>
                  <a:schemeClr val="bg1">
                    <a:lumMod val="65000"/>
                  </a:schemeClr>
                </a:solidFill>
              </a:rPr>
              <a:t>c č ć dž đ</a:t>
            </a:r>
            <a:endParaRPr lang="hr-HR" sz="21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TJESNAČNI SUGLASNICI (FRIKATIVI</a:t>
            </a: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)	</a:t>
            </a:r>
            <a:r>
              <a:rPr lang="hr-HR" sz="2100" b="1" dirty="0" smtClean="0">
                <a:solidFill>
                  <a:schemeClr val="bg1">
                    <a:lumMod val="65000"/>
                  </a:schemeClr>
                </a:solidFill>
              </a:rPr>
              <a:t>f s z  š ž h</a:t>
            </a:r>
            <a:endParaRPr lang="hr-HR" sz="21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20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Podjela prema karakteru zapreke (načinu prolaska zračne struje)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solidFill>
                  <a:srgbClr val="00B050"/>
                </a:solidFill>
              </a:rPr>
              <a:t>ZVONAČNICI</a:t>
            </a:r>
            <a:r>
              <a:rPr lang="hr-HR" dirty="0" smtClean="0">
                <a:solidFill>
                  <a:srgbClr val="00B050"/>
                </a:solidFill>
              </a:rPr>
              <a:t> (SONANTI</a:t>
            </a:r>
            <a:r>
              <a:rPr lang="hr-HR" dirty="0" smtClean="0">
                <a:solidFill>
                  <a:srgbClr val="00B050"/>
                </a:solidFill>
              </a:rPr>
              <a:t>) </a:t>
            </a:r>
            <a:r>
              <a:rPr lang="hr-HR" sz="2100" b="1" dirty="0" smtClean="0">
                <a:solidFill>
                  <a:srgbClr val="00B050"/>
                </a:solidFill>
              </a:rPr>
              <a:t>l lj m n nj r v j</a:t>
            </a:r>
            <a:endParaRPr lang="hr-HR" sz="2100" b="1" dirty="0" smtClean="0">
              <a:solidFill>
                <a:srgbClr val="00B050"/>
              </a:solidFill>
            </a:endParaRPr>
          </a:p>
          <a:p>
            <a:r>
              <a:rPr lang="hr-HR" b="1" dirty="0" smtClean="0">
                <a:solidFill>
                  <a:srgbClr val="00B050"/>
                </a:solidFill>
              </a:rPr>
              <a:t>ŠUMNICI </a:t>
            </a:r>
          </a:p>
          <a:p>
            <a:pPr lvl="1"/>
            <a:r>
              <a:rPr lang="hr-HR" dirty="0" smtClean="0">
                <a:solidFill>
                  <a:srgbClr val="00B050"/>
                </a:solidFill>
              </a:rPr>
              <a:t>TJESNAČNI 	</a:t>
            </a:r>
            <a:r>
              <a:rPr lang="hr-HR" sz="2100" b="1" dirty="0" smtClean="0">
                <a:solidFill>
                  <a:srgbClr val="00B050"/>
                </a:solidFill>
              </a:rPr>
              <a:t>c f h  s z š ž</a:t>
            </a:r>
            <a:endParaRPr lang="hr-HR" sz="2100" b="1" dirty="0" smtClean="0">
              <a:solidFill>
                <a:srgbClr val="00B050"/>
              </a:solidFill>
            </a:endParaRPr>
          </a:p>
          <a:p>
            <a:pPr lvl="1"/>
            <a:r>
              <a:rPr lang="hr-HR" dirty="0" smtClean="0">
                <a:solidFill>
                  <a:srgbClr val="00B050"/>
                </a:solidFill>
              </a:rPr>
              <a:t>POLUZATVORNI	</a:t>
            </a:r>
            <a:r>
              <a:rPr lang="hr-HR" sz="2100" b="1" dirty="0" smtClean="0">
                <a:solidFill>
                  <a:srgbClr val="00B050"/>
                </a:solidFill>
              </a:rPr>
              <a:t>č ć dž đ</a:t>
            </a:r>
            <a:endParaRPr lang="hr-HR" sz="2100" b="1" dirty="0" smtClean="0">
              <a:solidFill>
                <a:srgbClr val="00B050"/>
              </a:solidFill>
            </a:endParaRPr>
          </a:p>
          <a:p>
            <a:pPr lvl="1"/>
            <a:r>
              <a:rPr lang="hr-HR" dirty="0" smtClean="0">
                <a:solidFill>
                  <a:srgbClr val="00B050"/>
                </a:solidFill>
              </a:rPr>
              <a:t>ZATVORNI	</a:t>
            </a:r>
            <a:r>
              <a:rPr lang="hr-HR" sz="2100" b="1" dirty="0" smtClean="0">
                <a:solidFill>
                  <a:srgbClr val="00B050"/>
                </a:solidFill>
              </a:rPr>
              <a:t>b d g  k t d</a:t>
            </a:r>
            <a:endParaRPr lang="hr-HR" sz="2100" b="1" dirty="0" smtClean="0">
              <a:solidFill>
                <a:srgbClr val="00B050"/>
              </a:solidFill>
            </a:endParaRPr>
          </a:p>
          <a:p>
            <a:endParaRPr lang="hr-HR" b="1" dirty="0" smtClean="0">
              <a:solidFill>
                <a:srgbClr val="00B050"/>
              </a:solidFill>
            </a:endParaRPr>
          </a:p>
          <a:p>
            <a:r>
              <a:rPr lang="hr-HR" b="1" dirty="0" smtClean="0">
                <a:solidFill>
                  <a:srgbClr val="00B050"/>
                </a:solidFill>
              </a:rPr>
              <a:t>PRASKAVI</a:t>
            </a:r>
            <a:r>
              <a:rPr lang="hr-HR" dirty="0" smtClean="0">
                <a:solidFill>
                  <a:srgbClr val="00B050"/>
                </a:solidFill>
              </a:rPr>
              <a:t> (EKSPLOZIVNI</a:t>
            </a:r>
            <a:r>
              <a:rPr lang="hr-HR" dirty="0" smtClean="0">
                <a:solidFill>
                  <a:srgbClr val="00B050"/>
                </a:solidFill>
              </a:rPr>
              <a:t>) </a:t>
            </a:r>
            <a:r>
              <a:rPr lang="hr-HR" sz="2100" b="1" dirty="0" smtClean="0">
                <a:solidFill>
                  <a:srgbClr val="00B050"/>
                </a:solidFill>
              </a:rPr>
              <a:t>b d g k</a:t>
            </a:r>
            <a:endParaRPr lang="hr-HR" sz="2100" b="1" dirty="0" smtClean="0">
              <a:solidFill>
                <a:srgbClr val="00B050"/>
              </a:solidFill>
            </a:endParaRPr>
          </a:p>
          <a:p>
            <a:pPr lvl="1"/>
            <a:r>
              <a:rPr lang="hr-HR" dirty="0" smtClean="0">
                <a:solidFill>
                  <a:srgbClr val="00B050"/>
                </a:solidFill>
              </a:rPr>
              <a:t>PRASKAVO</a:t>
            </a:r>
            <a:r>
              <a:rPr lang="hr-HR" b="1" dirty="0" smtClean="0">
                <a:solidFill>
                  <a:srgbClr val="00B050"/>
                </a:solidFill>
              </a:rPr>
              <a:t>­</a:t>
            </a:r>
            <a:r>
              <a:rPr lang="hr-HR" dirty="0" smtClean="0">
                <a:solidFill>
                  <a:srgbClr val="00B050"/>
                </a:solidFill>
              </a:rPr>
              <a:t>NOSNI (NAZALNI</a:t>
            </a:r>
            <a:r>
              <a:rPr lang="hr-HR" dirty="0" smtClean="0">
                <a:solidFill>
                  <a:srgbClr val="00B050"/>
                </a:solidFill>
              </a:rPr>
              <a:t>) </a:t>
            </a:r>
            <a:r>
              <a:rPr lang="hr-HR" sz="2100" b="1" dirty="0" smtClean="0">
                <a:solidFill>
                  <a:srgbClr val="00B050"/>
                </a:solidFill>
              </a:rPr>
              <a:t> m n nj</a:t>
            </a:r>
            <a:endParaRPr lang="hr-HR" sz="2100" b="1" dirty="0" smtClean="0">
              <a:solidFill>
                <a:srgbClr val="00B050"/>
              </a:solidFill>
            </a:endParaRPr>
          </a:p>
          <a:p>
            <a:pPr lvl="1"/>
            <a:r>
              <a:rPr lang="hr-HR" dirty="0" smtClean="0">
                <a:solidFill>
                  <a:srgbClr val="00B050"/>
                </a:solidFill>
              </a:rPr>
              <a:t>PRASKAVO</a:t>
            </a:r>
            <a:r>
              <a:rPr lang="hr-HR" b="1" dirty="0" smtClean="0">
                <a:solidFill>
                  <a:srgbClr val="00B050"/>
                </a:solidFill>
              </a:rPr>
              <a:t>­</a:t>
            </a:r>
            <a:r>
              <a:rPr lang="hr-HR" dirty="0" smtClean="0">
                <a:solidFill>
                  <a:srgbClr val="00B050"/>
                </a:solidFill>
              </a:rPr>
              <a:t>TJESNAČNI (AFRIKATNI, SLIVENICI</a:t>
            </a:r>
            <a:r>
              <a:rPr lang="hr-HR" dirty="0" smtClean="0">
                <a:solidFill>
                  <a:srgbClr val="00B050"/>
                </a:solidFill>
              </a:rPr>
              <a:t>) </a:t>
            </a:r>
          </a:p>
          <a:p>
            <a:pPr lvl="1">
              <a:buNone/>
            </a:pPr>
            <a:r>
              <a:rPr lang="hr-HR" sz="2100" b="1" dirty="0" smtClean="0">
                <a:solidFill>
                  <a:srgbClr val="00B050"/>
                </a:solidFill>
              </a:rPr>
              <a:t>	</a:t>
            </a:r>
            <a:r>
              <a:rPr lang="hr-HR" sz="2100" b="1" dirty="0" smtClean="0">
                <a:solidFill>
                  <a:srgbClr val="00B050"/>
                </a:solidFill>
              </a:rPr>
              <a:t>c č ć dž đ</a:t>
            </a:r>
            <a:endParaRPr lang="hr-HR" sz="2100" b="1" dirty="0" smtClean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21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Podjela prema karakteru zapreke (načinu prolaska zračne struje)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C00000"/>
                </a:solidFill>
              </a:rPr>
              <a:t>ZVONAČNICI</a:t>
            </a:r>
            <a:r>
              <a:rPr lang="hr-HR" dirty="0" smtClean="0">
                <a:solidFill>
                  <a:srgbClr val="C00000"/>
                </a:solidFill>
              </a:rPr>
              <a:t> (SONANTI)</a:t>
            </a:r>
          </a:p>
          <a:p>
            <a:endParaRPr lang="hr-HR" dirty="0" smtClean="0">
              <a:solidFill>
                <a:srgbClr val="C00000"/>
              </a:solidFill>
            </a:endParaRPr>
          </a:p>
          <a:p>
            <a:pPr lvl="1"/>
            <a:r>
              <a:rPr lang="hr-HR" dirty="0" smtClean="0">
                <a:solidFill>
                  <a:srgbClr val="C00000"/>
                </a:solidFill>
              </a:rPr>
              <a:t>NOSNICI (NAZALI</a:t>
            </a:r>
            <a:r>
              <a:rPr lang="hr-HR" dirty="0" smtClean="0">
                <a:solidFill>
                  <a:srgbClr val="C00000"/>
                </a:solidFill>
              </a:rPr>
              <a:t>)	</a:t>
            </a:r>
            <a:r>
              <a:rPr lang="hr-HR" sz="2100" b="1" dirty="0" smtClean="0">
                <a:solidFill>
                  <a:srgbClr val="C00000"/>
                </a:solidFill>
              </a:rPr>
              <a:t>m n nj</a:t>
            </a:r>
            <a:endParaRPr lang="hr-HR" sz="2100" b="1" dirty="0" smtClean="0">
              <a:solidFill>
                <a:srgbClr val="C00000"/>
              </a:solidFill>
            </a:endParaRPr>
          </a:p>
          <a:p>
            <a:pPr lvl="1"/>
            <a:r>
              <a:rPr lang="hr-HR" dirty="0" smtClean="0">
                <a:solidFill>
                  <a:srgbClr val="C00000"/>
                </a:solidFill>
              </a:rPr>
              <a:t>PRIBLIŽNICI (APROKSIMANTI</a:t>
            </a:r>
            <a:r>
              <a:rPr lang="hr-HR" dirty="0" smtClean="0">
                <a:solidFill>
                  <a:srgbClr val="C00000"/>
                </a:solidFill>
              </a:rPr>
              <a:t>)	</a:t>
            </a:r>
            <a:r>
              <a:rPr lang="hr-HR" sz="2100" b="1" dirty="0" smtClean="0">
                <a:solidFill>
                  <a:srgbClr val="C00000"/>
                </a:solidFill>
              </a:rPr>
              <a:t>v r l lj j</a:t>
            </a:r>
            <a:endParaRPr lang="hr-HR" sz="2100" b="1" dirty="0" smtClean="0">
              <a:solidFill>
                <a:srgbClr val="C00000"/>
              </a:solidFill>
            </a:endParaRPr>
          </a:p>
          <a:p>
            <a:pPr lvl="2"/>
            <a:r>
              <a:rPr lang="hr-HR" dirty="0" smtClean="0">
                <a:solidFill>
                  <a:srgbClr val="C00000"/>
                </a:solidFill>
              </a:rPr>
              <a:t>TREPTAJNIK</a:t>
            </a:r>
            <a:endParaRPr lang="hr-HR" dirty="0" smtClean="0">
              <a:solidFill>
                <a:srgbClr val="C00000"/>
              </a:solidFill>
            </a:endParaRPr>
          </a:p>
          <a:p>
            <a:pPr lvl="2"/>
            <a:r>
              <a:rPr lang="hr-HR" dirty="0" smtClean="0">
                <a:solidFill>
                  <a:srgbClr val="C00000"/>
                </a:solidFill>
              </a:rPr>
              <a:t>LATERALI</a:t>
            </a:r>
            <a:endParaRPr lang="hr-HR" dirty="0" smtClean="0">
              <a:solidFill>
                <a:srgbClr val="C00000"/>
              </a:solidFill>
            </a:endParaRPr>
          </a:p>
          <a:p>
            <a:pPr lvl="2"/>
            <a:r>
              <a:rPr lang="hr-HR" dirty="0" smtClean="0">
                <a:solidFill>
                  <a:srgbClr val="C00000"/>
                </a:solidFill>
              </a:rPr>
              <a:t>KLIZNIK	</a:t>
            </a:r>
            <a:endParaRPr lang="hr-HR" dirty="0" smtClean="0">
              <a:solidFill>
                <a:srgbClr val="C00000"/>
              </a:solidFill>
            </a:endParaRPr>
          </a:p>
          <a:p>
            <a:endParaRPr lang="hr-HR" dirty="0" smtClean="0">
              <a:solidFill>
                <a:srgbClr val="C00000"/>
              </a:solidFill>
            </a:endParaRPr>
          </a:p>
          <a:p>
            <a:endParaRPr lang="hr-HR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22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Podjela prema karakteru zapreke (načinu prolaska zračne struje)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C00000"/>
                </a:solidFill>
              </a:rPr>
              <a:t>ŠUMNICI</a:t>
            </a:r>
            <a:r>
              <a:rPr lang="hr-HR" dirty="0" smtClean="0">
                <a:solidFill>
                  <a:srgbClr val="C00000"/>
                </a:solidFill>
              </a:rPr>
              <a:t> (KONSONANTI, PRAVI KONSONANTI, TURBULENTI, OPSTRUENTI)</a:t>
            </a:r>
          </a:p>
          <a:p>
            <a:pPr>
              <a:buNone/>
            </a:pPr>
            <a:endParaRPr lang="hr-HR" dirty="0" smtClean="0">
              <a:solidFill>
                <a:srgbClr val="C00000"/>
              </a:solidFill>
            </a:endParaRPr>
          </a:p>
          <a:p>
            <a:pPr lvl="1"/>
            <a:r>
              <a:rPr lang="hr-HR" dirty="0" smtClean="0">
                <a:solidFill>
                  <a:srgbClr val="C00000"/>
                </a:solidFill>
              </a:rPr>
              <a:t>TJESNAČNICI (FRIKATIVI, SPIRANTI</a:t>
            </a:r>
            <a:r>
              <a:rPr lang="hr-HR" dirty="0" smtClean="0">
                <a:solidFill>
                  <a:srgbClr val="C00000"/>
                </a:solidFill>
              </a:rPr>
              <a:t>) 	</a:t>
            </a:r>
            <a:r>
              <a:rPr lang="hr-HR" sz="2100" b="1" dirty="0" smtClean="0">
                <a:solidFill>
                  <a:srgbClr val="C00000"/>
                </a:solidFill>
              </a:rPr>
              <a:t>z ž s š f h</a:t>
            </a:r>
            <a:endParaRPr lang="hr-HR" sz="2100" b="1" dirty="0" smtClean="0">
              <a:solidFill>
                <a:srgbClr val="C00000"/>
              </a:solidFill>
            </a:endParaRPr>
          </a:p>
          <a:p>
            <a:pPr lvl="1"/>
            <a:r>
              <a:rPr lang="hr-HR" dirty="0" smtClean="0">
                <a:solidFill>
                  <a:srgbClr val="C00000"/>
                </a:solidFill>
              </a:rPr>
              <a:t>ZAPORNICI (OKLUZIVI, ZATVORNI SUGLASNICI, NEPRASKAVI ZAPORNICI, IMPLOZIVI</a:t>
            </a:r>
            <a:r>
              <a:rPr lang="hr-HR" dirty="0" smtClean="0">
                <a:solidFill>
                  <a:srgbClr val="C00000"/>
                </a:solidFill>
              </a:rPr>
              <a:t>)  </a:t>
            </a:r>
            <a:r>
              <a:rPr lang="hr-HR" sz="2100" b="1" dirty="0" smtClean="0">
                <a:solidFill>
                  <a:srgbClr val="C00000"/>
                </a:solidFill>
              </a:rPr>
              <a:t>p t k  b d g</a:t>
            </a:r>
            <a:endParaRPr lang="hr-HR" sz="2100" b="1" dirty="0" smtClean="0">
              <a:solidFill>
                <a:srgbClr val="C00000"/>
              </a:solidFill>
            </a:endParaRPr>
          </a:p>
          <a:p>
            <a:pPr lvl="2"/>
            <a:r>
              <a:rPr lang="hr-HR" dirty="0" smtClean="0">
                <a:solidFill>
                  <a:srgbClr val="C00000"/>
                </a:solidFill>
              </a:rPr>
              <a:t>PRASKAVCI (EKSPLOZIVI, PROTOTIPNI ZAPORNICI)</a:t>
            </a:r>
          </a:p>
          <a:p>
            <a:pPr lvl="1"/>
            <a:r>
              <a:rPr lang="hr-HR" dirty="0" smtClean="0">
                <a:solidFill>
                  <a:srgbClr val="C00000"/>
                </a:solidFill>
              </a:rPr>
              <a:t>SLIVENICI (AFRIKATE, TRLJANI GLASOVI, ZATVORNO</a:t>
            </a:r>
            <a:r>
              <a:rPr lang="hr-HR" b="1" dirty="0" smtClean="0">
                <a:solidFill>
                  <a:srgbClr val="C00000"/>
                </a:solidFill>
              </a:rPr>
              <a:t>­</a:t>
            </a:r>
            <a:r>
              <a:rPr lang="hr-HR" dirty="0" smtClean="0">
                <a:solidFill>
                  <a:srgbClr val="C00000"/>
                </a:solidFill>
              </a:rPr>
              <a:t>TJESNAČNI, POLUZATVORNI</a:t>
            </a:r>
            <a:r>
              <a:rPr lang="hr-HR" dirty="0" smtClean="0">
                <a:solidFill>
                  <a:srgbClr val="C00000"/>
                </a:solidFill>
              </a:rPr>
              <a:t>)</a:t>
            </a:r>
            <a:r>
              <a:rPr lang="hr-HR" sz="24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r-HR" sz="2100" b="1" dirty="0" smtClean="0">
                <a:solidFill>
                  <a:srgbClr val="C00000"/>
                </a:solidFill>
              </a:rPr>
              <a:t>c č ć dž đ</a:t>
            </a:r>
            <a:endParaRPr lang="hr-HR" sz="2100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23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Podjela prema karakteru zapreke (načinu prolaska zračne struje)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hrvatskim gramatikama podjele se donekle razlikuju</a:t>
            </a:r>
          </a:p>
          <a:p>
            <a:pPr>
              <a:buNone/>
            </a:pPr>
            <a:r>
              <a:rPr lang="hr-HR" dirty="0" smtClean="0"/>
              <a:t>NEPČANI </a:t>
            </a:r>
            <a:r>
              <a:rPr lang="hr-HR" b="1" i="1" dirty="0" smtClean="0"/>
              <a:t>— </a:t>
            </a:r>
            <a:r>
              <a:rPr lang="hr-HR" dirty="0" smtClean="0"/>
              <a:t>j nj lj š ž č dž ć đ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STRAŽNJOTVRDONEPČANI</a:t>
            </a:r>
          </a:p>
          <a:p>
            <a:pPr>
              <a:buNone/>
            </a:pPr>
            <a:r>
              <a:rPr lang="hr-HR" dirty="0" smtClean="0"/>
              <a:t>NADZUBNOTVRDONEPČANI </a:t>
            </a:r>
          </a:p>
          <a:p>
            <a:pPr>
              <a:buNone/>
            </a:pPr>
            <a:r>
              <a:rPr lang="hr-HR" dirty="0" smtClean="0"/>
              <a:t>(prednjotvrdonepčani)</a:t>
            </a:r>
          </a:p>
          <a:p>
            <a:pPr>
              <a:buNone/>
            </a:pPr>
            <a:r>
              <a:rPr lang="hr-HR" dirty="0" smtClean="0"/>
              <a:t>PREDNEPČANICI</a:t>
            </a:r>
          </a:p>
          <a:p>
            <a:pPr>
              <a:buNone/>
            </a:pPr>
            <a:r>
              <a:rPr lang="hr-HR" dirty="0" smtClean="0"/>
              <a:t>GREBENICI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24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Teškoće s podjelom nepčanika</a:t>
            </a:r>
            <a:br>
              <a:rPr lang="hr-HR" dirty="0" smtClean="0"/>
            </a:br>
            <a:r>
              <a:rPr lang="hr-HR" sz="2700" b="0" dirty="0" smtClean="0"/>
              <a:t>(Jelaska 2004.)</a:t>
            </a:r>
            <a:endParaRPr lang="hr-HR" sz="27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6300192" y="4191471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č dž ž š</a:t>
            </a:r>
            <a:endParaRPr lang="hr-HR" sz="2400" b="1" dirty="0"/>
          </a:p>
        </p:txBody>
      </p:sp>
      <p:sp>
        <p:nvSpPr>
          <p:cNvPr id="5" name="Right Brace 4"/>
          <p:cNvSpPr/>
          <p:nvPr/>
        </p:nvSpPr>
        <p:spPr>
          <a:xfrm>
            <a:off x="5364088" y="3356992"/>
            <a:ext cx="648072" cy="201622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PREDNJOTVRDONEPČANI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SREDNJOTVRDONEPČANI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NEPČANICI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SVODNJACI</a:t>
            </a:r>
          </a:p>
          <a:p>
            <a:pPr>
              <a:buNone/>
            </a:pPr>
            <a:r>
              <a:rPr lang="hr-HR" dirty="0" smtClean="0"/>
              <a:t>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25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Teškoće s podjelom nepčanika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6444208" y="292494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ć đ nj lj j</a:t>
            </a:r>
            <a:endParaRPr lang="hr-HR" sz="2400" b="1" dirty="0"/>
          </a:p>
        </p:txBody>
      </p:sp>
      <p:sp>
        <p:nvSpPr>
          <p:cNvPr id="6" name="Right Brace 5"/>
          <p:cNvSpPr/>
          <p:nvPr/>
        </p:nvSpPr>
        <p:spPr>
          <a:xfrm>
            <a:off x="5220072" y="1628800"/>
            <a:ext cx="792088" cy="3024336"/>
          </a:xfrm>
          <a:prstGeom prst="rightBrace">
            <a:avLst>
              <a:gd name="adj1" fmla="val 8333"/>
              <a:gd name="adj2" fmla="val 4953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nerazlikovanje zubnika i desnika</a:t>
            </a:r>
          </a:p>
          <a:p>
            <a:pPr>
              <a:buNone/>
            </a:pPr>
            <a:r>
              <a:rPr lang="hr-HR" dirty="0" smtClean="0"/>
              <a:t>Škarić </a:t>
            </a:r>
          </a:p>
          <a:p>
            <a:pPr>
              <a:buNone/>
            </a:pPr>
            <a:r>
              <a:rPr lang="hr-HR" b="1" dirty="0" smtClean="0"/>
              <a:t>t d </a:t>
            </a:r>
            <a:r>
              <a:rPr lang="hr-HR" b="1" dirty="0" smtClean="0"/>
              <a:t>n  c z s</a:t>
            </a:r>
            <a:r>
              <a:rPr lang="hr-HR" b="1" dirty="0" smtClean="0"/>
              <a:t>  </a:t>
            </a:r>
            <a:r>
              <a:rPr lang="hr-HR" dirty="0" smtClean="0"/>
              <a:t>		zubni</a:t>
            </a:r>
          </a:p>
          <a:p>
            <a:pPr>
              <a:buNone/>
            </a:pPr>
            <a:r>
              <a:rPr lang="hr-HR" b="1" dirty="0" smtClean="0"/>
              <a:t>r l n</a:t>
            </a:r>
            <a:r>
              <a:rPr lang="hr-HR" dirty="0" smtClean="0"/>
              <a:t>			nadzubni</a:t>
            </a:r>
          </a:p>
          <a:p>
            <a:pPr>
              <a:buNone/>
            </a:pPr>
            <a:r>
              <a:rPr lang="hr-HR" dirty="0" smtClean="0"/>
              <a:t>Brozović</a:t>
            </a:r>
          </a:p>
          <a:p>
            <a:pPr>
              <a:buNone/>
            </a:pPr>
            <a:r>
              <a:rPr lang="hr-HR" b="1" dirty="0" smtClean="0"/>
              <a:t>t d n l </a:t>
            </a:r>
            <a:r>
              <a:rPr lang="hr-HR" dirty="0" smtClean="0"/>
              <a:t>		zubni</a:t>
            </a:r>
          </a:p>
          <a:p>
            <a:pPr>
              <a:buNone/>
            </a:pPr>
            <a:r>
              <a:rPr lang="hr-HR" b="1" dirty="0" smtClean="0"/>
              <a:t>c z s r</a:t>
            </a:r>
            <a:r>
              <a:rPr lang="hr-HR" dirty="0" smtClean="0"/>
              <a:t>		alveolarni (desnici)</a:t>
            </a:r>
          </a:p>
          <a:p>
            <a:pPr>
              <a:buNone/>
            </a:pPr>
            <a:r>
              <a:rPr lang="hr-HR" dirty="0" smtClean="0"/>
              <a:t>Barić</a:t>
            </a:r>
          </a:p>
          <a:p>
            <a:pPr>
              <a:buNone/>
            </a:pPr>
            <a:r>
              <a:rPr lang="hr-HR" b="1" dirty="0" smtClean="0"/>
              <a:t>t d n  c z s</a:t>
            </a:r>
            <a:r>
              <a:rPr lang="hr-HR" dirty="0" smtClean="0"/>
              <a:t>		zubnici</a:t>
            </a:r>
          </a:p>
          <a:p>
            <a:pPr>
              <a:buNone/>
            </a:pPr>
            <a:r>
              <a:rPr lang="hr-HR" b="1" dirty="0" smtClean="0"/>
              <a:t>r l </a:t>
            </a:r>
            <a:r>
              <a:rPr lang="hr-HR" dirty="0" smtClean="0"/>
              <a:t>			nadzubnici (alveolari)</a:t>
            </a:r>
          </a:p>
          <a:p>
            <a:pPr>
              <a:buNone/>
            </a:pPr>
            <a:r>
              <a:rPr lang="hr-HR" dirty="0" smtClean="0"/>
              <a:t>Težak/Babić</a:t>
            </a:r>
          </a:p>
          <a:p>
            <a:pPr>
              <a:buNone/>
            </a:pPr>
            <a:r>
              <a:rPr lang="hr-HR" b="1" dirty="0" smtClean="0"/>
              <a:t>t d </a:t>
            </a:r>
            <a:r>
              <a:rPr lang="hr-HR" b="1" dirty="0" smtClean="0"/>
              <a:t>n  c z s</a:t>
            </a:r>
            <a:r>
              <a:rPr lang="hr-HR" dirty="0" smtClean="0"/>
              <a:t>		zubnici</a:t>
            </a:r>
          </a:p>
          <a:p>
            <a:pPr>
              <a:buNone/>
            </a:pPr>
            <a:r>
              <a:rPr lang="hr-HR" b="1" dirty="0" smtClean="0"/>
              <a:t>r l</a:t>
            </a:r>
            <a:r>
              <a:rPr lang="hr-HR" dirty="0" smtClean="0"/>
              <a:t>			desnici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26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Teškoće s podjelom </a:t>
            </a:r>
            <a:br>
              <a:rPr lang="hr-HR" dirty="0" smtClean="0"/>
            </a:br>
            <a:r>
              <a:rPr lang="hr-HR" dirty="0" smtClean="0"/>
              <a:t>usnika/nenepčanika  </a:t>
            </a:r>
            <a:r>
              <a:rPr lang="hr-HR" sz="2700" b="0" dirty="0" smtClean="0"/>
              <a:t>(Jelaska 2004.)</a:t>
            </a:r>
            <a:endParaRPr lang="hr-HR" sz="27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7308304" y="1700808"/>
            <a:ext cx="461665" cy="419215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r-HR" dirty="0" smtClean="0"/>
              <a:t>često  kao </a:t>
            </a:r>
            <a:r>
              <a:rPr lang="hr-HR" b="1" dirty="0" smtClean="0"/>
              <a:t>zubnodesnici</a:t>
            </a:r>
            <a:r>
              <a:rPr lang="hr-HR" dirty="0" smtClean="0"/>
              <a:t> ili </a:t>
            </a:r>
            <a:r>
              <a:rPr lang="hr-HR" b="1" dirty="0" smtClean="0"/>
              <a:t>desnici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samoglasnik : suglasnik</a:t>
            </a:r>
          </a:p>
          <a:p>
            <a:pPr>
              <a:buNone/>
            </a:pPr>
            <a:r>
              <a:rPr lang="hr-HR" dirty="0" smtClean="0"/>
              <a:t>	</a:t>
            </a:r>
            <a:r>
              <a:rPr lang="hr-HR" sz="2000" dirty="0" smtClean="0"/>
              <a:t>(prema ulozi u slogu)</a:t>
            </a:r>
          </a:p>
          <a:p>
            <a:pPr>
              <a:buNone/>
            </a:pPr>
            <a:endParaRPr lang="hr-HR" dirty="0" smtClean="0"/>
          </a:p>
          <a:p>
            <a:r>
              <a:rPr lang="hr-HR" b="1" dirty="0" smtClean="0"/>
              <a:t>suglasnik</a:t>
            </a:r>
            <a:r>
              <a:rPr lang="hr-HR" dirty="0" smtClean="0"/>
              <a:t> 	 ≠ 	konsonant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			   	mogu biti i samoglasnici 				(zvonačnici </a:t>
            </a:r>
            <a:r>
              <a:rPr lang="hr-HR" b="1" dirty="0" smtClean="0"/>
              <a:t>r</a:t>
            </a:r>
            <a:r>
              <a:rPr lang="hr-HR" dirty="0" smtClean="0"/>
              <a:t>, </a:t>
            </a:r>
            <a:r>
              <a:rPr lang="hr-HR" b="1" dirty="0" smtClean="0"/>
              <a:t>l</a:t>
            </a:r>
            <a:r>
              <a:rPr lang="hr-HR" dirty="0" smtClean="0"/>
              <a:t>, </a:t>
            </a:r>
            <a:r>
              <a:rPr lang="hr-HR" b="1" dirty="0" smtClean="0"/>
              <a:t>n</a:t>
            </a:r>
            <a:r>
              <a:rPr lang="hr-HR" dirty="0" smtClean="0"/>
              <a:t>)</a:t>
            </a:r>
          </a:p>
          <a:p>
            <a:pPr>
              <a:buNone/>
            </a:pPr>
            <a:r>
              <a:rPr lang="hr-HR" dirty="0" smtClean="0"/>
              <a:t>NESLOGOTVORNI</a:t>
            </a:r>
          </a:p>
          <a:p>
            <a:pPr>
              <a:buNone/>
            </a:pPr>
            <a:r>
              <a:rPr lang="hr-HR" dirty="0" smtClean="0"/>
              <a:t>NESILABIČNI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27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Samoglasnik/otvornik/vokal</a:t>
            </a:r>
            <a:endParaRPr lang="hr-H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932040" y="328498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331640" y="3356992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samoglasnik</a:t>
            </a:r>
            <a:r>
              <a:rPr lang="hr-HR" dirty="0" smtClean="0"/>
              <a:t>           </a:t>
            </a:r>
            <a:r>
              <a:rPr lang="hr-HR" u="sng" dirty="0" smtClean="0"/>
              <a:t>prototipni</a:t>
            </a:r>
            <a:r>
              <a:rPr lang="hr-HR" dirty="0" smtClean="0"/>
              <a:t> samoglasnici 				su </a:t>
            </a:r>
            <a:r>
              <a:rPr lang="hr-HR" b="1" dirty="0" smtClean="0"/>
              <a:t>otvornici</a:t>
            </a:r>
            <a:r>
              <a:rPr lang="hr-HR" dirty="0" smtClean="0"/>
              <a:t>,</a:t>
            </a:r>
            <a:r>
              <a:rPr lang="hr-HR" b="1" dirty="0" smtClean="0"/>
              <a:t> </a:t>
            </a:r>
            <a:r>
              <a:rPr lang="hr-HR" dirty="0" smtClean="0"/>
              <a:t>ali mogu biti 				i </a:t>
            </a:r>
            <a:r>
              <a:rPr lang="hr-HR" dirty="0" smtClean="0"/>
              <a:t>suglasnici uz zvonkije </a:t>
            </a:r>
            <a:r>
              <a:rPr lang="hr-HR" dirty="0" smtClean="0"/>
              <a:t>				vokale </a:t>
            </a:r>
            <a:r>
              <a:rPr lang="hr-HR" b="1" i="1" dirty="0" smtClean="0"/>
              <a:t>— </a:t>
            </a:r>
            <a:r>
              <a:rPr lang="hr-HR" b="1" dirty="0" smtClean="0"/>
              <a:t>dvanaestica</a:t>
            </a:r>
            <a:r>
              <a:rPr lang="hr-HR" dirty="0" smtClean="0"/>
              <a:t>)</a:t>
            </a:r>
            <a:endParaRPr lang="hr-HR" b="1" dirty="0" smtClean="0"/>
          </a:p>
          <a:p>
            <a:pPr>
              <a:buNone/>
            </a:pPr>
            <a:r>
              <a:rPr lang="hr-HR" dirty="0" smtClean="0"/>
              <a:t>SLOGOVNI GLAS</a:t>
            </a:r>
          </a:p>
          <a:p>
            <a:pPr>
              <a:buNone/>
            </a:pPr>
            <a:r>
              <a:rPr lang="hr-HR" dirty="0" smtClean="0"/>
              <a:t>SILABEM</a:t>
            </a:r>
          </a:p>
          <a:p>
            <a:pPr>
              <a:buNone/>
            </a:pPr>
            <a:endParaRPr lang="hr-HR" dirty="0" smtClean="0"/>
          </a:p>
          <a:p>
            <a:r>
              <a:rPr lang="hr-HR" b="1" dirty="0" smtClean="0"/>
              <a:t>vokal</a:t>
            </a:r>
            <a:r>
              <a:rPr lang="hr-HR" dirty="0" smtClean="0"/>
              <a:t> (vowel)    otvornik 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28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Samoglasnik/otvornik/vokal</a:t>
            </a:r>
            <a:endParaRPr lang="hr-H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31840" y="170080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91680" y="198884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059832" y="479715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Neujednačena podjela glasova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Sinonimija </a:t>
            </a:r>
            <a:r>
              <a:rPr lang="hr-HR" b="1" i="1" dirty="0" smtClean="0"/>
              <a:t>— </a:t>
            </a:r>
            <a:r>
              <a:rPr lang="hr-HR" dirty="0" smtClean="0"/>
              <a:t>sinonimni nizovi</a:t>
            </a:r>
          </a:p>
          <a:p>
            <a:pPr>
              <a:buNone/>
            </a:pPr>
            <a:r>
              <a:rPr lang="hr-HR" dirty="0" smtClean="0"/>
              <a:t> 	</a:t>
            </a:r>
            <a:r>
              <a:rPr lang="hr-HR" sz="2400" dirty="0" smtClean="0"/>
              <a:t>(</a:t>
            </a:r>
            <a:r>
              <a:rPr lang="hr-HR" sz="2400" b="1" dirty="0" smtClean="0"/>
              <a:t>bilabijali</a:t>
            </a:r>
            <a:r>
              <a:rPr lang="hr-HR" sz="2400" dirty="0" smtClean="0"/>
              <a:t>,</a:t>
            </a:r>
            <a:r>
              <a:rPr lang="hr-HR" sz="2400" b="1" dirty="0" smtClean="0"/>
              <a:t> dvousneni</a:t>
            </a:r>
            <a:r>
              <a:rPr lang="hr-HR" sz="2400" dirty="0" smtClean="0"/>
              <a:t>,</a:t>
            </a:r>
            <a:r>
              <a:rPr lang="hr-HR" sz="2400" b="1" dirty="0" smtClean="0"/>
              <a:t> dvousneni suglasnici</a:t>
            </a:r>
            <a:r>
              <a:rPr lang="hr-HR" sz="2400" dirty="0" smtClean="0"/>
              <a:t>,</a:t>
            </a:r>
            <a:r>
              <a:rPr lang="hr-HR" sz="2400" b="1" dirty="0" smtClean="0"/>
              <a:t> usneni glasovi</a:t>
            </a:r>
            <a:r>
              <a:rPr lang="hr-HR" sz="2400" dirty="0" smtClean="0"/>
              <a:t>,</a:t>
            </a:r>
            <a:r>
              <a:rPr lang="hr-HR" sz="2400" b="1" dirty="0" smtClean="0"/>
              <a:t> dvousnenici</a:t>
            </a:r>
            <a:r>
              <a:rPr lang="hr-HR" sz="2400" dirty="0" smtClean="0"/>
              <a:t>)</a:t>
            </a:r>
          </a:p>
          <a:p>
            <a:pPr>
              <a:buNone/>
            </a:pPr>
            <a:endParaRPr lang="hr-HR" sz="2400" dirty="0" smtClean="0"/>
          </a:p>
          <a:p>
            <a:r>
              <a:rPr lang="hr-HR" dirty="0" smtClean="0"/>
              <a:t>Višeznačnost jednog naziva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29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problema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hr-HR" dirty="0" smtClean="0"/>
              <a:t>Postanak pojmova</a:t>
            </a:r>
          </a:p>
          <a:p>
            <a:pPr lvl="1">
              <a:lnSpc>
                <a:spcPct val="150000"/>
              </a:lnSpc>
            </a:pPr>
            <a:r>
              <a:rPr lang="hr-HR" dirty="0" smtClean="0"/>
              <a:t>Odnosi i veze među njima      stvaranje pojmovnih sustava</a:t>
            </a:r>
          </a:p>
          <a:p>
            <a:pPr lvl="1">
              <a:lnSpc>
                <a:spcPct val="150000"/>
              </a:lnSpc>
            </a:pPr>
            <a:r>
              <a:rPr lang="hr-HR" dirty="0" smtClean="0"/>
              <a:t>Opisi pojmova</a:t>
            </a:r>
          </a:p>
          <a:p>
            <a:pPr lvl="1">
              <a:lnSpc>
                <a:spcPct val="150000"/>
              </a:lnSpc>
            </a:pPr>
            <a:r>
              <a:rPr lang="hr-HR" dirty="0" smtClean="0"/>
              <a:t>Stvaranje definicija</a:t>
            </a:r>
          </a:p>
          <a:p>
            <a:pPr lvl="1">
              <a:lnSpc>
                <a:spcPct val="150000"/>
              </a:lnSpc>
            </a:pPr>
            <a:r>
              <a:rPr lang="hr-HR" dirty="0" smtClean="0"/>
              <a:t>Pridruživanje označilaca pojmovima (nazivanje)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3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TERMINOLOGIJA</a:t>
            </a:r>
            <a:endParaRPr lang="hr-HR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932040" y="242088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Nazivi podređene i nadređene skupine se izjednačuju </a:t>
            </a:r>
          </a:p>
          <a:p>
            <a:pPr>
              <a:buNone/>
            </a:pPr>
            <a:endParaRPr lang="hr-HR" dirty="0" smtClean="0"/>
          </a:p>
          <a:p>
            <a:pPr lvl="1"/>
            <a:r>
              <a:rPr lang="hr-HR" dirty="0" smtClean="0"/>
              <a:t>Umjesto podređene koristi se naziv nadređene skupine (</a:t>
            </a:r>
            <a:r>
              <a:rPr lang="hr-HR" b="1" dirty="0" smtClean="0"/>
              <a:t>usnenici</a:t>
            </a:r>
            <a:r>
              <a:rPr lang="hr-HR" dirty="0" smtClean="0"/>
              <a:t> umjesto </a:t>
            </a:r>
            <a:r>
              <a:rPr lang="hr-HR" b="1" dirty="0" smtClean="0"/>
              <a:t>dvousnenici</a:t>
            </a:r>
            <a:r>
              <a:rPr lang="hr-HR" dirty="0" smtClean="0"/>
              <a:t>).</a:t>
            </a:r>
          </a:p>
          <a:p>
            <a:pPr lvl="1"/>
            <a:r>
              <a:rPr lang="hr-HR" dirty="0" smtClean="0"/>
              <a:t>Ne postoje razlikovni nazivi za podređenu i nadređenu skupinu (</a:t>
            </a:r>
            <a:r>
              <a:rPr lang="hr-HR" b="1" dirty="0" smtClean="0"/>
              <a:t>konsonanti </a:t>
            </a:r>
            <a:r>
              <a:rPr lang="hr-HR" dirty="0" smtClean="0"/>
              <a:t>i </a:t>
            </a:r>
            <a:r>
              <a:rPr lang="hr-HR" b="1" dirty="0" smtClean="0">
                <a:latin typeface="00 ZRCola"/>
                <a:ea typeface="00 ZRCola"/>
                <a:cs typeface="00 ZRCola"/>
              </a:rPr>
              <a:t>„</a:t>
            </a:r>
            <a:r>
              <a:rPr lang="hr-HR" b="1" dirty="0" smtClean="0"/>
              <a:t>pravi</a:t>
            </a:r>
            <a:r>
              <a:rPr lang="hr-HR" b="1" dirty="0" smtClean="0">
                <a:latin typeface="00 ZRCola"/>
                <a:ea typeface="00 ZRCola"/>
                <a:cs typeface="00 ZRCola"/>
              </a:rPr>
              <a:t>“</a:t>
            </a:r>
            <a:r>
              <a:rPr lang="hr-HR" b="1" dirty="0" smtClean="0"/>
              <a:t> konsonanti </a:t>
            </a:r>
            <a:r>
              <a:rPr lang="hr-HR" dirty="0" smtClean="0"/>
              <a:t>umjesto </a:t>
            </a:r>
            <a:r>
              <a:rPr lang="hr-HR" b="1" dirty="0" smtClean="0"/>
              <a:t>sonanti</a:t>
            </a:r>
            <a:r>
              <a:rPr lang="hr-HR" dirty="0" smtClean="0"/>
              <a:t>).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30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problema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Krenuti od pojma       preduvjet ispravnome nazivanju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Sinonimne nazive razvrstati na </a:t>
            </a:r>
            <a:r>
              <a:rPr lang="hr-HR" b="1" dirty="0" smtClean="0"/>
              <a:t>preporučene</a:t>
            </a:r>
            <a:r>
              <a:rPr lang="hr-HR" dirty="0" smtClean="0"/>
              <a:t>, </a:t>
            </a:r>
            <a:r>
              <a:rPr lang="hr-HR" b="1" dirty="0" smtClean="0"/>
              <a:t>dopuštene</a:t>
            </a:r>
            <a:r>
              <a:rPr lang="hr-HR" dirty="0" smtClean="0"/>
              <a:t> i </a:t>
            </a:r>
            <a:r>
              <a:rPr lang="hr-HR" b="1" dirty="0" smtClean="0"/>
              <a:t>nedopuštene</a:t>
            </a:r>
          </a:p>
          <a:p>
            <a:endParaRPr lang="hr-HR" dirty="0" smtClean="0"/>
          </a:p>
          <a:p>
            <a:r>
              <a:rPr lang="hr-HR" dirty="0" smtClean="0"/>
              <a:t>U školskoj uporabi </a:t>
            </a:r>
            <a:r>
              <a:rPr lang="hr-HR" b="1" i="1" dirty="0" smtClean="0"/>
              <a:t>— </a:t>
            </a:r>
            <a:r>
              <a:rPr lang="hr-HR" dirty="0" smtClean="0">
                <a:latin typeface="00 ZRCola"/>
                <a:ea typeface="00 ZRCola"/>
                <a:cs typeface="00 ZRCola"/>
              </a:rPr>
              <a:t>j</a:t>
            </a:r>
            <a:r>
              <a:rPr lang="hr-HR" dirty="0" smtClean="0"/>
              <a:t>ednočlani hrvatski naziv</a:t>
            </a:r>
            <a:r>
              <a:rPr lang="hr-HR" b="1" dirty="0" smtClean="0"/>
              <a:t> </a:t>
            </a:r>
            <a:r>
              <a:rPr lang="hr-HR" dirty="0" smtClean="0"/>
              <a:t>i posuđenica koja se rabi u znanosti</a:t>
            </a:r>
          </a:p>
          <a:p>
            <a:endParaRPr lang="hr-HR" dirty="0" smtClean="0"/>
          </a:p>
          <a:p>
            <a:r>
              <a:rPr lang="hr-HR" dirty="0" smtClean="0"/>
              <a:t>U znanstvenoj uporabi (fonolozi, fonetičari, lingvisti) </a:t>
            </a:r>
            <a:r>
              <a:rPr lang="hr-HR" b="1" i="1" dirty="0" smtClean="0"/>
              <a:t>— </a:t>
            </a:r>
            <a:r>
              <a:rPr lang="hr-HR" dirty="0" smtClean="0"/>
              <a:t>poznavanje i prepoznavanje različitih naziva (literatura)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31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Rješenja	</a:t>
            </a:r>
            <a:endParaRPr lang="hr-HR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707904" y="170080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Kao i na drugim jezičnim razinama</a:t>
            </a:r>
          </a:p>
          <a:p>
            <a:pPr lvl="1"/>
            <a:r>
              <a:rPr lang="hr-HR" dirty="0" smtClean="0"/>
              <a:t>Preuzimanje iz stranih jezika (</a:t>
            </a:r>
            <a:r>
              <a:rPr lang="hr-HR" b="1" dirty="0" smtClean="0"/>
              <a:t>dorsum</a:t>
            </a:r>
            <a:r>
              <a:rPr lang="hr-HR" dirty="0" smtClean="0"/>
              <a:t>, </a:t>
            </a:r>
            <a:r>
              <a:rPr lang="hr-HR" b="1" dirty="0" smtClean="0"/>
              <a:t>afrikat</a:t>
            </a:r>
            <a:r>
              <a:rPr lang="hr-HR" dirty="0" smtClean="0"/>
              <a:t>, </a:t>
            </a:r>
            <a:r>
              <a:rPr lang="hr-HR" b="1" dirty="0" smtClean="0"/>
              <a:t>aproksimant</a:t>
            </a:r>
            <a:r>
              <a:rPr lang="hr-HR" dirty="0" smtClean="0"/>
              <a:t>)</a:t>
            </a:r>
          </a:p>
          <a:p>
            <a:pPr lvl="1"/>
            <a:endParaRPr lang="hr-HR" dirty="0" smtClean="0"/>
          </a:p>
          <a:p>
            <a:pPr lvl="1"/>
            <a:r>
              <a:rPr lang="hr-HR" b="1" dirty="0" smtClean="0"/>
              <a:t>Tvorba</a:t>
            </a:r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Prijenos značenja </a:t>
            </a:r>
          </a:p>
          <a:p>
            <a:pPr lvl="2"/>
            <a:r>
              <a:rPr lang="hr-HR" dirty="0" smtClean="0"/>
              <a:t>metaforizacijom (</a:t>
            </a:r>
            <a:r>
              <a:rPr lang="hr-HR" b="1" dirty="0" smtClean="0"/>
              <a:t>nepce</a:t>
            </a:r>
            <a:r>
              <a:rPr lang="hr-HR" dirty="0" smtClean="0"/>
              <a:t>: malo nebo; </a:t>
            </a:r>
            <a:r>
              <a:rPr lang="hr-HR" b="1" dirty="0" smtClean="0"/>
              <a:t>leđa</a:t>
            </a:r>
            <a:r>
              <a:rPr lang="hr-HR" dirty="0" smtClean="0"/>
              <a:t> jezika; </a:t>
            </a:r>
            <a:r>
              <a:rPr lang="hr-HR" b="1" dirty="0" smtClean="0"/>
              <a:t>hrbat</a:t>
            </a:r>
            <a:r>
              <a:rPr lang="hr-HR" dirty="0" smtClean="0"/>
              <a:t> jezika)</a:t>
            </a:r>
          </a:p>
          <a:p>
            <a:pPr lvl="2"/>
            <a:r>
              <a:rPr lang="hr-HR" dirty="0" smtClean="0"/>
              <a:t>prevedenice (</a:t>
            </a:r>
            <a:r>
              <a:rPr lang="hr-HR" b="1" dirty="0" smtClean="0"/>
              <a:t>kruna</a:t>
            </a:r>
            <a:r>
              <a:rPr lang="hr-HR" dirty="0" smtClean="0"/>
              <a:t>: crown; </a:t>
            </a:r>
            <a:r>
              <a:rPr lang="hr-HR" b="1" dirty="0" smtClean="0"/>
              <a:t>oštrica</a:t>
            </a:r>
            <a:r>
              <a:rPr lang="hr-HR" dirty="0" smtClean="0"/>
              <a:t>: blade)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32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Načini stvaranja naziva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TVORBA</a:t>
            </a:r>
          </a:p>
          <a:p>
            <a:pPr>
              <a:buNone/>
            </a:pPr>
            <a:endParaRPr lang="hr-HR" b="1" dirty="0" smtClean="0"/>
          </a:p>
          <a:p>
            <a:pPr lvl="1"/>
            <a:r>
              <a:rPr lang="hr-HR" dirty="0" smtClean="0"/>
              <a:t>PREFIKSACIJA</a:t>
            </a:r>
          </a:p>
          <a:p>
            <a:pPr lvl="2"/>
            <a:r>
              <a:rPr lang="hr-HR" b="1" dirty="0" smtClean="0"/>
              <a:t>bezvučnik</a:t>
            </a:r>
            <a:r>
              <a:rPr lang="hr-HR" dirty="0" smtClean="0"/>
              <a:t>; </a:t>
            </a:r>
            <a:r>
              <a:rPr lang="hr-HR" b="1" dirty="0" smtClean="0"/>
              <a:t>bešumnik</a:t>
            </a:r>
          </a:p>
          <a:p>
            <a:pPr lvl="2">
              <a:buNone/>
            </a:pPr>
            <a:endParaRPr lang="hr-HR" b="1" dirty="0" smtClean="0"/>
          </a:p>
          <a:p>
            <a:pPr lvl="1"/>
            <a:r>
              <a:rPr lang="hr-HR" dirty="0" smtClean="0"/>
              <a:t>SUFIKSACIJA</a:t>
            </a:r>
          </a:p>
          <a:p>
            <a:pPr lvl="2"/>
            <a:r>
              <a:rPr lang="hr-HR" b="1" dirty="0" smtClean="0"/>
              <a:t>jedrenik</a:t>
            </a:r>
            <a:r>
              <a:rPr lang="hr-HR" dirty="0" smtClean="0"/>
              <a:t>; </a:t>
            </a:r>
            <a:r>
              <a:rPr lang="hr-HR" b="1" dirty="0" smtClean="0"/>
              <a:t>međuzubnik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33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Načini stvaranja naziva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r-HR" dirty="0" smtClean="0"/>
              <a:t>OJEDNOČLANJENJE</a:t>
            </a:r>
          </a:p>
          <a:p>
            <a:pPr lvl="2"/>
            <a:r>
              <a:rPr lang="hr-HR" dirty="0" smtClean="0"/>
              <a:t>tekući suglasnik &gt; </a:t>
            </a:r>
            <a:r>
              <a:rPr lang="hr-HR" b="1" dirty="0" smtClean="0"/>
              <a:t>tekućnik</a:t>
            </a:r>
          </a:p>
          <a:p>
            <a:pPr lvl="2">
              <a:buNone/>
            </a:pPr>
            <a:endParaRPr lang="hr-HR" dirty="0" smtClean="0"/>
          </a:p>
          <a:p>
            <a:pPr lvl="1"/>
            <a:r>
              <a:rPr lang="hr-HR" dirty="0" smtClean="0"/>
              <a:t>SLAGANJE</a:t>
            </a:r>
          </a:p>
          <a:p>
            <a:pPr lvl="2"/>
            <a:r>
              <a:rPr lang="hr-HR" b="1" dirty="0" smtClean="0"/>
              <a:t>dvousnenik</a:t>
            </a:r>
            <a:r>
              <a:rPr lang="hr-HR" dirty="0" smtClean="0"/>
              <a:t>; </a:t>
            </a:r>
            <a:r>
              <a:rPr lang="hr-HR" b="1" dirty="0" smtClean="0"/>
              <a:t>jednoglasnik</a:t>
            </a:r>
          </a:p>
          <a:p>
            <a:pPr lvl="2"/>
            <a:r>
              <a:rPr lang="hr-HR" dirty="0" smtClean="0"/>
              <a:t>polusloženice </a:t>
            </a:r>
            <a:r>
              <a:rPr lang="hr-HR" b="1" i="1" dirty="0" smtClean="0"/>
              <a:t>— </a:t>
            </a:r>
            <a:r>
              <a:rPr lang="hr-HR" b="1" dirty="0" smtClean="0"/>
              <a:t>nepčano­desnički</a:t>
            </a:r>
            <a:r>
              <a:rPr lang="hr-HR" dirty="0" smtClean="0"/>
              <a:t> (palatoalveolari)</a:t>
            </a:r>
          </a:p>
          <a:p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34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Načini stvaranja naziva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Značenjska i oblična jednoznačnost i sustavnost</a:t>
            </a:r>
          </a:p>
          <a:p>
            <a:endParaRPr lang="hr-HR" dirty="0" smtClean="0"/>
          </a:p>
          <a:p>
            <a:r>
              <a:rPr lang="hr-HR" dirty="0" smtClean="0"/>
              <a:t>Oblična uklopivost, točnost, jednostavnost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Značenjska (sadržajna) jasnoća, slikovitost, korisnost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35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Načela stvaranja i odabira naziva</a:t>
            </a:r>
            <a:br>
              <a:rPr lang="hr-HR" dirty="0" smtClean="0"/>
            </a:br>
            <a:r>
              <a:rPr lang="hr-HR" sz="2700" dirty="0" smtClean="0"/>
              <a:t>(Jelaska, </a:t>
            </a:r>
            <a:r>
              <a:rPr lang="hr-HR" sz="2700" dirty="0" smtClean="0"/>
              <a:t>Novak 2006</a:t>
            </a:r>
            <a:r>
              <a:rPr lang="hr-HR" sz="2700" dirty="0" smtClean="0"/>
              <a:t>.)</a:t>
            </a:r>
            <a:endParaRPr lang="hr-HR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Preporuka </a:t>
            </a:r>
            <a:r>
              <a:rPr lang="hr-HR" b="1" i="1" dirty="0" smtClean="0"/>
              <a:t>— </a:t>
            </a:r>
            <a:r>
              <a:rPr lang="hr-HR" dirty="0" smtClean="0"/>
              <a:t>jednoznačni nazivi</a:t>
            </a:r>
          </a:p>
          <a:p>
            <a:pPr>
              <a:buNone/>
            </a:pPr>
            <a:r>
              <a:rPr lang="hr-HR" dirty="0" smtClean="0"/>
              <a:t>	(jedan oblik      jedno značenje)</a:t>
            </a:r>
          </a:p>
          <a:p>
            <a:r>
              <a:rPr lang="hr-HR" dirty="0" smtClean="0"/>
              <a:t>Višeznačnice </a:t>
            </a:r>
            <a:r>
              <a:rPr lang="hr-HR" dirty="0" smtClean="0"/>
              <a:t>(poliseme) </a:t>
            </a:r>
            <a:r>
              <a:rPr lang="hr-HR" b="1" i="1" dirty="0" smtClean="0"/>
              <a:t>— </a:t>
            </a:r>
            <a:r>
              <a:rPr lang="hr-HR" u="sng" dirty="0" smtClean="0"/>
              <a:t>razgraničiti </a:t>
            </a:r>
          </a:p>
          <a:p>
            <a:pPr>
              <a:buNone/>
            </a:pPr>
            <a:endParaRPr lang="hr-HR" u="sng" dirty="0" smtClean="0"/>
          </a:p>
          <a:p>
            <a:pPr lvl="1">
              <a:buNone/>
            </a:pPr>
            <a:r>
              <a:rPr lang="hr-HR" dirty="0" smtClean="0"/>
              <a:t>pr.: 	konsonanti   :   vokali</a:t>
            </a:r>
          </a:p>
          <a:p>
            <a:pPr lvl="1">
              <a:buNone/>
            </a:pPr>
            <a:r>
              <a:rPr lang="hr-HR" dirty="0" smtClean="0"/>
              <a:t>			(</a:t>
            </a:r>
            <a:r>
              <a:rPr lang="hr-HR" b="1" dirty="0" smtClean="0"/>
              <a:t>zatvornici</a:t>
            </a:r>
            <a:r>
              <a:rPr lang="hr-HR" dirty="0" smtClean="0"/>
              <a:t>)	    (</a:t>
            </a:r>
            <a:r>
              <a:rPr lang="hr-HR" b="1" dirty="0" smtClean="0"/>
              <a:t>otvornici</a:t>
            </a:r>
            <a:r>
              <a:rPr lang="hr-HR" dirty="0" smtClean="0"/>
              <a:t>)</a:t>
            </a:r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dirty="0" smtClean="0"/>
              <a:t>(pravi) konsonant	sonanti</a:t>
            </a:r>
          </a:p>
          <a:p>
            <a:pPr lvl="1">
              <a:buNone/>
            </a:pPr>
            <a:r>
              <a:rPr lang="hr-HR" dirty="0" smtClean="0"/>
              <a:t>(</a:t>
            </a:r>
            <a:r>
              <a:rPr lang="hr-HR" b="1" dirty="0" smtClean="0"/>
              <a:t>šumnici</a:t>
            </a:r>
            <a:r>
              <a:rPr lang="hr-HR" dirty="0" smtClean="0"/>
              <a:t>)			(</a:t>
            </a:r>
            <a:r>
              <a:rPr lang="hr-HR" b="1" dirty="0" smtClean="0"/>
              <a:t>zvonačnici</a:t>
            </a:r>
            <a:r>
              <a:rPr lang="hr-HR" dirty="0" smtClean="0"/>
              <a:t>)</a:t>
            </a:r>
          </a:p>
          <a:p>
            <a:pPr lvl="1">
              <a:buNone/>
            </a:pPr>
            <a:endParaRPr lang="hr-HR" dirty="0" smtClean="0"/>
          </a:p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36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Jednoznačnost	</a:t>
            </a:r>
            <a:endParaRPr lang="hr-HR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907704" y="4509120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923928" y="4509120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15816" y="220486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Bliskoznačnice (sinonime) </a:t>
            </a:r>
            <a:r>
              <a:rPr lang="hr-HR" u="sng" dirty="0" smtClean="0"/>
              <a:t>razvrstati</a:t>
            </a:r>
            <a:endParaRPr lang="hr-HR" u="sng" dirty="0" smtClean="0"/>
          </a:p>
          <a:p>
            <a:pPr>
              <a:buNone/>
            </a:pPr>
            <a:r>
              <a:rPr lang="hr-HR" dirty="0" smtClean="0"/>
              <a:t>	(preporučeni, dopušteni, nedopušteni)</a:t>
            </a:r>
          </a:p>
          <a:p>
            <a:pPr>
              <a:buNone/>
            </a:pPr>
            <a:r>
              <a:rPr lang="hr-HR" dirty="0" smtClean="0"/>
              <a:t>pr.:</a:t>
            </a:r>
          </a:p>
          <a:p>
            <a:pPr>
              <a:buNone/>
            </a:pPr>
            <a:r>
              <a:rPr lang="hr-HR" dirty="0" smtClean="0"/>
              <a:t>		Preporučeni: </a:t>
            </a:r>
            <a:r>
              <a:rPr lang="hr-HR" b="1" dirty="0" smtClean="0"/>
              <a:t>zatvornik</a:t>
            </a:r>
          </a:p>
          <a:p>
            <a:pPr>
              <a:buNone/>
            </a:pPr>
            <a:r>
              <a:rPr lang="hr-HR" dirty="0" smtClean="0"/>
              <a:t>		Dopušteni: </a:t>
            </a:r>
            <a:r>
              <a:rPr lang="hr-HR" b="1" dirty="0" smtClean="0"/>
              <a:t>konsonant</a:t>
            </a:r>
          </a:p>
          <a:p>
            <a:pPr>
              <a:buNone/>
            </a:pPr>
            <a:r>
              <a:rPr lang="hr-HR" dirty="0" smtClean="0"/>
              <a:t>		Nedopušteni: </a:t>
            </a:r>
            <a:r>
              <a:rPr lang="hr-HR" b="1" dirty="0" smtClean="0"/>
              <a:t>suglasnik</a:t>
            </a:r>
          </a:p>
          <a:p>
            <a:pPr>
              <a:buNone/>
            </a:pPr>
            <a:endParaRPr lang="hr-HR" u="sng" dirty="0" smtClean="0"/>
          </a:p>
          <a:p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37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Jednoznačnost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Izrazna usklađenost</a:t>
            </a:r>
          </a:p>
          <a:p>
            <a:pPr lvl="1"/>
            <a:r>
              <a:rPr lang="hr-HR" dirty="0" smtClean="0"/>
              <a:t>niz: </a:t>
            </a:r>
          </a:p>
          <a:p>
            <a:pPr lvl="1">
              <a:buNone/>
            </a:pPr>
            <a:r>
              <a:rPr lang="hr-HR" dirty="0" smtClean="0"/>
              <a:t>samoglasnici </a:t>
            </a:r>
            <a:r>
              <a:rPr lang="hr-HR" b="1" i="1" dirty="0" smtClean="0"/>
              <a:t>—</a:t>
            </a:r>
            <a:r>
              <a:rPr lang="hr-HR" dirty="0" smtClean="0"/>
              <a:t> prijelazni suglasnici </a:t>
            </a:r>
            <a:r>
              <a:rPr lang="hr-HR" b="1" i="1" dirty="0" smtClean="0"/>
              <a:t>—</a:t>
            </a:r>
            <a:r>
              <a:rPr lang="hr-HR" dirty="0" smtClean="0"/>
              <a:t> suglasnici (Barić)</a:t>
            </a:r>
          </a:p>
          <a:p>
            <a:pPr lvl="1"/>
            <a:r>
              <a:rPr lang="hr-HR" dirty="0" smtClean="0"/>
              <a:t>sustavnije bi bilo:</a:t>
            </a:r>
          </a:p>
          <a:p>
            <a:pPr lvl="1">
              <a:buNone/>
            </a:pPr>
            <a:r>
              <a:rPr lang="hr-HR" b="1" dirty="0" smtClean="0"/>
              <a:t>samoglasnici </a:t>
            </a:r>
            <a:r>
              <a:rPr lang="hr-HR" b="1" i="1" dirty="0" smtClean="0"/>
              <a:t>— </a:t>
            </a:r>
            <a:r>
              <a:rPr lang="hr-HR" b="1" dirty="0" smtClean="0"/>
              <a:t>prijelaznici </a:t>
            </a:r>
            <a:r>
              <a:rPr lang="hr-HR" b="1" i="1" dirty="0" smtClean="0"/>
              <a:t>— </a:t>
            </a:r>
            <a:r>
              <a:rPr lang="hr-HR" b="1" dirty="0" smtClean="0"/>
              <a:t>suglasnici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Ponekad novi naziv koji će popuniti </a:t>
            </a:r>
            <a:r>
              <a:rPr lang="hr-HR" dirty="0" smtClean="0"/>
              <a:t>prazninu</a:t>
            </a:r>
            <a:endParaRPr lang="hr-HR" dirty="0" smtClean="0"/>
          </a:p>
          <a:p>
            <a:pPr lvl="1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38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Sustavnost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Poklapanje temeljnoga značenja s pojmom na koji se odnosi</a:t>
            </a:r>
          </a:p>
          <a:p>
            <a:pPr>
              <a:buNone/>
            </a:pPr>
            <a:endParaRPr lang="hr-HR" dirty="0" smtClean="0"/>
          </a:p>
          <a:p>
            <a:pPr lvl="1"/>
            <a:r>
              <a:rPr lang="hr-HR" u="sng" dirty="0" smtClean="0"/>
              <a:t>samoglasnik ≠ vokal</a:t>
            </a:r>
          </a:p>
          <a:p>
            <a:pPr lvl="1">
              <a:buNone/>
            </a:pPr>
            <a:r>
              <a:rPr lang="hr-HR" dirty="0" smtClean="0"/>
              <a:t>(vokali mogu biti i suglasnici uz zvonkije vokale </a:t>
            </a:r>
            <a:r>
              <a:rPr lang="hr-HR" b="1" i="1" dirty="0" smtClean="0"/>
              <a:t>— </a:t>
            </a:r>
            <a:r>
              <a:rPr lang="hr-HR" b="1" dirty="0" smtClean="0"/>
              <a:t>dvanaestica</a:t>
            </a:r>
            <a:r>
              <a:rPr lang="hr-HR" dirty="0" smtClean="0"/>
              <a:t>)</a:t>
            </a:r>
          </a:p>
          <a:p>
            <a:pPr lvl="1">
              <a:buNone/>
            </a:pPr>
            <a:endParaRPr lang="hr-HR" dirty="0" smtClean="0"/>
          </a:p>
          <a:p>
            <a:pPr lvl="1"/>
            <a:r>
              <a:rPr lang="hr-HR" u="sng" dirty="0" smtClean="0"/>
              <a:t>konsonant ≠ suglasnik</a:t>
            </a:r>
          </a:p>
          <a:p>
            <a:pPr lvl="1">
              <a:buNone/>
            </a:pPr>
            <a:r>
              <a:rPr lang="hr-HR" dirty="0" smtClean="0"/>
              <a:t>(konsonanti mogu biti i samoglasnici ako nisu okruženi vokalima </a:t>
            </a:r>
            <a:r>
              <a:rPr lang="hr-HR" b="1" i="1" dirty="0" smtClean="0"/>
              <a:t>—</a:t>
            </a:r>
            <a:r>
              <a:rPr lang="hr-HR" dirty="0" smtClean="0"/>
              <a:t> </a:t>
            </a:r>
            <a:r>
              <a:rPr lang="hr-HR" b="1" dirty="0" smtClean="0"/>
              <a:t>trn</a:t>
            </a:r>
            <a:r>
              <a:rPr lang="hr-HR" i="1" dirty="0" smtClean="0"/>
              <a:t>, </a:t>
            </a:r>
            <a:r>
              <a:rPr lang="hr-HR" b="1" dirty="0" smtClean="0"/>
              <a:t>monokl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39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Točnost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hr-HR" dirty="0" smtClean="0"/>
              <a:t>Odnosi između objekta, pojma i označioca </a:t>
            </a:r>
          </a:p>
          <a:p>
            <a:pPr lvl="1">
              <a:lnSpc>
                <a:spcPct val="150000"/>
              </a:lnSpc>
            </a:pPr>
            <a:r>
              <a:rPr lang="hr-HR" dirty="0" smtClean="0"/>
              <a:t>Ustroj i stvaranje naziva</a:t>
            </a:r>
          </a:p>
          <a:p>
            <a:pPr lvl="1">
              <a:lnSpc>
                <a:spcPct val="150000"/>
              </a:lnSpc>
            </a:pPr>
            <a:r>
              <a:rPr lang="hr-HR" dirty="0" smtClean="0"/>
              <a:t>Usklađivanje naziva i pojma</a:t>
            </a:r>
          </a:p>
          <a:p>
            <a:pPr lvl="1">
              <a:lnSpc>
                <a:spcPct val="150000"/>
              </a:lnSpc>
            </a:pPr>
            <a:r>
              <a:rPr lang="hr-HR" dirty="0" smtClean="0"/>
              <a:t>Terminološka leksikografija (baze podataka)</a:t>
            </a:r>
          </a:p>
          <a:p>
            <a:pPr lvl="1"/>
            <a:endParaRPr lang="hr-HR" dirty="0" smtClean="0"/>
          </a:p>
          <a:p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4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TERMINOLOGIJA</a:t>
            </a:r>
            <a:endParaRPr lang="hr-HR" dirty="0"/>
          </a:p>
        </p:txBody>
      </p:sp>
      <p:sp>
        <p:nvSpPr>
          <p:cNvPr id="5" name="Isosceles Triangle 4"/>
          <p:cNvSpPr/>
          <p:nvPr/>
        </p:nvSpPr>
        <p:spPr>
          <a:xfrm>
            <a:off x="7380312" y="1556792"/>
            <a:ext cx="360040" cy="360040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Prednost jednočlanoga naziva umjesto dvočlanoga ili višečlanoga</a:t>
            </a:r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zatvorni suglasnici &gt; </a:t>
            </a:r>
            <a:r>
              <a:rPr lang="hr-HR" b="1" dirty="0" smtClean="0"/>
              <a:t>zatvornici</a:t>
            </a:r>
          </a:p>
          <a:p>
            <a:pPr lvl="1"/>
            <a:r>
              <a:rPr lang="hr-HR" dirty="0" smtClean="0"/>
              <a:t>sliveni suglasnici &gt; </a:t>
            </a:r>
            <a:r>
              <a:rPr lang="hr-HR" b="1" dirty="0" smtClean="0"/>
              <a:t>slivenici</a:t>
            </a:r>
            <a:endParaRPr lang="hr-H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40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Jednostavnost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Pomoć </a:t>
            </a:r>
            <a:r>
              <a:rPr lang="hr-HR" dirty="0" smtClean="0"/>
              <a:t>u pamćenju naziva glasova i bitnih obilježja</a:t>
            </a:r>
          </a:p>
          <a:p>
            <a:endParaRPr lang="hr-HR" dirty="0" smtClean="0"/>
          </a:p>
          <a:p>
            <a:pPr lvl="1"/>
            <a:r>
              <a:rPr lang="hr-HR" b="1" dirty="0" smtClean="0"/>
              <a:t>tjesnačnik</a:t>
            </a:r>
            <a:r>
              <a:rPr lang="hr-HR" dirty="0" smtClean="0"/>
              <a:t> &gt; tjesnac kroz koji prolazi zračna struja</a:t>
            </a:r>
          </a:p>
          <a:p>
            <a:pPr lvl="1"/>
            <a:r>
              <a:rPr lang="hr-HR" b="1" dirty="0" smtClean="0"/>
              <a:t>jedrenik</a:t>
            </a:r>
            <a:r>
              <a:rPr lang="hr-HR" dirty="0" smtClean="0"/>
              <a:t> &gt; velar (</a:t>
            </a:r>
            <a:r>
              <a:rPr lang="hr-HR" b="1" dirty="0" smtClean="0"/>
              <a:t>velum</a:t>
            </a:r>
            <a:r>
              <a:rPr lang="hr-HR" dirty="0" smtClean="0"/>
              <a:t> = </a:t>
            </a:r>
            <a:r>
              <a:rPr lang="hr-HR" b="1" dirty="0" smtClean="0"/>
              <a:t>jedro</a:t>
            </a:r>
            <a:r>
              <a:rPr lang="hr-HR" dirty="0" smtClean="0"/>
              <a:t>), stražnje nepce</a:t>
            </a:r>
          </a:p>
          <a:p>
            <a:pPr lvl="1">
              <a:buNone/>
            </a:pPr>
            <a:r>
              <a:rPr lang="hr-HR" dirty="0" smtClean="0"/>
              <a:t>			      (metaforizacija)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41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Slikovitost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Stručniji i detaljniji pristup glasovima </a:t>
            </a:r>
            <a:r>
              <a:rPr lang="hr-HR" b="1" i="1" dirty="0" smtClean="0"/>
              <a:t>—</a:t>
            </a:r>
            <a:r>
              <a:rPr lang="hr-HR" dirty="0" smtClean="0"/>
              <a:t>  veći broj glasova</a:t>
            </a:r>
          </a:p>
          <a:p>
            <a:pPr lvl="1"/>
            <a:r>
              <a:rPr lang="hr-HR" dirty="0" smtClean="0"/>
              <a:t>Isti se glasovi mogu opisati s različitih gledišta.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Uspješnost </a:t>
            </a:r>
            <a:r>
              <a:rPr lang="hr-HR" b="1" i="1" dirty="0" smtClean="0"/>
              <a:t>—</a:t>
            </a:r>
            <a:r>
              <a:rPr lang="hr-HR" dirty="0" smtClean="0"/>
              <a:t> ovisi o obličnoj i značenjskoj prikladnosti, općoj prihvaćenosti, pravodobnosti</a:t>
            </a:r>
          </a:p>
          <a:p>
            <a:pPr>
              <a:buNone/>
            </a:pPr>
            <a:endParaRPr lang="hr-HR" dirty="0" smtClean="0"/>
          </a:p>
          <a:p>
            <a:pPr lvl="1">
              <a:buNone/>
            </a:pPr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42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Korisnost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Različiti pristupi </a:t>
            </a:r>
            <a:r>
              <a:rPr lang="hr-HR" b="1" i="1" dirty="0" smtClean="0"/>
              <a:t>— </a:t>
            </a:r>
            <a:r>
              <a:rPr lang="hr-HR" dirty="0" smtClean="0"/>
              <a:t>velik broj istoznačnih naziva</a:t>
            </a:r>
          </a:p>
          <a:p>
            <a:endParaRPr lang="hr-HR" dirty="0" smtClean="0"/>
          </a:p>
          <a:p>
            <a:r>
              <a:rPr lang="hr-HR" dirty="0" smtClean="0"/>
              <a:t>Sređeno nazivlje preduvjet za uspješan znanstveni razvoj i komunikaciju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Potrebno je:</a:t>
            </a:r>
          </a:p>
          <a:p>
            <a:pPr lvl="1"/>
            <a:r>
              <a:rPr lang="hr-HR" dirty="0" smtClean="0"/>
              <a:t>Usustaviti postojeće nazivlje</a:t>
            </a:r>
          </a:p>
          <a:p>
            <a:pPr lvl="1"/>
            <a:r>
              <a:rPr lang="hr-HR" dirty="0" smtClean="0"/>
              <a:t>Ponuditi hrvatske nazive</a:t>
            </a:r>
          </a:p>
          <a:p>
            <a:pPr lvl="1"/>
            <a:r>
              <a:rPr lang="hr-HR" dirty="0" smtClean="0"/>
              <a:t>Normativno hijerarhizirati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43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44</a:t>
            </a:fld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3568" y="274638"/>
            <a:ext cx="7546032" cy="1143000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ctr"/>
            <a:r>
              <a:rPr lang="hr-HR" dirty="0" smtClean="0"/>
              <a:t>HVALA NA POZORNOSTI!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Barić, Eugenija, i dr. 1997. </a:t>
            </a:r>
            <a:r>
              <a:rPr lang="hr-HR" i="1" dirty="0" smtClean="0"/>
              <a:t>Hrvatska gramatika</a:t>
            </a:r>
            <a:r>
              <a:rPr lang="hr-HR" dirty="0" smtClean="0"/>
              <a:t>. Zagreb: Školska knjiga.</a:t>
            </a:r>
          </a:p>
          <a:p>
            <a:r>
              <a:rPr lang="hr-HR" dirty="0" smtClean="0"/>
              <a:t>Bukovčan, Dragica. 2009. </a:t>
            </a:r>
            <a:r>
              <a:rPr lang="hr-HR" i="1" dirty="0" smtClean="0"/>
              <a:t>Od teorije do prakse u jeziku struke</a:t>
            </a:r>
            <a:r>
              <a:rPr lang="hr-HR" dirty="0" smtClean="0"/>
              <a:t>. Zagreb: Školska knjiga.</a:t>
            </a:r>
          </a:p>
          <a:p>
            <a:r>
              <a:rPr lang="hr-HR" dirty="0" smtClean="0"/>
              <a:t>Hudeček, Lana; Mihaljević, Milica; Vidović, Domagoj. 2006. </a:t>
            </a:r>
            <a:r>
              <a:rPr lang="hr-HR" i="1" dirty="0" smtClean="0"/>
              <a:t>Sinonimni parovi i nizovi u temeljnome lingvističkom nazivlju</a:t>
            </a:r>
            <a:r>
              <a:rPr lang="hr-HR" dirty="0" smtClean="0"/>
              <a:t>. Filologija 46-47, 101-122.</a:t>
            </a:r>
          </a:p>
          <a:p>
            <a:r>
              <a:rPr lang="hr-HR" dirty="0" smtClean="0"/>
              <a:t>Jelaska, Zrinka. 2004. </a:t>
            </a:r>
            <a:r>
              <a:rPr lang="hr-HR" i="1" dirty="0" smtClean="0"/>
              <a:t>Fonološki opisi hrvatskoga jezika. Glasovi</a:t>
            </a:r>
            <a:r>
              <a:rPr lang="hr-HR" dirty="0" smtClean="0"/>
              <a:t>,</a:t>
            </a:r>
            <a:r>
              <a:rPr lang="hr-HR" i="1" dirty="0" smtClean="0"/>
              <a:t> slogovi</a:t>
            </a:r>
            <a:r>
              <a:rPr lang="hr-HR" dirty="0" smtClean="0"/>
              <a:t>,</a:t>
            </a:r>
            <a:r>
              <a:rPr lang="hr-HR" i="1" dirty="0" smtClean="0"/>
              <a:t> naglasci</a:t>
            </a:r>
            <a:r>
              <a:rPr lang="hr-HR" dirty="0" smtClean="0"/>
              <a:t>. Zagreb: Sveučilišna naklada.</a:t>
            </a:r>
          </a:p>
          <a:p>
            <a:r>
              <a:rPr lang="hr-HR" dirty="0" smtClean="0"/>
              <a:t>Jelaska, Zrinka; Novak, Ines. 2006. </a:t>
            </a:r>
            <a:r>
              <a:rPr lang="hr-HR" i="1" dirty="0" smtClean="0"/>
              <a:t>Čemu? Inačnost glasovnoga nazivlja</a:t>
            </a:r>
            <a:r>
              <a:rPr lang="hr-HR" dirty="0" smtClean="0"/>
              <a:t>. Filologija 46-47, 131-149.</a:t>
            </a:r>
          </a:p>
          <a:p>
            <a:r>
              <a:rPr lang="hr-HR" dirty="0" smtClean="0"/>
              <a:t>Silić, Josip; Pranjković, Ivo. 2005. </a:t>
            </a:r>
            <a:r>
              <a:rPr lang="hr-HR" i="1" dirty="0" smtClean="0"/>
              <a:t>Gramatika hrvatskoga jezika.</a:t>
            </a:r>
            <a:r>
              <a:rPr lang="hr-HR" dirty="0" smtClean="0"/>
              <a:t> Zagreb: Školska knjiga.</a:t>
            </a:r>
          </a:p>
          <a:p>
            <a:r>
              <a:rPr lang="hr-HR" dirty="0" smtClean="0"/>
              <a:t>Temmerman, Rita. 2000. </a:t>
            </a:r>
            <a:r>
              <a:rPr lang="hr-HR" i="1" dirty="0" smtClean="0"/>
              <a:t>Towards New Ways of Terminology Description - The Sociocognitive Approach</a:t>
            </a:r>
            <a:r>
              <a:rPr lang="hr-HR" dirty="0" smtClean="0"/>
              <a:t>. John Benjamins Publishing Company. 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45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Literatura: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Bečka terminološka škola</a:t>
            </a:r>
          </a:p>
          <a:p>
            <a:pPr lvl="1"/>
            <a:r>
              <a:rPr lang="hr-HR" dirty="0" smtClean="0"/>
              <a:t>Eugen Wüster (1898. </a:t>
            </a:r>
            <a:r>
              <a:rPr lang="hr-HR" b="1" i="1" dirty="0" smtClean="0"/>
              <a:t>—</a:t>
            </a:r>
            <a:r>
              <a:rPr lang="hr-HR" dirty="0" smtClean="0"/>
              <a:t> 1977.)</a:t>
            </a:r>
          </a:p>
          <a:p>
            <a:pPr lvl="1"/>
            <a:endParaRPr lang="hr-HR" dirty="0" smtClean="0"/>
          </a:p>
          <a:p>
            <a:pPr lvl="1">
              <a:buNone/>
            </a:pPr>
            <a:endParaRPr lang="hr-HR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5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Tradicionalni pristup terminologiji</a:t>
            </a:r>
            <a:endParaRPr lang="hr-HR" dirty="0"/>
          </a:p>
        </p:txBody>
      </p:sp>
      <p:sp>
        <p:nvSpPr>
          <p:cNvPr id="4" name="Oval 3"/>
          <p:cNvSpPr/>
          <p:nvPr/>
        </p:nvSpPr>
        <p:spPr>
          <a:xfrm>
            <a:off x="3275856" y="2420888"/>
            <a:ext cx="1368152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POJAM</a:t>
            </a:r>
            <a:endParaRPr lang="hr-HR" b="1" dirty="0"/>
          </a:p>
        </p:txBody>
      </p:sp>
      <p:sp>
        <p:nvSpPr>
          <p:cNvPr id="6" name="Oval 5"/>
          <p:cNvSpPr/>
          <p:nvPr/>
        </p:nvSpPr>
        <p:spPr>
          <a:xfrm>
            <a:off x="2987824" y="3933056"/>
            <a:ext cx="1944216" cy="7200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DEFINICIJA</a:t>
            </a:r>
            <a:endParaRPr lang="hr-HR" dirty="0"/>
          </a:p>
        </p:txBody>
      </p:sp>
      <p:sp>
        <p:nvSpPr>
          <p:cNvPr id="7" name="Oval 6"/>
          <p:cNvSpPr/>
          <p:nvPr/>
        </p:nvSpPr>
        <p:spPr>
          <a:xfrm>
            <a:off x="3347864" y="5589240"/>
            <a:ext cx="1368152" cy="78370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NAZIV</a:t>
            </a:r>
            <a:endParaRPr lang="hr-HR" dirty="0"/>
          </a:p>
        </p:txBody>
      </p:sp>
      <p:cxnSp>
        <p:nvCxnSpPr>
          <p:cNvPr id="9" name="Straight Arrow Connector 8"/>
          <p:cNvCxnSpPr>
            <a:stCxn id="4" idx="4"/>
            <a:endCxn id="6" idx="0"/>
          </p:cNvCxnSpPr>
          <p:nvPr/>
        </p:nvCxnSpPr>
        <p:spPr>
          <a:xfrm>
            <a:off x="3959932" y="3140968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4"/>
          </p:cNvCxnSpPr>
          <p:nvPr/>
        </p:nvCxnSpPr>
        <p:spPr>
          <a:xfrm>
            <a:off x="3959932" y="4653136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5364088" y="3933056"/>
            <a:ext cx="3312368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mjesto u pojmovnom sustavu</a:t>
            </a:r>
            <a:endParaRPr lang="hr-HR" dirty="0"/>
          </a:p>
        </p:txBody>
      </p:sp>
      <p:cxnSp>
        <p:nvCxnSpPr>
          <p:cNvPr id="17" name="Straight Arrow Connector 16"/>
          <p:cNvCxnSpPr>
            <a:stCxn id="6" idx="6"/>
          </p:cNvCxnSpPr>
          <p:nvPr/>
        </p:nvCxnSpPr>
        <p:spPr>
          <a:xfrm flipV="1">
            <a:off x="4932040" y="4221088"/>
            <a:ext cx="43204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>
                <a:latin typeface="00 ZRCola"/>
                <a:ea typeface="00 ZRCola"/>
                <a:cs typeface="00 ZRCola"/>
              </a:rPr>
              <a:t>„</a:t>
            </a:r>
            <a:r>
              <a:rPr lang="hr-HR" dirty="0" smtClean="0"/>
              <a:t>Univocitiy ideal</a:t>
            </a:r>
            <a:r>
              <a:rPr lang="hr-HR" dirty="0" smtClean="0">
                <a:latin typeface="00 ZRCola"/>
                <a:ea typeface="00 ZRCola"/>
                <a:cs typeface="00 ZRCola"/>
              </a:rPr>
              <a:t>“</a:t>
            </a:r>
            <a:r>
              <a:rPr lang="hr-HR" dirty="0" smtClean="0"/>
              <a:t> </a:t>
            </a:r>
            <a:r>
              <a:rPr lang="hr-HR" b="1" i="1" dirty="0" smtClean="0"/>
              <a:t>— </a:t>
            </a:r>
            <a:r>
              <a:rPr lang="hr-HR" dirty="0" smtClean="0"/>
              <a:t>odnos između pojma i označioca jednoznačan</a:t>
            </a:r>
          </a:p>
          <a:p>
            <a:endParaRPr lang="hr-HR" i="1" dirty="0" smtClean="0"/>
          </a:p>
          <a:p>
            <a:endParaRPr lang="hr-HR" i="1" dirty="0" smtClean="0"/>
          </a:p>
          <a:p>
            <a:endParaRPr lang="hr-HR" i="1" dirty="0" smtClean="0"/>
          </a:p>
          <a:p>
            <a:endParaRPr lang="hr-HR" i="1" dirty="0" smtClean="0"/>
          </a:p>
          <a:p>
            <a:r>
              <a:rPr lang="hr-HR" dirty="0" smtClean="0"/>
              <a:t>Pojmovi</a:t>
            </a:r>
          </a:p>
          <a:p>
            <a:pPr lvl="1"/>
            <a:r>
              <a:rPr lang="hr-HR" dirty="0" smtClean="0"/>
              <a:t>Stalno mjesto u pojmovnome sustavu</a:t>
            </a:r>
          </a:p>
          <a:p>
            <a:pPr lvl="1"/>
            <a:r>
              <a:rPr lang="hr-HR" dirty="0" smtClean="0"/>
              <a:t>Trajno pridružen naziv </a:t>
            </a:r>
          </a:p>
          <a:p>
            <a:pPr lvl="1">
              <a:buNone/>
            </a:pPr>
            <a:endParaRPr lang="hr-HR" dirty="0" smtClean="0"/>
          </a:p>
          <a:p>
            <a:r>
              <a:rPr lang="hr-HR" dirty="0" smtClean="0"/>
              <a:t>Standardizacija     PRESKRIPTIVNOST</a:t>
            </a:r>
          </a:p>
          <a:p>
            <a:r>
              <a:rPr lang="hr-HR" dirty="0" smtClean="0"/>
              <a:t>Sinonimija i polisemija isključeni</a:t>
            </a:r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6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Osnovna terminološka načela tradicionalnoga pristupa</a:t>
            </a:r>
            <a:endParaRPr lang="hr-HR" dirty="0"/>
          </a:p>
        </p:txBody>
      </p:sp>
      <p:sp>
        <p:nvSpPr>
          <p:cNvPr id="7" name="Oval 6"/>
          <p:cNvSpPr/>
          <p:nvPr/>
        </p:nvSpPr>
        <p:spPr>
          <a:xfrm>
            <a:off x="1259632" y="2348880"/>
            <a:ext cx="2448272" cy="122413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jedan </a:t>
            </a:r>
            <a:r>
              <a:rPr lang="hr-HR" b="1" dirty="0" smtClean="0"/>
              <a:t>pojam</a:t>
            </a:r>
            <a:endParaRPr lang="hr-HR" b="1" dirty="0"/>
          </a:p>
        </p:txBody>
      </p:sp>
      <p:sp>
        <p:nvSpPr>
          <p:cNvPr id="8" name="Oval 7"/>
          <p:cNvSpPr/>
          <p:nvPr/>
        </p:nvSpPr>
        <p:spPr>
          <a:xfrm>
            <a:off x="4932040" y="2348880"/>
            <a:ext cx="2736304" cy="122413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jedan </a:t>
            </a:r>
            <a:r>
              <a:rPr lang="hr-HR" b="1" dirty="0" smtClean="0"/>
              <a:t>naziv</a:t>
            </a:r>
            <a:endParaRPr lang="hr-HR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707904" y="2960948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347864" y="537321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Sociolingvistički pristup</a:t>
            </a:r>
          </a:p>
          <a:p>
            <a:pPr>
              <a:buNone/>
            </a:pPr>
            <a:endParaRPr lang="hr-HR" dirty="0" smtClean="0"/>
          </a:p>
          <a:p>
            <a:pPr lvl="1"/>
            <a:r>
              <a:rPr lang="hr-HR" dirty="0" smtClean="0"/>
              <a:t>Svijet znanosti dinamičan </a:t>
            </a:r>
            <a:r>
              <a:rPr lang="hr-HR" b="1" i="1" dirty="0" smtClean="0"/>
              <a:t>— </a:t>
            </a:r>
            <a:r>
              <a:rPr lang="hr-HR" dirty="0" smtClean="0"/>
              <a:t>kategorije se mijenjaju, nazivi mijenjaju značenja</a:t>
            </a:r>
          </a:p>
          <a:p>
            <a:pPr lvl="1"/>
            <a:r>
              <a:rPr lang="hr-HR" b="1" dirty="0" smtClean="0"/>
              <a:t>Polisemija</a:t>
            </a:r>
            <a:r>
              <a:rPr lang="hr-HR" dirty="0" smtClean="0"/>
              <a:t>, </a:t>
            </a:r>
            <a:r>
              <a:rPr lang="hr-HR" b="1" dirty="0" smtClean="0"/>
              <a:t>sinonimija</a:t>
            </a:r>
            <a:r>
              <a:rPr lang="hr-HR" dirty="0" smtClean="0"/>
              <a:t> i </a:t>
            </a:r>
            <a:r>
              <a:rPr lang="hr-HR" b="1" dirty="0" smtClean="0"/>
              <a:t>metaforika</a:t>
            </a:r>
            <a:r>
              <a:rPr lang="hr-HR" dirty="0" smtClean="0"/>
              <a:t> u terminologiji  mogući i dozvoljeni</a:t>
            </a:r>
          </a:p>
          <a:p>
            <a:pPr lvl="1"/>
            <a:r>
              <a:rPr lang="hr-HR" dirty="0" smtClean="0"/>
              <a:t>Načelo </a:t>
            </a:r>
            <a:r>
              <a:rPr lang="hr-HR" b="1" dirty="0" smtClean="0"/>
              <a:t>prototipičnosti</a:t>
            </a:r>
            <a:r>
              <a:rPr lang="hr-HR" dirty="0" smtClean="0"/>
              <a:t> umjesto jasnih i strogih granica</a:t>
            </a:r>
          </a:p>
          <a:p>
            <a:pPr lvl="1"/>
            <a:r>
              <a:rPr lang="hr-HR" b="1" dirty="0" smtClean="0"/>
              <a:t>DESKRIPTIVNOST</a:t>
            </a:r>
            <a:r>
              <a:rPr lang="hr-HR" dirty="0" smtClean="0"/>
              <a:t> (ne preskriptivnost)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7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Novi pogled na terminološki opis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fonološki sustav hrvatskoga (i drugih) jezika davno opisan i ustaljen</a:t>
            </a:r>
          </a:p>
          <a:p>
            <a:endParaRPr lang="hr-HR" dirty="0" smtClean="0"/>
          </a:p>
          <a:p>
            <a:r>
              <a:rPr lang="hr-HR" dirty="0" smtClean="0"/>
              <a:t>fonologija </a:t>
            </a:r>
            <a:r>
              <a:rPr lang="hr-HR" b="1" i="1" dirty="0" smtClean="0"/>
              <a:t>—</a:t>
            </a:r>
            <a:r>
              <a:rPr lang="hr-HR" dirty="0" smtClean="0"/>
              <a:t> dio lingvistike koji nije dinamičan</a:t>
            </a:r>
          </a:p>
          <a:p>
            <a:pPr lvl="1"/>
            <a:r>
              <a:rPr lang="hr-HR" dirty="0" smtClean="0"/>
              <a:t>(moguće) promjene </a:t>
            </a:r>
            <a:r>
              <a:rPr lang="hr-HR" b="1" i="1" dirty="0" smtClean="0"/>
              <a:t>— </a:t>
            </a:r>
            <a:r>
              <a:rPr lang="hr-HR" dirty="0" smtClean="0"/>
              <a:t>opisi novootkrivenih egzotičnih jezika/dijalekata</a:t>
            </a:r>
          </a:p>
          <a:p>
            <a:pPr lvl="1"/>
            <a:r>
              <a:rPr lang="hr-HR" dirty="0" smtClean="0"/>
              <a:t>Razvoj tehnologije </a:t>
            </a:r>
            <a:r>
              <a:rPr lang="hr-HR" b="1" i="1" dirty="0" smtClean="0"/>
              <a:t>— </a:t>
            </a:r>
            <a:r>
              <a:rPr lang="hr-HR" dirty="0" smtClean="0"/>
              <a:t>bolji uvid u mjesto i način tvorbe pojedinih glasova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8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Fonološko nazivlje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JEDNOZNAČNOST</a:t>
            </a:r>
          </a:p>
          <a:p>
            <a:pPr algn="ctr">
              <a:buNone/>
            </a:pPr>
            <a:r>
              <a:rPr lang="hr-HR" dirty="0" smtClean="0"/>
              <a:t>pojam</a:t>
            </a:r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definicija					naziv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6B45-20B8-41C2-92D8-F5083F8FB091}" type="slidenum">
              <a:rPr lang="hr-HR" smtClean="0"/>
              <a:pPr/>
              <a:t>9</a:t>
            </a:fld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Stručno nazivlje				</a:t>
            </a:r>
            <a:endParaRPr lang="hr-HR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55776" y="2420888"/>
            <a:ext cx="136815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5436096" y="2420888"/>
            <a:ext cx="165618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1619672" y="3789040"/>
            <a:ext cx="1728192" cy="3600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10800000" flipV="1">
            <a:off x="6372200" y="3861048"/>
            <a:ext cx="1368152" cy="432048"/>
          </a:xfrm>
          <a:prstGeom prst="bentConnector3">
            <a:avLst>
              <a:gd name="adj1" fmla="val 5411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91880" y="414908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upućuju na isti pojam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1381</TotalTime>
  <Words>1204</Words>
  <Application>Microsoft Office PowerPoint</Application>
  <PresentationFormat>On-screen Show (4:3)</PresentationFormat>
  <Paragraphs>389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Concourse</vt:lpstr>
      <vt:lpstr>TERMINOLOŠKE POSEBNOSTI HRVATSKOGA FONOLOŠKOG NAZIVLJA</vt:lpstr>
      <vt:lpstr>Slide 2</vt:lpstr>
      <vt:lpstr>TERMINOLOGIJA</vt:lpstr>
      <vt:lpstr>TERMINOLOGIJA</vt:lpstr>
      <vt:lpstr>Tradicionalni pristup terminologiji</vt:lpstr>
      <vt:lpstr>Osnovna terminološka načela tradicionalnoga pristupa</vt:lpstr>
      <vt:lpstr>Novi pogled na terminološki opis</vt:lpstr>
      <vt:lpstr>Fonološko nazivlje</vt:lpstr>
      <vt:lpstr>Stručno nazivlje    </vt:lpstr>
      <vt:lpstr>Stručno nazivlje</vt:lpstr>
      <vt:lpstr>Hrvatsko fonološko nazivlje – kratki pregled</vt:lpstr>
      <vt:lpstr>Osnovna podjela glasova</vt:lpstr>
      <vt:lpstr>Uloga u slogu</vt:lpstr>
      <vt:lpstr>Podjela prema MJESTU TVORBE</vt:lpstr>
      <vt:lpstr>Podjela prema MJESTU TVORBE</vt:lpstr>
      <vt:lpstr>Podjela prema MJESTU TVORBE</vt:lpstr>
      <vt:lpstr>Podjela prema MJESTU TVORBE</vt:lpstr>
      <vt:lpstr>Podjela prema MJESTU TVORBE</vt:lpstr>
      <vt:lpstr>Podjela prema karakteru zapreke (načinu prolaska zračne struje)</vt:lpstr>
      <vt:lpstr>Podjela prema karakteru zapreke (načinu prolaska zračne struje)</vt:lpstr>
      <vt:lpstr>Podjela prema karakteru zapreke (načinu prolaska zračne struje)</vt:lpstr>
      <vt:lpstr>Podjela prema karakteru zapreke (načinu prolaska zračne struje)</vt:lpstr>
      <vt:lpstr>Podjela prema karakteru zapreke (načinu prolaska zračne struje)</vt:lpstr>
      <vt:lpstr>Teškoće s podjelom nepčanika (Jelaska 2004.)</vt:lpstr>
      <vt:lpstr>Teškoće s podjelom nepčanika</vt:lpstr>
      <vt:lpstr>Teškoće s podjelom  usnika/nenepčanika  (Jelaska 2004.)</vt:lpstr>
      <vt:lpstr>Samoglasnik/otvornik/vokal</vt:lpstr>
      <vt:lpstr>Samoglasnik/otvornik/vokal</vt:lpstr>
      <vt:lpstr>Vrste problema</vt:lpstr>
      <vt:lpstr>Vrste problema</vt:lpstr>
      <vt:lpstr>Rješenja </vt:lpstr>
      <vt:lpstr>Načini stvaranja naziva</vt:lpstr>
      <vt:lpstr>Načini stvaranja naziva</vt:lpstr>
      <vt:lpstr>Načini stvaranja naziva</vt:lpstr>
      <vt:lpstr>Načela stvaranja i odabira naziva (Jelaska, Novak 2006.)</vt:lpstr>
      <vt:lpstr>Jednoznačnost </vt:lpstr>
      <vt:lpstr>Jednoznačnost</vt:lpstr>
      <vt:lpstr>Sustavnost</vt:lpstr>
      <vt:lpstr>Točnost</vt:lpstr>
      <vt:lpstr>Jednostavnost</vt:lpstr>
      <vt:lpstr>Slikovitost</vt:lpstr>
      <vt:lpstr>Korisnost</vt:lpstr>
      <vt:lpstr>Zaključak</vt:lpstr>
      <vt:lpstr>HVALA NA POZORNOSTI!</vt:lpstr>
      <vt:lpstr>Literatura: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</dc:creator>
  <cp:lastModifiedBy>MB</cp:lastModifiedBy>
  <cp:revision>102</cp:revision>
  <dcterms:created xsi:type="dcterms:W3CDTF">2014-03-19T19:43:04Z</dcterms:created>
  <dcterms:modified xsi:type="dcterms:W3CDTF">2014-03-25T10:25:19Z</dcterms:modified>
</cp:coreProperties>
</file>